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Default Extension="gif" ContentType="image/gif"/>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7.xml" ContentType="application/vnd.openxmlformats-officedocument.presentationml.notesSlide+xml"/>
  <Override PartName="/ppt/charts/chart5.xml" ContentType="application/vnd.openxmlformats-officedocument.drawingml.chart+xml"/>
  <Override PartName="/ppt/charts/chart6.xml" ContentType="application/vnd.openxmlformats-officedocument.drawingml.chart+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7"/>
  </p:notesMasterIdLst>
  <p:sldIdLst>
    <p:sldId id="395" r:id="rId2"/>
    <p:sldId id="397" r:id="rId3"/>
    <p:sldId id="459" r:id="rId4"/>
    <p:sldId id="398" r:id="rId5"/>
    <p:sldId id="399" r:id="rId6"/>
    <p:sldId id="400" r:id="rId7"/>
    <p:sldId id="401" r:id="rId8"/>
    <p:sldId id="402" r:id="rId9"/>
    <p:sldId id="403" r:id="rId10"/>
    <p:sldId id="404" r:id="rId11"/>
    <p:sldId id="405" r:id="rId12"/>
    <p:sldId id="460" r:id="rId13"/>
    <p:sldId id="469" r:id="rId14"/>
    <p:sldId id="461" r:id="rId15"/>
    <p:sldId id="462" r:id="rId16"/>
    <p:sldId id="463" r:id="rId17"/>
    <p:sldId id="464" r:id="rId18"/>
    <p:sldId id="465" r:id="rId19"/>
    <p:sldId id="470" r:id="rId20"/>
    <p:sldId id="415" r:id="rId21"/>
    <p:sldId id="416" r:id="rId22"/>
    <p:sldId id="417" r:id="rId23"/>
    <p:sldId id="418" r:id="rId24"/>
    <p:sldId id="419" r:id="rId25"/>
    <p:sldId id="420" r:id="rId26"/>
    <p:sldId id="421" r:id="rId27"/>
    <p:sldId id="422" r:id="rId28"/>
    <p:sldId id="423" r:id="rId29"/>
    <p:sldId id="424" r:id="rId30"/>
    <p:sldId id="425" r:id="rId31"/>
    <p:sldId id="426" r:id="rId32"/>
    <p:sldId id="427" r:id="rId33"/>
    <p:sldId id="428" r:id="rId34"/>
    <p:sldId id="429" r:id="rId35"/>
    <p:sldId id="430" r:id="rId36"/>
    <p:sldId id="431" r:id="rId37"/>
    <p:sldId id="432" r:id="rId38"/>
    <p:sldId id="433" r:id="rId39"/>
    <p:sldId id="434" r:id="rId40"/>
    <p:sldId id="435" r:id="rId41"/>
    <p:sldId id="436" r:id="rId42"/>
    <p:sldId id="437" r:id="rId43"/>
    <p:sldId id="438" r:id="rId44"/>
    <p:sldId id="439" r:id="rId45"/>
    <p:sldId id="440" r:id="rId46"/>
    <p:sldId id="441" r:id="rId47"/>
    <p:sldId id="443" r:id="rId48"/>
    <p:sldId id="444" r:id="rId49"/>
    <p:sldId id="468" r:id="rId50"/>
    <p:sldId id="451" r:id="rId51"/>
    <p:sldId id="466" r:id="rId52"/>
    <p:sldId id="467" r:id="rId53"/>
    <p:sldId id="452" r:id="rId54"/>
    <p:sldId id="453" r:id="rId55"/>
    <p:sldId id="454" r:id="rId5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4B8AE"/>
    <a:srgbClr val="AFC1B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794" autoAdjust="0"/>
    <p:restoredTop sz="72172" autoAdjust="0"/>
  </p:normalViewPr>
  <p:slideViewPr>
    <p:cSldViewPr snapToGrid="0">
      <p:cViewPr varScale="1">
        <p:scale>
          <a:sx n="54" d="100"/>
          <a:sy n="54" d="100"/>
        </p:scale>
        <p:origin x="1470" y="60"/>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3.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Worksheet4.xlsx"/></Relationships>
</file>

<file path=ppt/charts/_rels/chart5.xml.rels><?xml version="1.0" encoding="UTF-8" standalone="yes"?>
<Relationships xmlns="http://schemas.openxmlformats.org/package/2006/relationships"><Relationship Id="rId1" Type="http://schemas.openxmlformats.org/officeDocument/2006/relationships/oleObject" Target="file:///C:\Users\pankaj.soni1\Desktop\AIG%20training\Data%20for%20actuarial%20training%20-%20SAS%20exercise\Data_New\q_2010_data3.xlsx" TargetMode="External"/></Relationships>
</file>

<file path=ppt/charts/_rels/chart6.xml.rels><?xml version="1.0" encoding="UTF-8" standalone="yes"?>
<Relationships xmlns="http://schemas.openxmlformats.org/package/2006/relationships"><Relationship Id="rId1" Type="http://schemas.openxmlformats.org/officeDocument/2006/relationships/oleObject" Target="file:///C:\Users\pankaj.soni1\Desktop\AIG%20training\Data%20for%20actuarial%20training%20-%20SAS%20exercise\Data_New\q_2010_data3.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Sheet1!$B$1</c:f>
              <c:strCache>
                <c:ptCount val="1"/>
                <c:pt idx="0">
                  <c:v>Y-Values</c:v>
                </c:pt>
              </c:strCache>
            </c:strRef>
          </c:tx>
          <c:spPr>
            <a:ln w="28575">
              <a:noFill/>
            </a:ln>
          </c:spPr>
          <c:marker>
            <c:spPr>
              <a:solidFill>
                <a:schemeClr val="accent1"/>
              </a:solidFill>
            </c:spPr>
          </c:marker>
          <c:dPt>
            <c:idx val="10"/>
            <c:bubble3D val="0"/>
          </c:dPt>
          <c:dPt>
            <c:idx val="11"/>
            <c:bubble3D val="0"/>
          </c:dPt>
          <c:dPt>
            <c:idx val="13"/>
            <c:bubble3D val="0"/>
          </c:dPt>
          <c:dPt>
            <c:idx val="19"/>
            <c:bubble3D val="0"/>
          </c:dPt>
          <c:dPt>
            <c:idx val="20"/>
            <c:bubble3D val="0"/>
          </c:dPt>
          <c:dPt>
            <c:idx val="21"/>
            <c:bubble3D val="0"/>
          </c:dPt>
          <c:dPt>
            <c:idx val="22"/>
            <c:bubble3D val="0"/>
          </c:dPt>
          <c:dPt>
            <c:idx val="23"/>
            <c:bubble3D val="0"/>
          </c:dPt>
          <c:dPt>
            <c:idx val="24"/>
            <c:bubble3D val="0"/>
          </c:dPt>
          <c:dPt>
            <c:idx val="25"/>
            <c:bubble3D val="0"/>
          </c:dPt>
          <c:dPt>
            <c:idx val="26"/>
            <c:bubble3D val="0"/>
          </c:dPt>
          <c:trendline>
            <c:spPr>
              <a:ln>
                <a:solidFill>
                  <a:srgbClr val="FF0000"/>
                </a:solidFill>
              </a:ln>
            </c:spPr>
            <c:trendlineType val="linear"/>
            <c:dispRSqr val="0"/>
            <c:dispEq val="0"/>
          </c:trendline>
          <c:xVal>
            <c:numRef>
              <c:f>Sheet1!$A$2:$A$28</c:f>
              <c:numCache>
                <c:formatCode>General</c:formatCode>
                <c:ptCount val="27"/>
                <c:pt idx="0">
                  <c:v>0.7</c:v>
                </c:pt>
                <c:pt idx="1">
                  <c:v>0.8</c:v>
                </c:pt>
                <c:pt idx="2">
                  <c:v>0.8</c:v>
                </c:pt>
                <c:pt idx="3">
                  <c:v>0.82</c:v>
                </c:pt>
                <c:pt idx="4">
                  <c:v>0.82</c:v>
                </c:pt>
                <c:pt idx="5">
                  <c:v>0.9</c:v>
                </c:pt>
                <c:pt idx="6">
                  <c:v>0.9</c:v>
                </c:pt>
                <c:pt idx="7">
                  <c:v>1</c:v>
                </c:pt>
                <c:pt idx="8">
                  <c:v>1</c:v>
                </c:pt>
                <c:pt idx="9">
                  <c:v>1.1000000000000001</c:v>
                </c:pt>
                <c:pt idx="10">
                  <c:v>1.6</c:v>
                </c:pt>
                <c:pt idx="11">
                  <c:v>1.6</c:v>
                </c:pt>
                <c:pt idx="12">
                  <c:v>1.7</c:v>
                </c:pt>
                <c:pt idx="13">
                  <c:v>2.2000000000000002</c:v>
                </c:pt>
                <c:pt idx="14">
                  <c:v>2.5</c:v>
                </c:pt>
                <c:pt idx="15">
                  <c:v>2.5</c:v>
                </c:pt>
                <c:pt idx="16">
                  <c:v>4.0999999999999996</c:v>
                </c:pt>
                <c:pt idx="17">
                  <c:v>4.2</c:v>
                </c:pt>
                <c:pt idx="18">
                  <c:v>4.3</c:v>
                </c:pt>
                <c:pt idx="19">
                  <c:v>4.4000000000000004</c:v>
                </c:pt>
                <c:pt idx="20">
                  <c:v>4.5</c:v>
                </c:pt>
                <c:pt idx="21">
                  <c:v>5.0999999999999996</c:v>
                </c:pt>
                <c:pt idx="22">
                  <c:v>5.8</c:v>
                </c:pt>
                <c:pt idx="23">
                  <c:v>5.8</c:v>
                </c:pt>
                <c:pt idx="24">
                  <c:v>6.2</c:v>
                </c:pt>
                <c:pt idx="25">
                  <c:v>6.3</c:v>
                </c:pt>
                <c:pt idx="26">
                  <c:v>7.5</c:v>
                </c:pt>
              </c:numCache>
            </c:numRef>
          </c:xVal>
          <c:yVal>
            <c:numRef>
              <c:f>Sheet1!$B$2:$B$28</c:f>
              <c:numCache>
                <c:formatCode>General</c:formatCode>
                <c:ptCount val="27"/>
                <c:pt idx="0">
                  <c:v>0.7</c:v>
                </c:pt>
                <c:pt idx="1">
                  <c:v>0.9</c:v>
                </c:pt>
                <c:pt idx="2">
                  <c:v>1.1000000000000001</c:v>
                </c:pt>
                <c:pt idx="3">
                  <c:v>1.6</c:v>
                </c:pt>
                <c:pt idx="4">
                  <c:v>1.5</c:v>
                </c:pt>
                <c:pt idx="5">
                  <c:v>1.9</c:v>
                </c:pt>
                <c:pt idx="6">
                  <c:v>1.6</c:v>
                </c:pt>
                <c:pt idx="7">
                  <c:v>1.7</c:v>
                </c:pt>
                <c:pt idx="8">
                  <c:v>1.4</c:v>
                </c:pt>
                <c:pt idx="9">
                  <c:v>1.5</c:v>
                </c:pt>
                <c:pt idx="10">
                  <c:v>1</c:v>
                </c:pt>
                <c:pt idx="11">
                  <c:v>1.6</c:v>
                </c:pt>
                <c:pt idx="12">
                  <c:v>2.4</c:v>
                </c:pt>
                <c:pt idx="13">
                  <c:v>0.9</c:v>
                </c:pt>
                <c:pt idx="14">
                  <c:v>1.4</c:v>
                </c:pt>
                <c:pt idx="15">
                  <c:v>2.4</c:v>
                </c:pt>
                <c:pt idx="16">
                  <c:v>1.8</c:v>
                </c:pt>
                <c:pt idx="17">
                  <c:v>2.4</c:v>
                </c:pt>
                <c:pt idx="18">
                  <c:v>1.1000000000000001</c:v>
                </c:pt>
                <c:pt idx="19">
                  <c:v>2.2000000000000002</c:v>
                </c:pt>
                <c:pt idx="20">
                  <c:v>1.9</c:v>
                </c:pt>
                <c:pt idx="21">
                  <c:v>2.4</c:v>
                </c:pt>
                <c:pt idx="22">
                  <c:v>1.8</c:v>
                </c:pt>
                <c:pt idx="23">
                  <c:v>3.5</c:v>
                </c:pt>
                <c:pt idx="24">
                  <c:v>2.6</c:v>
                </c:pt>
                <c:pt idx="25">
                  <c:v>2.2000000000000002</c:v>
                </c:pt>
                <c:pt idx="26">
                  <c:v>2.4</c:v>
                </c:pt>
              </c:numCache>
            </c:numRef>
          </c:yVal>
          <c:smooth val="0"/>
        </c:ser>
        <c:dLbls>
          <c:showLegendKey val="0"/>
          <c:showVal val="0"/>
          <c:showCatName val="0"/>
          <c:showSerName val="0"/>
          <c:showPercent val="0"/>
          <c:showBubbleSize val="0"/>
        </c:dLbls>
        <c:axId val="173712688"/>
        <c:axId val="173707248"/>
      </c:scatterChart>
      <c:valAx>
        <c:axId val="173712688"/>
        <c:scaling>
          <c:orientation val="minMax"/>
        </c:scaling>
        <c:delete val="0"/>
        <c:axPos val="b"/>
        <c:numFmt formatCode="General" sourceLinked="1"/>
        <c:majorTickMark val="out"/>
        <c:minorTickMark val="none"/>
        <c:tickLblPos val="nextTo"/>
        <c:txPr>
          <a:bodyPr/>
          <a:lstStyle/>
          <a:p>
            <a:pPr>
              <a:defRPr sz="800">
                <a:latin typeface="Tahoma" panose="020B0604030504040204" pitchFamily="34" charset="0"/>
                <a:ea typeface="Tahoma" panose="020B0604030504040204" pitchFamily="34" charset="0"/>
                <a:cs typeface="Tahoma" panose="020B0604030504040204" pitchFamily="34" charset="0"/>
              </a:defRPr>
            </a:pPr>
            <a:endParaRPr lang="en-US"/>
          </a:p>
        </c:txPr>
        <c:crossAx val="173707248"/>
        <c:crosses val="autoZero"/>
        <c:crossBetween val="midCat"/>
      </c:valAx>
      <c:valAx>
        <c:axId val="173707248"/>
        <c:scaling>
          <c:orientation val="minMax"/>
        </c:scaling>
        <c:delete val="0"/>
        <c:axPos val="l"/>
        <c:numFmt formatCode="General" sourceLinked="1"/>
        <c:majorTickMark val="out"/>
        <c:minorTickMark val="none"/>
        <c:tickLblPos val="nextTo"/>
        <c:txPr>
          <a:bodyPr/>
          <a:lstStyle/>
          <a:p>
            <a:pPr>
              <a:defRPr sz="800">
                <a:latin typeface="Tahoma" panose="020B0604030504040204" pitchFamily="34" charset="0"/>
                <a:ea typeface="Tahoma" panose="020B0604030504040204" pitchFamily="34" charset="0"/>
                <a:cs typeface="Tahoma" panose="020B0604030504040204" pitchFamily="34" charset="0"/>
              </a:defRPr>
            </a:pPr>
            <a:endParaRPr lang="en-US"/>
          </a:p>
        </c:txPr>
        <c:crossAx val="173712688"/>
        <c:crosses val="autoZero"/>
        <c:crossBetween val="midCat"/>
      </c:valAx>
    </c:plotArea>
    <c:plotVisOnly val="1"/>
    <c:dispBlanksAs val="gap"/>
    <c:showDLblsOverMax val="0"/>
  </c:chart>
  <c:txPr>
    <a:bodyPr/>
    <a:lstStyle/>
    <a:p>
      <a:pPr>
        <a:defRPr sz="1800"/>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Sheet1!$B$1</c:f>
              <c:strCache>
                <c:ptCount val="1"/>
                <c:pt idx="0">
                  <c:v>Y-Values</c:v>
                </c:pt>
              </c:strCache>
            </c:strRef>
          </c:tx>
          <c:spPr>
            <a:ln w="28575">
              <a:noFill/>
            </a:ln>
          </c:spPr>
          <c:marker>
            <c:spPr>
              <a:solidFill>
                <a:schemeClr val="accent1"/>
              </a:solidFill>
            </c:spPr>
          </c:marker>
          <c:dPt>
            <c:idx val="10"/>
            <c:bubble3D val="0"/>
          </c:dPt>
          <c:dPt>
            <c:idx val="11"/>
            <c:bubble3D val="0"/>
          </c:dPt>
          <c:dPt>
            <c:idx val="13"/>
            <c:bubble3D val="0"/>
          </c:dPt>
          <c:dPt>
            <c:idx val="19"/>
            <c:bubble3D val="0"/>
          </c:dPt>
          <c:dPt>
            <c:idx val="20"/>
            <c:bubble3D val="0"/>
          </c:dPt>
          <c:dPt>
            <c:idx val="21"/>
            <c:bubble3D val="0"/>
          </c:dPt>
          <c:dPt>
            <c:idx val="22"/>
            <c:bubble3D val="0"/>
          </c:dPt>
          <c:dPt>
            <c:idx val="23"/>
            <c:bubble3D val="0"/>
          </c:dPt>
          <c:dPt>
            <c:idx val="24"/>
            <c:bubble3D val="0"/>
          </c:dPt>
          <c:dPt>
            <c:idx val="25"/>
            <c:bubble3D val="0"/>
          </c:dPt>
          <c:dPt>
            <c:idx val="26"/>
            <c:bubble3D val="0"/>
          </c:dPt>
          <c:xVal>
            <c:numRef>
              <c:f>Sheet1!$A$2:$A$30</c:f>
              <c:numCache>
                <c:formatCode>General</c:formatCode>
                <c:ptCount val="29"/>
                <c:pt idx="0">
                  <c:v>0.7</c:v>
                </c:pt>
                <c:pt idx="1">
                  <c:v>0.8</c:v>
                </c:pt>
                <c:pt idx="2">
                  <c:v>0.8</c:v>
                </c:pt>
                <c:pt idx="3">
                  <c:v>0.82</c:v>
                </c:pt>
                <c:pt idx="4">
                  <c:v>0.82</c:v>
                </c:pt>
                <c:pt idx="5">
                  <c:v>0.9</c:v>
                </c:pt>
                <c:pt idx="6">
                  <c:v>0.9</c:v>
                </c:pt>
                <c:pt idx="7">
                  <c:v>1</c:v>
                </c:pt>
                <c:pt idx="8">
                  <c:v>1</c:v>
                </c:pt>
                <c:pt idx="9">
                  <c:v>1.1000000000000001</c:v>
                </c:pt>
                <c:pt idx="10">
                  <c:v>1.6</c:v>
                </c:pt>
                <c:pt idx="11">
                  <c:v>1.6</c:v>
                </c:pt>
                <c:pt idx="12">
                  <c:v>1.7</c:v>
                </c:pt>
                <c:pt idx="13">
                  <c:v>2.2000000000000002</c:v>
                </c:pt>
                <c:pt idx="14">
                  <c:v>2.5</c:v>
                </c:pt>
                <c:pt idx="15">
                  <c:v>2.5</c:v>
                </c:pt>
                <c:pt idx="16">
                  <c:v>2.9</c:v>
                </c:pt>
                <c:pt idx="17">
                  <c:v>3.3</c:v>
                </c:pt>
                <c:pt idx="18">
                  <c:v>4.0999999999999996</c:v>
                </c:pt>
                <c:pt idx="19">
                  <c:v>4.2</c:v>
                </c:pt>
                <c:pt idx="20">
                  <c:v>4.3</c:v>
                </c:pt>
                <c:pt idx="21">
                  <c:v>4.4000000000000004</c:v>
                </c:pt>
                <c:pt idx="22">
                  <c:v>4.5</c:v>
                </c:pt>
                <c:pt idx="23">
                  <c:v>5.0999999999999996</c:v>
                </c:pt>
                <c:pt idx="24">
                  <c:v>5.8</c:v>
                </c:pt>
                <c:pt idx="25">
                  <c:v>5.8</c:v>
                </c:pt>
                <c:pt idx="26">
                  <c:v>6.2</c:v>
                </c:pt>
                <c:pt idx="27">
                  <c:v>6.3</c:v>
                </c:pt>
                <c:pt idx="28">
                  <c:v>7.5</c:v>
                </c:pt>
              </c:numCache>
            </c:numRef>
          </c:xVal>
          <c:yVal>
            <c:numRef>
              <c:f>Sheet1!$B$2:$B$30</c:f>
              <c:numCache>
                <c:formatCode>General</c:formatCode>
                <c:ptCount val="29"/>
                <c:pt idx="0">
                  <c:v>0.2</c:v>
                </c:pt>
                <c:pt idx="1">
                  <c:v>0.18</c:v>
                </c:pt>
                <c:pt idx="2">
                  <c:v>0.19</c:v>
                </c:pt>
                <c:pt idx="3">
                  <c:v>0.22</c:v>
                </c:pt>
                <c:pt idx="4">
                  <c:v>0.23</c:v>
                </c:pt>
                <c:pt idx="5">
                  <c:v>0.26</c:v>
                </c:pt>
                <c:pt idx="6">
                  <c:v>0.31</c:v>
                </c:pt>
                <c:pt idx="7">
                  <c:v>0.34</c:v>
                </c:pt>
                <c:pt idx="8">
                  <c:v>0.35</c:v>
                </c:pt>
                <c:pt idx="9">
                  <c:v>0.37</c:v>
                </c:pt>
                <c:pt idx="10">
                  <c:v>0.39</c:v>
                </c:pt>
                <c:pt idx="11">
                  <c:v>0.41</c:v>
                </c:pt>
                <c:pt idx="12">
                  <c:v>0.43</c:v>
                </c:pt>
                <c:pt idx="13">
                  <c:v>0.48</c:v>
                </c:pt>
                <c:pt idx="14">
                  <c:v>0.51</c:v>
                </c:pt>
                <c:pt idx="15">
                  <c:v>0.53</c:v>
                </c:pt>
                <c:pt idx="16">
                  <c:v>0.52</c:v>
                </c:pt>
                <c:pt idx="17">
                  <c:v>0.51</c:v>
                </c:pt>
                <c:pt idx="18">
                  <c:v>0.49</c:v>
                </c:pt>
                <c:pt idx="19">
                  <c:v>0.48</c:v>
                </c:pt>
                <c:pt idx="20">
                  <c:v>0.47</c:v>
                </c:pt>
                <c:pt idx="21">
                  <c:v>0.44</c:v>
                </c:pt>
                <c:pt idx="22">
                  <c:v>0.4</c:v>
                </c:pt>
                <c:pt idx="23">
                  <c:v>0.47</c:v>
                </c:pt>
                <c:pt idx="24">
                  <c:v>0.49</c:v>
                </c:pt>
                <c:pt idx="25">
                  <c:v>0.52</c:v>
                </c:pt>
                <c:pt idx="26">
                  <c:v>0.55000000000000004</c:v>
                </c:pt>
                <c:pt idx="27">
                  <c:v>0.57999999999999996</c:v>
                </c:pt>
                <c:pt idx="28">
                  <c:v>0.59</c:v>
                </c:pt>
              </c:numCache>
            </c:numRef>
          </c:yVal>
          <c:smooth val="0"/>
        </c:ser>
        <c:dLbls>
          <c:showLegendKey val="0"/>
          <c:showVal val="0"/>
          <c:showCatName val="0"/>
          <c:showSerName val="0"/>
          <c:showPercent val="0"/>
          <c:showBubbleSize val="0"/>
        </c:dLbls>
        <c:axId val="173720848"/>
        <c:axId val="173709424"/>
      </c:scatterChart>
      <c:valAx>
        <c:axId val="173720848"/>
        <c:scaling>
          <c:orientation val="minMax"/>
        </c:scaling>
        <c:delete val="0"/>
        <c:axPos val="b"/>
        <c:numFmt formatCode="General" sourceLinked="1"/>
        <c:majorTickMark val="out"/>
        <c:minorTickMark val="none"/>
        <c:tickLblPos val="nextTo"/>
        <c:txPr>
          <a:bodyPr/>
          <a:lstStyle/>
          <a:p>
            <a:pPr>
              <a:defRPr sz="800">
                <a:latin typeface="Tahoma" panose="020B0604030504040204" pitchFamily="34" charset="0"/>
                <a:ea typeface="Tahoma" panose="020B0604030504040204" pitchFamily="34" charset="0"/>
                <a:cs typeface="Tahoma" panose="020B0604030504040204" pitchFamily="34" charset="0"/>
              </a:defRPr>
            </a:pPr>
            <a:endParaRPr lang="en-US"/>
          </a:p>
        </c:txPr>
        <c:crossAx val="173709424"/>
        <c:crosses val="autoZero"/>
        <c:crossBetween val="midCat"/>
      </c:valAx>
      <c:valAx>
        <c:axId val="173709424"/>
        <c:scaling>
          <c:orientation val="minMax"/>
        </c:scaling>
        <c:delete val="0"/>
        <c:axPos val="l"/>
        <c:numFmt formatCode="General" sourceLinked="1"/>
        <c:majorTickMark val="out"/>
        <c:minorTickMark val="none"/>
        <c:tickLblPos val="nextTo"/>
        <c:txPr>
          <a:bodyPr/>
          <a:lstStyle/>
          <a:p>
            <a:pPr>
              <a:defRPr sz="800">
                <a:latin typeface="Tahoma" panose="020B0604030504040204" pitchFamily="34" charset="0"/>
                <a:ea typeface="Tahoma" panose="020B0604030504040204" pitchFamily="34" charset="0"/>
                <a:cs typeface="Tahoma" panose="020B0604030504040204" pitchFamily="34" charset="0"/>
              </a:defRPr>
            </a:pPr>
            <a:endParaRPr lang="en-US"/>
          </a:p>
        </c:txPr>
        <c:crossAx val="173720848"/>
        <c:crosses val="autoZero"/>
        <c:crossBetween val="midCat"/>
      </c:valAx>
    </c:plotArea>
    <c:plotVisOnly val="1"/>
    <c:dispBlanksAs val="gap"/>
    <c:showDLblsOverMax val="0"/>
  </c:chart>
  <c:txPr>
    <a:bodyPr/>
    <a:lstStyle/>
    <a:p>
      <a:pPr>
        <a:defRPr sz="1800"/>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Sheet1!$B$1</c:f>
              <c:strCache>
                <c:ptCount val="1"/>
                <c:pt idx="0">
                  <c:v>Y-Values</c:v>
                </c:pt>
              </c:strCache>
            </c:strRef>
          </c:tx>
          <c:spPr>
            <a:ln w="28575">
              <a:noFill/>
            </a:ln>
          </c:spPr>
          <c:dPt>
            <c:idx val="10"/>
            <c:marker>
              <c:spPr>
                <a:solidFill>
                  <a:srgbClr val="00B050"/>
                </a:solidFill>
              </c:spPr>
            </c:marker>
            <c:bubble3D val="0"/>
          </c:dPt>
          <c:dPt>
            <c:idx val="11"/>
            <c:marker>
              <c:spPr>
                <a:solidFill>
                  <a:srgbClr val="00B050"/>
                </a:solidFill>
              </c:spPr>
            </c:marker>
            <c:bubble3D val="0"/>
          </c:dPt>
          <c:dPt>
            <c:idx val="13"/>
            <c:marker>
              <c:spPr>
                <a:solidFill>
                  <a:srgbClr val="00B050"/>
                </a:solidFill>
              </c:spPr>
            </c:marker>
            <c:bubble3D val="0"/>
          </c:dPt>
          <c:dPt>
            <c:idx val="19"/>
            <c:marker>
              <c:spPr>
                <a:solidFill>
                  <a:srgbClr val="00B050"/>
                </a:solidFill>
              </c:spPr>
            </c:marker>
            <c:bubble3D val="0"/>
          </c:dPt>
          <c:dPt>
            <c:idx val="20"/>
            <c:marker>
              <c:spPr>
                <a:solidFill>
                  <a:srgbClr val="00B050"/>
                </a:solidFill>
              </c:spPr>
            </c:marker>
            <c:bubble3D val="0"/>
          </c:dPt>
          <c:dPt>
            <c:idx val="21"/>
            <c:marker>
              <c:spPr>
                <a:solidFill>
                  <a:srgbClr val="00B050"/>
                </a:solidFill>
              </c:spPr>
            </c:marker>
            <c:bubble3D val="0"/>
          </c:dPt>
          <c:dPt>
            <c:idx val="22"/>
            <c:marker>
              <c:spPr>
                <a:solidFill>
                  <a:srgbClr val="00B050"/>
                </a:solidFill>
              </c:spPr>
            </c:marker>
            <c:bubble3D val="0"/>
          </c:dPt>
          <c:dPt>
            <c:idx val="23"/>
            <c:marker>
              <c:spPr>
                <a:solidFill>
                  <a:srgbClr val="00B050"/>
                </a:solidFill>
              </c:spPr>
            </c:marker>
            <c:bubble3D val="0"/>
          </c:dPt>
          <c:dPt>
            <c:idx val="24"/>
            <c:marker>
              <c:spPr>
                <a:solidFill>
                  <a:srgbClr val="00B050"/>
                </a:solidFill>
              </c:spPr>
            </c:marker>
            <c:bubble3D val="0"/>
          </c:dPt>
          <c:dPt>
            <c:idx val="25"/>
            <c:marker>
              <c:spPr>
                <a:solidFill>
                  <a:srgbClr val="00B050"/>
                </a:solidFill>
              </c:spPr>
            </c:marker>
            <c:bubble3D val="0"/>
          </c:dPt>
          <c:dPt>
            <c:idx val="26"/>
            <c:marker>
              <c:spPr>
                <a:solidFill>
                  <a:srgbClr val="00B050"/>
                </a:solidFill>
              </c:spPr>
            </c:marker>
            <c:bubble3D val="0"/>
          </c:dPt>
          <c:xVal>
            <c:numRef>
              <c:f>Sheet1!$A$2:$A$28</c:f>
              <c:numCache>
                <c:formatCode>General</c:formatCode>
                <c:ptCount val="27"/>
                <c:pt idx="0">
                  <c:v>0.7</c:v>
                </c:pt>
                <c:pt idx="1">
                  <c:v>0.8</c:v>
                </c:pt>
                <c:pt idx="2">
                  <c:v>0.8</c:v>
                </c:pt>
                <c:pt idx="3">
                  <c:v>0.82</c:v>
                </c:pt>
                <c:pt idx="4">
                  <c:v>0.9</c:v>
                </c:pt>
                <c:pt idx="5">
                  <c:v>1</c:v>
                </c:pt>
                <c:pt idx="6">
                  <c:v>1.1000000000000001</c:v>
                </c:pt>
                <c:pt idx="7">
                  <c:v>1</c:v>
                </c:pt>
                <c:pt idx="8">
                  <c:v>2.2000000000000002</c:v>
                </c:pt>
                <c:pt idx="9">
                  <c:v>2.5</c:v>
                </c:pt>
                <c:pt idx="10">
                  <c:v>5.8</c:v>
                </c:pt>
                <c:pt idx="11">
                  <c:v>7.5</c:v>
                </c:pt>
                <c:pt idx="12">
                  <c:v>2.5</c:v>
                </c:pt>
                <c:pt idx="13">
                  <c:v>5.8</c:v>
                </c:pt>
                <c:pt idx="14">
                  <c:v>0.82</c:v>
                </c:pt>
                <c:pt idx="15">
                  <c:v>0.9</c:v>
                </c:pt>
                <c:pt idx="16">
                  <c:v>1.6</c:v>
                </c:pt>
                <c:pt idx="17">
                  <c:v>1.7</c:v>
                </c:pt>
                <c:pt idx="18">
                  <c:v>1.6</c:v>
                </c:pt>
                <c:pt idx="19">
                  <c:v>4.0999999999999996</c:v>
                </c:pt>
                <c:pt idx="20">
                  <c:v>4.2</c:v>
                </c:pt>
                <c:pt idx="21">
                  <c:v>4.3</c:v>
                </c:pt>
                <c:pt idx="22">
                  <c:v>4.4000000000000004</c:v>
                </c:pt>
                <c:pt idx="23">
                  <c:v>4.5</c:v>
                </c:pt>
                <c:pt idx="24">
                  <c:v>5.0999999999999996</c:v>
                </c:pt>
                <c:pt idx="25">
                  <c:v>6.2</c:v>
                </c:pt>
                <c:pt idx="26">
                  <c:v>6.3</c:v>
                </c:pt>
              </c:numCache>
            </c:numRef>
          </c:xVal>
          <c:yVal>
            <c:numRef>
              <c:f>Sheet1!$B$2:$B$28</c:f>
              <c:numCache>
                <c:formatCode>General</c:formatCode>
                <c:ptCount val="27"/>
                <c:pt idx="0">
                  <c:v>0.7</c:v>
                </c:pt>
                <c:pt idx="1">
                  <c:v>0.9</c:v>
                </c:pt>
                <c:pt idx="2">
                  <c:v>1.1000000000000001</c:v>
                </c:pt>
                <c:pt idx="3">
                  <c:v>2.2000000000000002</c:v>
                </c:pt>
                <c:pt idx="4">
                  <c:v>3.5</c:v>
                </c:pt>
                <c:pt idx="5">
                  <c:v>4.5</c:v>
                </c:pt>
                <c:pt idx="6">
                  <c:v>3</c:v>
                </c:pt>
                <c:pt idx="7">
                  <c:v>5.5</c:v>
                </c:pt>
                <c:pt idx="8">
                  <c:v>0.3</c:v>
                </c:pt>
                <c:pt idx="9">
                  <c:v>1.4</c:v>
                </c:pt>
                <c:pt idx="10">
                  <c:v>1.8</c:v>
                </c:pt>
                <c:pt idx="11">
                  <c:v>2.4</c:v>
                </c:pt>
                <c:pt idx="12">
                  <c:v>2.4</c:v>
                </c:pt>
                <c:pt idx="13">
                  <c:v>3.5</c:v>
                </c:pt>
                <c:pt idx="14">
                  <c:v>1.6</c:v>
                </c:pt>
                <c:pt idx="15">
                  <c:v>1.9</c:v>
                </c:pt>
                <c:pt idx="16">
                  <c:v>2.5</c:v>
                </c:pt>
                <c:pt idx="17">
                  <c:v>2.4</c:v>
                </c:pt>
                <c:pt idx="18">
                  <c:v>0.9</c:v>
                </c:pt>
                <c:pt idx="19">
                  <c:v>1.8</c:v>
                </c:pt>
                <c:pt idx="20">
                  <c:v>2.4</c:v>
                </c:pt>
                <c:pt idx="21">
                  <c:v>1.1000000000000001</c:v>
                </c:pt>
                <c:pt idx="22">
                  <c:v>2.2000000000000002</c:v>
                </c:pt>
                <c:pt idx="23">
                  <c:v>1.9</c:v>
                </c:pt>
                <c:pt idx="24">
                  <c:v>2.4</c:v>
                </c:pt>
                <c:pt idx="25">
                  <c:v>2.6</c:v>
                </c:pt>
                <c:pt idx="26">
                  <c:v>2.2000000000000002</c:v>
                </c:pt>
              </c:numCache>
            </c:numRef>
          </c:yVal>
          <c:smooth val="0"/>
        </c:ser>
        <c:dLbls>
          <c:showLegendKey val="0"/>
          <c:showVal val="0"/>
          <c:showCatName val="0"/>
          <c:showSerName val="0"/>
          <c:showPercent val="0"/>
          <c:showBubbleSize val="0"/>
        </c:dLbls>
        <c:axId val="173714864"/>
        <c:axId val="173719760"/>
      </c:scatterChart>
      <c:valAx>
        <c:axId val="173714864"/>
        <c:scaling>
          <c:orientation val="minMax"/>
        </c:scaling>
        <c:delete val="0"/>
        <c:axPos val="b"/>
        <c:numFmt formatCode="General" sourceLinked="1"/>
        <c:majorTickMark val="out"/>
        <c:minorTickMark val="none"/>
        <c:tickLblPos val="nextTo"/>
        <c:txPr>
          <a:bodyPr/>
          <a:lstStyle/>
          <a:p>
            <a:pPr>
              <a:defRPr sz="800">
                <a:latin typeface="Tahoma" panose="020B0604030504040204" pitchFamily="34" charset="0"/>
                <a:ea typeface="Tahoma" panose="020B0604030504040204" pitchFamily="34" charset="0"/>
                <a:cs typeface="Tahoma" panose="020B0604030504040204" pitchFamily="34" charset="0"/>
              </a:defRPr>
            </a:pPr>
            <a:endParaRPr lang="en-US"/>
          </a:p>
        </c:txPr>
        <c:crossAx val="173719760"/>
        <c:crosses val="autoZero"/>
        <c:crossBetween val="midCat"/>
      </c:valAx>
      <c:valAx>
        <c:axId val="173719760"/>
        <c:scaling>
          <c:orientation val="minMax"/>
        </c:scaling>
        <c:delete val="0"/>
        <c:axPos val="l"/>
        <c:numFmt formatCode="General" sourceLinked="1"/>
        <c:majorTickMark val="out"/>
        <c:minorTickMark val="none"/>
        <c:tickLblPos val="nextTo"/>
        <c:txPr>
          <a:bodyPr/>
          <a:lstStyle/>
          <a:p>
            <a:pPr>
              <a:defRPr sz="800">
                <a:latin typeface="Tahoma" panose="020B0604030504040204" pitchFamily="34" charset="0"/>
                <a:ea typeface="Tahoma" panose="020B0604030504040204" pitchFamily="34" charset="0"/>
                <a:cs typeface="Tahoma" panose="020B0604030504040204" pitchFamily="34" charset="0"/>
              </a:defRPr>
            </a:pPr>
            <a:endParaRPr lang="en-US"/>
          </a:p>
        </c:txPr>
        <c:crossAx val="173714864"/>
        <c:crosses val="autoZero"/>
        <c:crossBetween val="midCat"/>
      </c:valAx>
    </c:plotArea>
    <c:plotVisOnly val="1"/>
    <c:dispBlanksAs val="gap"/>
    <c:showDLblsOverMax val="0"/>
  </c:chart>
  <c:txPr>
    <a:bodyPr/>
    <a:lstStyle/>
    <a:p>
      <a:pPr>
        <a:defRPr sz="1800"/>
      </a:pPr>
      <a:endParaRPr lang="en-US"/>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Sheet1!$B$1</c:f>
              <c:strCache>
                <c:ptCount val="1"/>
                <c:pt idx="0">
                  <c:v>Y-Values</c:v>
                </c:pt>
              </c:strCache>
            </c:strRef>
          </c:tx>
          <c:spPr>
            <a:ln w="28575">
              <a:noFill/>
            </a:ln>
          </c:spPr>
          <c:dPt>
            <c:idx val="5"/>
            <c:marker>
              <c:spPr>
                <a:solidFill>
                  <a:srgbClr val="00B0F0"/>
                </a:solidFill>
              </c:spPr>
            </c:marker>
            <c:bubble3D val="0"/>
          </c:dPt>
          <c:dPt>
            <c:idx val="7"/>
            <c:marker>
              <c:spPr>
                <a:solidFill>
                  <a:srgbClr val="00B0F0"/>
                </a:solidFill>
              </c:spPr>
            </c:marker>
            <c:bubble3D val="0"/>
          </c:dPt>
          <c:dPt>
            <c:idx val="10"/>
            <c:marker>
              <c:spPr>
                <a:solidFill>
                  <a:srgbClr val="00B050"/>
                </a:solidFill>
              </c:spPr>
            </c:marker>
            <c:bubble3D val="0"/>
          </c:dPt>
          <c:dPt>
            <c:idx val="11"/>
            <c:marker>
              <c:spPr>
                <a:solidFill>
                  <a:srgbClr val="00B050"/>
                </a:solidFill>
              </c:spPr>
            </c:marker>
            <c:bubble3D val="0"/>
          </c:dPt>
          <c:dPt>
            <c:idx val="13"/>
            <c:marker>
              <c:spPr>
                <a:solidFill>
                  <a:srgbClr val="FFC000"/>
                </a:solidFill>
              </c:spPr>
            </c:marker>
            <c:bubble3D val="0"/>
          </c:dPt>
          <c:dPt>
            <c:idx val="19"/>
            <c:marker>
              <c:spPr>
                <a:solidFill>
                  <a:srgbClr val="00B050"/>
                </a:solidFill>
              </c:spPr>
            </c:marker>
            <c:bubble3D val="0"/>
          </c:dPt>
          <c:dPt>
            <c:idx val="20"/>
            <c:marker>
              <c:spPr>
                <a:solidFill>
                  <a:srgbClr val="00B050"/>
                </a:solidFill>
              </c:spPr>
            </c:marker>
            <c:bubble3D val="0"/>
          </c:dPt>
          <c:dPt>
            <c:idx val="21"/>
            <c:marker>
              <c:spPr>
                <a:solidFill>
                  <a:srgbClr val="00B050"/>
                </a:solidFill>
              </c:spPr>
            </c:marker>
            <c:bubble3D val="0"/>
          </c:dPt>
          <c:dPt>
            <c:idx val="22"/>
            <c:marker>
              <c:spPr>
                <a:solidFill>
                  <a:srgbClr val="00B050"/>
                </a:solidFill>
              </c:spPr>
            </c:marker>
            <c:bubble3D val="0"/>
          </c:dPt>
          <c:dPt>
            <c:idx val="23"/>
            <c:marker>
              <c:spPr>
                <a:solidFill>
                  <a:srgbClr val="00B050"/>
                </a:solidFill>
              </c:spPr>
            </c:marker>
            <c:bubble3D val="0"/>
          </c:dPt>
          <c:dPt>
            <c:idx val="24"/>
            <c:marker>
              <c:spPr>
                <a:solidFill>
                  <a:srgbClr val="00B050"/>
                </a:solidFill>
              </c:spPr>
            </c:marker>
            <c:bubble3D val="0"/>
          </c:dPt>
          <c:dPt>
            <c:idx val="25"/>
            <c:marker>
              <c:spPr>
                <a:solidFill>
                  <a:srgbClr val="00B050"/>
                </a:solidFill>
              </c:spPr>
            </c:marker>
            <c:bubble3D val="0"/>
          </c:dPt>
          <c:dPt>
            <c:idx val="26"/>
            <c:marker>
              <c:spPr>
                <a:solidFill>
                  <a:srgbClr val="00B050"/>
                </a:solidFill>
              </c:spPr>
            </c:marker>
            <c:bubble3D val="0"/>
          </c:dPt>
          <c:dPt>
            <c:idx val="27"/>
            <c:marker>
              <c:spPr>
                <a:solidFill>
                  <a:srgbClr val="FFC000"/>
                </a:solidFill>
              </c:spPr>
            </c:marker>
            <c:bubble3D val="0"/>
          </c:dPt>
          <c:dPt>
            <c:idx val="28"/>
            <c:marker>
              <c:spPr>
                <a:solidFill>
                  <a:srgbClr val="FFC000"/>
                </a:solidFill>
              </c:spPr>
            </c:marker>
            <c:bubble3D val="0"/>
          </c:dPt>
          <c:dPt>
            <c:idx val="29"/>
            <c:marker>
              <c:spPr>
                <a:solidFill>
                  <a:srgbClr val="FFC000"/>
                </a:solidFill>
              </c:spPr>
            </c:marker>
            <c:bubble3D val="0"/>
          </c:dPt>
          <c:dPt>
            <c:idx val="30"/>
            <c:marker>
              <c:spPr>
                <a:solidFill>
                  <a:srgbClr val="FFC000"/>
                </a:solidFill>
              </c:spPr>
            </c:marker>
            <c:bubble3D val="0"/>
          </c:dPt>
          <c:dPt>
            <c:idx val="31"/>
            <c:marker>
              <c:spPr>
                <a:solidFill>
                  <a:srgbClr val="FFC000"/>
                </a:solidFill>
              </c:spPr>
            </c:marker>
            <c:bubble3D val="0"/>
          </c:dPt>
          <c:dPt>
            <c:idx val="32"/>
            <c:marker>
              <c:spPr>
                <a:solidFill>
                  <a:srgbClr val="FFC000"/>
                </a:solidFill>
              </c:spPr>
            </c:marker>
            <c:bubble3D val="0"/>
          </c:dPt>
          <c:dPt>
            <c:idx val="33"/>
            <c:marker>
              <c:spPr>
                <a:solidFill>
                  <a:srgbClr val="FFC000"/>
                </a:solidFill>
              </c:spPr>
            </c:marker>
            <c:bubble3D val="0"/>
          </c:dPt>
          <c:dPt>
            <c:idx val="34"/>
            <c:marker>
              <c:spPr>
                <a:solidFill>
                  <a:srgbClr val="FFC000"/>
                </a:solidFill>
              </c:spPr>
            </c:marker>
            <c:bubble3D val="0"/>
          </c:dPt>
          <c:xVal>
            <c:numRef>
              <c:f>Sheet1!$A$2:$A$36</c:f>
              <c:numCache>
                <c:formatCode>General</c:formatCode>
                <c:ptCount val="35"/>
                <c:pt idx="0">
                  <c:v>0.7</c:v>
                </c:pt>
                <c:pt idx="1">
                  <c:v>0.8</c:v>
                </c:pt>
                <c:pt idx="2">
                  <c:v>0.8</c:v>
                </c:pt>
                <c:pt idx="3">
                  <c:v>0.82</c:v>
                </c:pt>
                <c:pt idx="4">
                  <c:v>0.9</c:v>
                </c:pt>
                <c:pt idx="5">
                  <c:v>1</c:v>
                </c:pt>
                <c:pt idx="6">
                  <c:v>1.1000000000000001</c:v>
                </c:pt>
                <c:pt idx="7">
                  <c:v>1</c:v>
                </c:pt>
                <c:pt idx="8">
                  <c:v>2.2000000000000002</c:v>
                </c:pt>
                <c:pt idx="9">
                  <c:v>2.5</c:v>
                </c:pt>
                <c:pt idx="10">
                  <c:v>5.8</c:v>
                </c:pt>
                <c:pt idx="11">
                  <c:v>7.5</c:v>
                </c:pt>
                <c:pt idx="12">
                  <c:v>2.5</c:v>
                </c:pt>
                <c:pt idx="13">
                  <c:v>5.8</c:v>
                </c:pt>
                <c:pt idx="14">
                  <c:v>0.82</c:v>
                </c:pt>
                <c:pt idx="15">
                  <c:v>0.9</c:v>
                </c:pt>
                <c:pt idx="16">
                  <c:v>1.6</c:v>
                </c:pt>
                <c:pt idx="17">
                  <c:v>1.7</c:v>
                </c:pt>
                <c:pt idx="18">
                  <c:v>1.6</c:v>
                </c:pt>
                <c:pt idx="19">
                  <c:v>4.0999999999999996</c:v>
                </c:pt>
                <c:pt idx="20">
                  <c:v>4.2</c:v>
                </c:pt>
                <c:pt idx="21">
                  <c:v>4.3</c:v>
                </c:pt>
                <c:pt idx="22">
                  <c:v>4.4000000000000004</c:v>
                </c:pt>
                <c:pt idx="23">
                  <c:v>4.5</c:v>
                </c:pt>
                <c:pt idx="24">
                  <c:v>5.0999999999999996</c:v>
                </c:pt>
                <c:pt idx="25">
                  <c:v>6.2</c:v>
                </c:pt>
                <c:pt idx="26">
                  <c:v>6.3</c:v>
                </c:pt>
                <c:pt idx="27">
                  <c:v>4.0999999999999996</c:v>
                </c:pt>
                <c:pt idx="28">
                  <c:v>4.2</c:v>
                </c:pt>
                <c:pt idx="29">
                  <c:v>4.3</c:v>
                </c:pt>
                <c:pt idx="30">
                  <c:v>4.4000000000000004</c:v>
                </c:pt>
                <c:pt idx="31">
                  <c:v>4.5</c:v>
                </c:pt>
                <c:pt idx="32">
                  <c:v>5.0999999999999996</c:v>
                </c:pt>
                <c:pt idx="33">
                  <c:v>6.2</c:v>
                </c:pt>
                <c:pt idx="34">
                  <c:v>6.3</c:v>
                </c:pt>
              </c:numCache>
            </c:numRef>
          </c:xVal>
          <c:yVal>
            <c:numRef>
              <c:f>Sheet1!$B$2:$B$36</c:f>
              <c:numCache>
                <c:formatCode>General</c:formatCode>
                <c:ptCount val="35"/>
                <c:pt idx="0">
                  <c:v>0.7</c:v>
                </c:pt>
                <c:pt idx="1">
                  <c:v>0.9</c:v>
                </c:pt>
                <c:pt idx="2">
                  <c:v>1.1000000000000001</c:v>
                </c:pt>
                <c:pt idx="3">
                  <c:v>2.2000000000000002</c:v>
                </c:pt>
                <c:pt idx="4">
                  <c:v>3.5</c:v>
                </c:pt>
                <c:pt idx="5">
                  <c:v>4.5</c:v>
                </c:pt>
                <c:pt idx="6">
                  <c:v>3</c:v>
                </c:pt>
                <c:pt idx="7">
                  <c:v>5.5</c:v>
                </c:pt>
                <c:pt idx="8">
                  <c:v>0.3</c:v>
                </c:pt>
                <c:pt idx="9">
                  <c:v>1.4</c:v>
                </c:pt>
                <c:pt idx="10">
                  <c:v>1.8</c:v>
                </c:pt>
                <c:pt idx="11">
                  <c:v>2.4</c:v>
                </c:pt>
                <c:pt idx="12">
                  <c:v>2.4</c:v>
                </c:pt>
                <c:pt idx="13">
                  <c:v>3.5</c:v>
                </c:pt>
                <c:pt idx="14">
                  <c:v>1.6</c:v>
                </c:pt>
                <c:pt idx="15">
                  <c:v>1.9</c:v>
                </c:pt>
                <c:pt idx="16">
                  <c:v>2.5</c:v>
                </c:pt>
                <c:pt idx="17">
                  <c:v>2.4</c:v>
                </c:pt>
                <c:pt idx="18">
                  <c:v>0.9</c:v>
                </c:pt>
                <c:pt idx="19">
                  <c:v>1.8</c:v>
                </c:pt>
                <c:pt idx="20">
                  <c:v>2.4</c:v>
                </c:pt>
                <c:pt idx="21">
                  <c:v>1.1000000000000001</c:v>
                </c:pt>
                <c:pt idx="22">
                  <c:v>2.2000000000000002</c:v>
                </c:pt>
                <c:pt idx="23">
                  <c:v>1.9</c:v>
                </c:pt>
                <c:pt idx="24">
                  <c:v>2.4</c:v>
                </c:pt>
                <c:pt idx="25">
                  <c:v>2.6</c:v>
                </c:pt>
                <c:pt idx="26">
                  <c:v>2.2000000000000002</c:v>
                </c:pt>
                <c:pt idx="27">
                  <c:v>3.8</c:v>
                </c:pt>
                <c:pt idx="28">
                  <c:v>4.4000000000000004</c:v>
                </c:pt>
                <c:pt idx="29">
                  <c:v>3.1</c:v>
                </c:pt>
                <c:pt idx="30">
                  <c:v>4.2</c:v>
                </c:pt>
                <c:pt idx="31">
                  <c:v>3.9</c:v>
                </c:pt>
                <c:pt idx="32">
                  <c:v>4.4000000000000004</c:v>
                </c:pt>
                <c:pt idx="33">
                  <c:v>4.5999999999999996</c:v>
                </c:pt>
                <c:pt idx="34">
                  <c:v>4.2</c:v>
                </c:pt>
              </c:numCache>
            </c:numRef>
          </c:yVal>
          <c:smooth val="0"/>
        </c:ser>
        <c:dLbls>
          <c:showLegendKey val="0"/>
          <c:showVal val="0"/>
          <c:showCatName val="0"/>
          <c:showSerName val="0"/>
          <c:showPercent val="0"/>
          <c:showBubbleSize val="0"/>
        </c:dLbls>
        <c:axId val="173715952"/>
        <c:axId val="173717040"/>
      </c:scatterChart>
      <c:valAx>
        <c:axId val="173715952"/>
        <c:scaling>
          <c:orientation val="minMax"/>
        </c:scaling>
        <c:delete val="0"/>
        <c:axPos val="b"/>
        <c:numFmt formatCode="General" sourceLinked="1"/>
        <c:majorTickMark val="out"/>
        <c:minorTickMark val="none"/>
        <c:tickLblPos val="nextTo"/>
        <c:txPr>
          <a:bodyPr/>
          <a:lstStyle/>
          <a:p>
            <a:pPr>
              <a:defRPr sz="800">
                <a:latin typeface="Tahoma" panose="020B0604030504040204" pitchFamily="34" charset="0"/>
                <a:ea typeface="Tahoma" panose="020B0604030504040204" pitchFamily="34" charset="0"/>
                <a:cs typeface="Tahoma" panose="020B0604030504040204" pitchFamily="34" charset="0"/>
              </a:defRPr>
            </a:pPr>
            <a:endParaRPr lang="en-US"/>
          </a:p>
        </c:txPr>
        <c:crossAx val="173717040"/>
        <c:crosses val="autoZero"/>
        <c:crossBetween val="midCat"/>
      </c:valAx>
      <c:valAx>
        <c:axId val="173717040"/>
        <c:scaling>
          <c:orientation val="minMax"/>
        </c:scaling>
        <c:delete val="0"/>
        <c:axPos val="l"/>
        <c:numFmt formatCode="General" sourceLinked="1"/>
        <c:majorTickMark val="out"/>
        <c:minorTickMark val="none"/>
        <c:tickLblPos val="nextTo"/>
        <c:txPr>
          <a:bodyPr/>
          <a:lstStyle/>
          <a:p>
            <a:pPr>
              <a:defRPr sz="800">
                <a:latin typeface="Tahoma" panose="020B0604030504040204" pitchFamily="34" charset="0"/>
                <a:ea typeface="Tahoma" panose="020B0604030504040204" pitchFamily="34" charset="0"/>
                <a:cs typeface="Tahoma" panose="020B0604030504040204" pitchFamily="34" charset="0"/>
              </a:defRPr>
            </a:pPr>
            <a:endParaRPr lang="en-US"/>
          </a:p>
        </c:txPr>
        <c:crossAx val="173715952"/>
        <c:crosses val="autoZero"/>
        <c:crossBetween val="midCat"/>
      </c:valAx>
    </c:plotArea>
    <c:plotVisOnly val="1"/>
    <c:dispBlanksAs val="gap"/>
    <c:showDLblsOverMax val="0"/>
  </c:chart>
  <c:txPr>
    <a:bodyPr/>
    <a:lstStyle/>
    <a:p>
      <a:pPr>
        <a:defRPr sz="1800"/>
      </a:pPr>
      <a:endParaRPr lang="en-US"/>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sz="1100"/>
            </a:pPr>
            <a:r>
              <a:rPr lang="en-US" sz="1100" dirty="0" smtClean="0"/>
              <a:t>Missing</a:t>
            </a:r>
            <a:r>
              <a:rPr lang="en-US" sz="1100" baseline="0" dirty="0" smtClean="0"/>
              <a:t> </a:t>
            </a:r>
            <a:r>
              <a:rPr lang="en-US" sz="1100" baseline="0" dirty="0"/>
              <a:t>value treatment</a:t>
            </a:r>
            <a:endParaRPr lang="en-US" sz="1100" dirty="0"/>
          </a:p>
        </c:rich>
      </c:tx>
      <c:layout/>
      <c:overlay val="0"/>
    </c:title>
    <c:autoTitleDeleted val="0"/>
    <c:plotArea>
      <c:layout/>
      <c:barChart>
        <c:barDir val="col"/>
        <c:grouping val="clustered"/>
        <c:varyColors val="0"/>
        <c:ser>
          <c:idx val="0"/>
          <c:order val="0"/>
          <c:tx>
            <c:strRef>
              <c:f>Sheet3!$E$3</c:f>
              <c:strCache>
                <c:ptCount val="1"/>
                <c:pt idx="0">
                  <c:v>Value</c:v>
                </c:pt>
              </c:strCache>
            </c:strRef>
          </c:tx>
          <c:spPr>
            <a:noFill/>
            <a:ln>
              <a:solidFill>
                <a:schemeClr val="tx1"/>
              </a:solidFill>
            </a:ln>
          </c:spPr>
          <c:invertIfNegative val="0"/>
          <c:dLbls>
            <c:spPr>
              <a:noFill/>
              <a:ln>
                <a:noFill/>
              </a:ln>
              <a:effectLst/>
            </c:sp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layout/>
                <c15:showLeaderLines val="0"/>
              </c:ext>
            </c:extLst>
          </c:dLbls>
          <c:cat>
            <c:strRef>
              <c:f>Sheet3!$D$4:$D$9</c:f>
              <c:strCache>
                <c:ptCount val="6"/>
                <c:pt idx="0">
                  <c:v>X1</c:v>
                </c:pt>
                <c:pt idx="1">
                  <c:v>X2</c:v>
                </c:pt>
                <c:pt idx="2">
                  <c:v>X3</c:v>
                </c:pt>
                <c:pt idx="3">
                  <c:v>X4</c:v>
                </c:pt>
                <c:pt idx="4">
                  <c:v>X5</c:v>
                </c:pt>
                <c:pt idx="5">
                  <c:v>X6</c:v>
                </c:pt>
              </c:strCache>
            </c:strRef>
          </c:cat>
          <c:val>
            <c:numRef>
              <c:f>Sheet3!$E$4:$E$9</c:f>
              <c:numCache>
                <c:formatCode>General</c:formatCode>
                <c:ptCount val="6"/>
                <c:pt idx="0">
                  <c:v>4</c:v>
                </c:pt>
                <c:pt idx="1">
                  <c:v>10</c:v>
                </c:pt>
                <c:pt idx="2">
                  <c:v>4</c:v>
                </c:pt>
                <c:pt idx="5">
                  <c:v>2</c:v>
                </c:pt>
              </c:numCache>
            </c:numRef>
          </c:val>
          <c:extLst xmlns:c16r2="http://schemas.microsoft.com/office/drawing/2015/06/chart">
            <c:ext xmlns:c16="http://schemas.microsoft.com/office/drawing/2014/chart" uri="{C3380CC4-5D6E-409C-BE32-E72D297353CC}">
              <c16:uniqueId val="{00000000-E032-4901-8385-C83519B02A7D}"/>
            </c:ext>
          </c:extLst>
        </c:ser>
        <c:dLbls>
          <c:showLegendKey val="0"/>
          <c:showVal val="0"/>
          <c:showCatName val="0"/>
          <c:showSerName val="0"/>
          <c:showPercent val="0"/>
          <c:showBubbleSize val="0"/>
        </c:dLbls>
        <c:gapWidth val="48"/>
        <c:axId val="249825408"/>
        <c:axId val="249821056"/>
      </c:barChart>
      <c:catAx>
        <c:axId val="249825408"/>
        <c:scaling>
          <c:orientation val="minMax"/>
        </c:scaling>
        <c:delete val="0"/>
        <c:axPos val="b"/>
        <c:numFmt formatCode="General" sourceLinked="0"/>
        <c:majorTickMark val="out"/>
        <c:minorTickMark val="none"/>
        <c:tickLblPos val="nextTo"/>
        <c:crossAx val="249821056"/>
        <c:crosses val="autoZero"/>
        <c:auto val="1"/>
        <c:lblAlgn val="ctr"/>
        <c:lblOffset val="100"/>
        <c:noMultiLvlLbl val="0"/>
      </c:catAx>
      <c:valAx>
        <c:axId val="249821056"/>
        <c:scaling>
          <c:orientation val="minMax"/>
        </c:scaling>
        <c:delete val="0"/>
        <c:axPos val="l"/>
        <c:majorGridlines>
          <c:spPr>
            <a:ln>
              <a:noFill/>
            </a:ln>
          </c:spPr>
        </c:majorGridlines>
        <c:numFmt formatCode="General" sourceLinked="1"/>
        <c:majorTickMark val="out"/>
        <c:minorTickMark val="none"/>
        <c:tickLblPos val="nextTo"/>
        <c:crossAx val="249825408"/>
        <c:crosses val="autoZero"/>
        <c:crossBetween val="between"/>
      </c:valAx>
    </c:plotArea>
    <c:plotVisOnly val="1"/>
    <c:dispBlanksAs val="gap"/>
    <c:showDLblsOverMax val="0"/>
  </c:chart>
  <c:spPr>
    <a:solidFill>
      <a:schemeClr val="bg1"/>
    </a:solidFill>
  </c:sp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sz="1100"/>
            </a:pPr>
            <a:r>
              <a:rPr lang="en-US" sz="1100" dirty="0"/>
              <a:t>Missing</a:t>
            </a:r>
            <a:r>
              <a:rPr lang="en-US" sz="1100" baseline="0" dirty="0"/>
              <a:t> value imputation</a:t>
            </a:r>
            <a:endParaRPr lang="en-US" sz="1100" dirty="0"/>
          </a:p>
        </c:rich>
      </c:tx>
      <c:layout/>
      <c:overlay val="0"/>
    </c:title>
    <c:autoTitleDeleted val="0"/>
    <c:plotArea>
      <c:layout/>
      <c:barChart>
        <c:barDir val="col"/>
        <c:grouping val="clustered"/>
        <c:varyColors val="0"/>
        <c:ser>
          <c:idx val="0"/>
          <c:order val="0"/>
          <c:tx>
            <c:strRef>
              <c:f>Sheet3!$R$5</c:f>
              <c:strCache>
                <c:ptCount val="1"/>
                <c:pt idx="0">
                  <c:v>Value</c:v>
                </c:pt>
              </c:strCache>
            </c:strRef>
          </c:tx>
          <c:spPr>
            <a:noFill/>
            <a:ln>
              <a:solidFill>
                <a:schemeClr val="tx1"/>
              </a:solidFill>
            </a:ln>
          </c:spPr>
          <c:invertIfNegative val="0"/>
          <c:dLbls>
            <c:spPr>
              <a:noFill/>
              <a:ln>
                <a:noFill/>
              </a:ln>
              <a:effectLst/>
            </c:sp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layout/>
                <c15:showLeaderLines val="0"/>
              </c:ext>
            </c:extLst>
          </c:dLbls>
          <c:cat>
            <c:strRef>
              <c:f>Sheet3!$Q$6:$Q$11</c:f>
              <c:strCache>
                <c:ptCount val="6"/>
                <c:pt idx="0">
                  <c:v>X1</c:v>
                </c:pt>
                <c:pt idx="1">
                  <c:v>X2</c:v>
                </c:pt>
                <c:pt idx="2">
                  <c:v>X3</c:v>
                </c:pt>
                <c:pt idx="3">
                  <c:v>X4</c:v>
                </c:pt>
                <c:pt idx="4">
                  <c:v>X5</c:v>
                </c:pt>
                <c:pt idx="5">
                  <c:v>X6</c:v>
                </c:pt>
              </c:strCache>
            </c:strRef>
          </c:cat>
          <c:val>
            <c:numRef>
              <c:f>Sheet3!$R$6:$R$11</c:f>
              <c:numCache>
                <c:formatCode>General</c:formatCode>
                <c:ptCount val="6"/>
                <c:pt idx="0">
                  <c:v>4</c:v>
                </c:pt>
                <c:pt idx="1">
                  <c:v>10</c:v>
                </c:pt>
                <c:pt idx="2">
                  <c:v>4</c:v>
                </c:pt>
                <c:pt idx="3">
                  <c:v>5</c:v>
                </c:pt>
                <c:pt idx="4">
                  <c:v>5</c:v>
                </c:pt>
                <c:pt idx="5">
                  <c:v>2</c:v>
                </c:pt>
              </c:numCache>
            </c:numRef>
          </c:val>
          <c:extLst xmlns:c16r2="http://schemas.microsoft.com/office/drawing/2015/06/chart">
            <c:ext xmlns:c16="http://schemas.microsoft.com/office/drawing/2014/chart" uri="{C3380CC4-5D6E-409C-BE32-E72D297353CC}">
              <c16:uniqueId val="{00000000-9699-426F-A871-5CDEC9C6C256}"/>
            </c:ext>
          </c:extLst>
        </c:ser>
        <c:dLbls>
          <c:showLegendKey val="0"/>
          <c:showVal val="0"/>
          <c:showCatName val="0"/>
          <c:showSerName val="0"/>
          <c:showPercent val="0"/>
          <c:showBubbleSize val="0"/>
        </c:dLbls>
        <c:gapWidth val="47"/>
        <c:axId val="249823776"/>
        <c:axId val="249824864"/>
      </c:barChart>
      <c:catAx>
        <c:axId val="249823776"/>
        <c:scaling>
          <c:orientation val="minMax"/>
        </c:scaling>
        <c:delete val="0"/>
        <c:axPos val="b"/>
        <c:numFmt formatCode="General" sourceLinked="0"/>
        <c:majorTickMark val="out"/>
        <c:minorTickMark val="none"/>
        <c:tickLblPos val="nextTo"/>
        <c:crossAx val="249824864"/>
        <c:crosses val="autoZero"/>
        <c:auto val="1"/>
        <c:lblAlgn val="ctr"/>
        <c:lblOffset val="100"/>
        <c:noMultiLvlLbl val="0"/>
      </c:catAx>
      <c:valAx>
        <c:axId val="249824864"/>
        <c:scaling>
          <c:orientation val="minMax"/>
        </c:scaling>
        <c:delete val="0"/>
        <c:axPos val="l"/>
        <c:majorGridlines>
          <c:spPr>
            <a:ln>
              <a:noFill/>
            </a:ln>
          </c:spPr>
        </c:majorGridlines>
        <c:numFmt formatCode="General" sourceLinked="1"/>
        <c:majorTickMark val="out"/>
        <c:minorTickMark val="none"/>
        <c:tickLblPos val="nextTo"/>
        <c:crossAx val="249823776"/>
        <c:crosses val="autoZero"/>
        <c:crossBetween val="between"/>
      </c:valAx>
    </c:plotArea>
    <c:plotVisOnly val="1"/>
    <c:dispBlanksAs val="gap"/>
    <c:showDLblsOverMax val="0"/>
  </c:chart>
  <c:externalData r:id="rId1">
    <c:autoUpdate val="0"/>
  </c:externalData>
</c:chartSpace>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3404B92-D77B-44F0-980A-12C97190F2FE}" type="doc">
      <dgm:prSet loTypeId="urn:microsoft.com/office/officeart/2005/8/layout/orgChart1" loCatId="hierarchy" qsTypeId="urn:microsoft.com/office/officeart/2005/8/quickstyle/simple3" qsCatId="simple" csTypeId="urn:microsoft.com/office/officeart/2005/8/colors/colorful1" csCatId="colorful" phldr="1"/>
      <dgm:spPr/>
      <dgm:t>
        <a:bodyPr/>
        <a:lstStyle/>
        <a:p>
          <a:endParaRPr lang="en-US"/>
        </a:p>
      </dgm:t>
    </dgm:pt>
    <dgm:pt modelId="{7848224E-9DAB-4D9A-9B52-7E42748570BE}">
      <dgm:prSet phldrT="[Text]"/>
      <dgm:spPr>
        <a:solidFill>
          <a:srgbClr val="739283"/>
        </a:solidFill>
      </dgm:spPr>
      <dgm:t>
        <a:bodyPr/>
        <a:lstStyle/>
        <a:p>
          <a:r>
            <a:rPr lang="en-US" b="1" i="1" dirty="0" smtClean="0">
              <a:solidFill>
                <a:schemeClr val="bg1"/>
              </a:solidFill>
            </a:rPr>
            <a:t>Variable</a:t>
          </a:r>
          <a:endParaRPr lang="en-US" b="1" i="1" dirty="0">
            <a:solidFill>
              <a:schemeClr val="bg1"/>
            </a:solidFill>
          </a:endParaRPr>
        </a:p>
      </dgm:t>
    </dgm:pt>
    <dgm:pt modelId="{03131AF3-903E-49DE-9C6C-CE623E6F8B65}" type="parTrans" cxnId="{E0F6C215-F052-4FE0-B04F-49E8821E82D9}">
      <dgm:prSet/>
      <dgm:spPr/>
      <dgm:t>
        <a:bodyPr/>
        <a:lstStyle/>
        <a:p>
          <a:endParaRPr lang="en-US"/>
        </a:p>
      </dgm:t>
    </dgm:pt>
    <dgm:pt modelId="{C43501F1-6E8F-4228-83C1-56085EA5D257}" type="sibTrans" cxnId="{E0F6C215-F052-4FE0-B04F-49E8821E82D9}">
      <dgm:prSet/>
      <dgm:spPr/>
      <dgm:t>
        <a:bodyPr/>
        <a:lstStyle/>
        <a:p>
          <a:endParaRPr lang="en-US"/>
        </a:p>
      </dgm:t>
    </dgm:pt>
    <dgm:pt modelId="{4192E91F-B855-4849-AB7A-BECFEF06EBF1}">
      <dgm:prSet phldrT="[Text]"/>
      <dgm:spPr>
        <a:solidFill>
          <a:schemeClr val="accent1"/>
        </a:solidFill>
      </dgm:spPr>
      <dgm:t>
        <a:bodyPr/>
        <a:lstStyle/>
        <a:p>
          <a:r>
            <a:rPr lang="en-US" b="1" i="1" dirty="0" smtClean="0">
              <a:solidFill>
                <a:schemeClr val="bg1"/>
              </a:solidFill>
            </a:rPr>
            <a:t>Discrete</a:t>
          </a:r>
          <a:endParaRPr lang="en-US" b="1" i="1" dirty="0">
            <a:solidFill>
              <a:schemeClr val="bg1"/>
            </a:solidFill>
          </a:endParaRPr>
        </a:p>
      </dgm:t>
    </dgm:pt>
    <dgm:pt modelId="{5E6AFBE4-26F9-4B48-875B-4A4494FF5CD8}" type="parTrans" cxnId="{03B24280-E189-46F5-A0C9-9B4D5BEC2401}">
      <dgm:prSet/>
      <dgm:spPr/>
      <dgm:t>
        <a:bodyPr/>
        <a:lstStyle/>
        <a:p>
          <a:endParaRPr lang="en-US"/>
        </a:p>
      </dgm:t>
    </dgm:pt>
    <dgm:pt modelId="{A4EA9B76-AF9D-483A-885B-2D9A5007094B}" type="sibTrans" cxnId="{03B24280-E189-46F5-A0C9-9B4D5BEC2401}">
      <dgm:prSet/>
      <dgm:spPr/>
      <dgm:t>
        <a:bodyPr/>
        <a:lstStyle/>
        <a:p>
          <a:endParaRPr lang="en-US"/>
        </a:p>
      </dgm:t>
    </dgm:pt>
    <dgm:pt modelId="{8F61B6DE-F041-4CA1-B713-CE4BB312E5B9}">
      <dgm:prSet/>
      <dgm:spPr>
        <a:solidFill>
          <a:schemeClr val="accent1"/>
        </a:solidFill>
      </dgm:spPr>
      <dgm:t>
        <a:bodyPr/>
        <a:lstStyle/>
        <a:p>
          <a:r>
            <a:rPr lang="en-US" b="1" i="1" dirty="0" smtClean="0">
              <a:solidFill>
                <a:schemeClr val="bg1"/>
              </a:solidFill>
            </a:rPr>
            <a:t>Continuous</a:t>
          </a:r>
          <a:endParaRPr lang="en-US" b="1" i="1" dirty="0">
            <a:solidFill>
              <a:schemeClr val="bg1"/>
            </a:solidFill>
          </a:endParaRPr>
        </a:p>
      </dgm:t>
    </dgm:pt>
    <dgm:pt modelId="{7A8B00E6-2F69-4823-8695-0EFEC5635472}" type="parTrans" cxnId="{9EFA72E4-1B11-44F7-BDE4-54D6CD006EFA}">
      <dgm:prSet/>
      <dgm:spPr/>
      <dgm:t>
        <a:bodyPr/>
        <a:lstStyle/>
        <a:p>
          <a:endParaRPr lang="en-US"/>
        </a:p>
      </dgm:t>
    </dgm:pt>
    <dgm:pt modelId="{D1E4F0CB-7854-4DAC-AAC3-A806B7AF0CC1}" type="sibTrans" cxnId="{9EFA72E4-1B11-44F7-BDE4-54D6CD006EFA}">
      <dgm:prSet/>
      <dgm:spPr/>
      <dgm:t>
        <a:bodyPr/>
        <a:lstStyle/>
        <a:p>
          <a:endParaRPr lang="en-US"/>
        </a:p>
      </dgm:t>
    </dgm:pt>
    <dgm:pt modelId="{AC090657-A986-4654-9E40-269DF845173E}" type="asst">
      <dgm:prSet/>
      <dgm:spPr>
        <a:solidFill>
          <a:schemeClr val="bg1">
            <a:lumMod val="75000"/>
          </a:schemeClr>
        </a:solidFill>
      </dgm:spPr>
      <dgm:t>
        <a:bodyPr/>
        <a:lstStyle/>
        <a:p>
          <a:r>
            <a:rPr lang="en-US" b="1" dirty="0" smtClean="0"/>
            <a:t>Ratio</a:t>
          </a:r>
          <a:endParaRPr lang="en-US" b="1" dirty="0"/>
        </a:p>
      </dgm:t>
    </dgm:pt>
    <dgm:pt modelId="{BC53A568-41B9-491C-A9EC-95E9325F9454}" type="parTrans" cxnId="{E2A1AF53-DB4A-49DF-9B50-4188DBBE9D9E}">
      <dgm:prSet/>
      <dgm:spPr/>
      <dgm:t>
        <a:bodyPr/>
        <a:lstStyle/>
        <a:p>
          <a:endParaRPr lang="en-US"/>
        </a:p>
      </dgm:t>
    </dgm:pt>
    <dgm:pt modelId="{F5A78619-D629-42B7-9CD9-25187132C6C8}" type="sibTrans" cxnId="{E2A1AF53-DB4A-49DF-9B50-4188DBBE9D9E}">
      <dgm:prSet/>
      <dgm:spPr/>
      <dgm:t>
        <a:bodyPr/>
        <a:lstStyle/>
        <a:p>
          <a:endParaRPr lang="en-US"/>
        </a:p>
      </dgm:t>
    </dgm:pt>
    <dgm:pt modelId="{F4C04372-1EB6-42C4-BF03-07F10FB4A55B}" type="asst">
      <dgm:prSet/>
      <dgm:spPr>
        <a:solidFill>
          <a:schemeClr val="bg1">
            <a:lumMod val="75000"/>
          </a:schemeClr>
        </a:solidFill>
      </dgm:spPr>
      <dgm:t>
        <a:bodyPr/>
        <a:lstStyle/>
        <a:p>
          <a:r>
            <a:rPr lang="en-US" b="1" dirty="0" smtClean="0"/>
            <a:t>Interval</a:t>
          </a:r>
          <a:endParaRPr lang="en-US" b="1" dirty="0"/>
        </a:p>
      </dgm:t>
    </dgm:pt>
    <dgm:pt modelId="{54DFFA79-38FE-4314-8208-C788F29A320D}" type="parTrans" cxnId="{AD58B735-ACA5-4855-ACBE-B0DBECFFEC1E}">
      <dgm:prSet/>
      <dgm:spPr/>
      <dgm:t>
        <a:bodyPr/>
        <a:lstStyle/>
        <a:p>
          <a:endParaRPr lang="en-US"/>
        </a:p>
      </dgm:t>
    </dgm:pt>
    <dgm:pt modelId="{F88C9946-EC1D-418F-AB8A-30CB3BE6F57C}" type="sibTrans" cxnId="{AD58B735-ACA5-4855-ACBE-B0DBECFFEC1E}">
      <dgm:prSet/>
      <dgm:spPr/>
      <dgm:t>
        <a:bodyPr/>
        <a:lstStyle/>
        <a:p>
          <a:endParaRPr lang="en-US"/>
        </a:p>
      </dgm:t>
    </dgm:pt>
    <dgm:pt modelId="{120F87E0-FCF6-4465-9D80-ED9F96212E56}" type="asst">
      <dgm:prSet/>
      <dgm:spPr>
        <a:solidFill>
          <a:schemeClr val="bg1">
            <a:lumMod val="75000"/>
          </a:schemeClr>
        </a:solidFill>
      </dgm:spPr>
      <dgm:t>
        <a:bodyPr/>
        <a:lstStyle/>
        <a:p>
          <a:r>
            <a:rPr lang="en-US" b="1" dirty="0" smtClean="0"/>
            <a:t>Nominal</a:t>
          </a:r>
          <a:endParaRPr lang="en-US" b="1" dirty="0"/>
        </a:p>
      </dgm:t>
    </dgm:pt>
    <dgm:pt modelId="{FF4521D5-3B93-4484-98C4-29858CB7EAEF}" type="parTrans" cxnId="{66078F54-C83E-4ABD-9DBF-C6FC174453DA}">
      <dgm:prSet/>
      <dgm:spPr/>
      <dgm:t>
        <a:bodyPr/>
        <a:lstStyle/>
        <a:p>
          <a:endParaRPr lang="en-US"/>
        </a:p>
      </dgm:t>
    </dgm:pt>
    <dgm:pt modelId="{00B20CAC-8DE8-485A-9247-F4A9358C1F0B}" type="sibTrans" cxnId="{66078F54-C83E-4ABD-9DBF-C6FC174453DA}">
      <dgm:prSet/>
      <dgm:spPr/>
      <dgm:t>
        <a:bodyPr/>
        <a:lstStyle/>
        <a:p>
          <a:endParaRPr lang="en-US"/>
        </a:p>
      </dgm:t>
    </dgm:pt>
    <dgm:pt modelId="{FE4B2C2E-64B4-41FD-A1A8-E3ECCECD5AB6}" type="asst">
      <dgm:prSet/>
      <dgm:spPr>
        <a:solidFill>
          <a:schemeClr val="bg1">
            <a:lumMod val="75000"/>
          </a:schemeClr>
        </a:solidFill>
      </dgm:spPr>
      <dgm:t>
        <a:bodyPr/>
        <a:lstStyle/>
        <a:p>
          <a:r>
            <a:rPr lang="en-US" b="1" dirty="0" smtClean="0"/>
            <a:t>Ordinal</a:t>
          </a:r>
          <a:endParaRPr lang="en-US" b="1" dirty="0"/>
        </a:p>
      </dgm:t>
    </dgm:pt>
    <dgm:pt modelId="{1021AC45-1852-4ABB-80DB-42DECA6EEB99}" type="parTrans" cxnId="{50ECEB92-ADD6-469F-9A3F-659F35F28995}">
      <dgm:prSet/>
      <dgm:spPr/>
      <dgm:t>
        <a:bodyPr/>
        <a:lstStyle/>
        <a:p>
          <a:endParaRPr lang="en-US"/>
        </a:p>
      </dgm:t>
    </dgm:pt>
    <dgm:pt modelId="{25A4F917-93F4-47A3-AD10-2FF14959D692}" type="sibTrans" cxnId="{50ECEB92-ADD6-469F-9A3F-659F35F28995}">
      <dgm:prSet/>
      <dgm:spPr/>
      <dgm:t>
        <a:bodyPr/>
        <a:lstStyle/>
        <a:p>
          <a:endParaRPr lang="en-US"/>
        </a:p>
      </dgm:t>
    </dgm:pt>
    <dgm:pt modelId="{B33DA42D-30F4-459A-9A7A-3FF7CCA6D7D1}" type="pres">
      <dgm:prSet presAssocID="{13404B92-D77B-44F0-980A-12C97190F2FE}" presName="hierChild1" presStyleCnt="0">
        <dgm:presLayoutVars>
          <dgm:orgChart val="1"/>
          <dgm:chPref val="1"/>
          <dgm:dir/>
          <dgm:animOne val="branch"/>
          <dgm:animLvl val="lvl"/>
          <dgm:resizeHandles/>
        </dgm:presLayoutVars>
      </dgm:prSet>
      <dgm:spPr/>
      <dgm:t>
        <a:bodyPr/>
        <a:lstStyle/>
        <a:p>
          <a:endParaRPr lang="en-US"/>
        </a:p>
      </dgm:t>
    </dgm:pt>
    <dgm:pt modelId="{B88A5FA7-DB6D-4567-B5C4-594D62E32487}" type="pres">
      <dgm:prSet presAssocID="{7848224E-9DAB-4D9A-9B52-7E42748570BE}" presName="hierRoot1" presStyleCnt="0">
        <dgm:presLayoutVars>
          <dgm:hierBranch val="init"/>
        </dgm:presLayoutVars>
      </dgm:prSet>
      <dgm:spPr/>
    </dgm:pt>
    <dgm:pt modelId="{AD04664A-94D4-450D-ACFB-403130842E48}" type="pres">
      <dgm:prSet presAssocID="{7848224E-9DAB-4D9A-9B52-7E42748570BE}" presName="rootComposite1" presStyleCnt="0"/>
      <dgm:spPr/>
    </dgm:pt>
    <dgm:pt modelId="{9F3126BF-8276-44C3-83DF-CE327DEB674A}" type="pres">
      <dgm:prSet presAssocID="{7848224E-9DAB-4D9A-9B52-7E42748570BE}" presName="rootText1" presStyleLbl="node0" presStyleIdx="0" presStyleCnt="1">
        <dgm:presLayoutVars>
          <dgm:chPref val="3"/>
        </dgm:presLayoutVars>
      </dgm:prSet>
      <dgm:spPr/>
      <dgm:t>
        <a:bodyPr/>
        <a:lstStyle/>
        <a:p>
          <a:endParaRPr lang="en-US"/>
        </a:p>
      </dgm:t>
    </dgm:pt>
    <dgm:pt modelId="{A164E513-D707-4168-B7AB-8618EB84845C}" type="pres">
      <dgm:prSet presAssocID="{7848224E-9DAB-4D9A-9B52-7E42748570BE}" presName="rootConnector1" presStyleLbl="node1" presStyleIdx="0" presStyleCnt="0"/>
      <dgm:spPr/>
      <dgm:t>
        <a:bodyPr/>
        <a:lstStyle/>
        <a:p>
          <a:endParaRPr lang="en-US"/>
        </a:p>
      </dgm:t>
    </dgm:pt>
    <dgm:pt modelId="{EC117DEF-3A2A-4E75-AA51-D9B7A749370D}" type="pres">
      <dgm:prSet presAssocID="{7848224E-9DAB-4D9A-9B52-7E42748570BE}" presName="hierChild2" presStyleCnt="0"/>
      <dgm:spPr/>
    </dgm:pt>
    <dgm:pt modelId="{3C86315E-C96D-4FC3-9D34-10C051F79528}" type="pres">
      <dgm:prSet presAssocID="{5E6AFBE4-26F9-4B48-875B-4A4494FF5CD8}" presName="Name37" presStyleLbl="parChTrans1D2" presStyleIdx="0" presStyleCnt="2"/>
      <dgm:spPr/>
      <dgm:t>
        <a:bodyPr/>
        <a:lstStyle/>
        <a:p>
          <a:endParaRPr lang="en-US"/>
        </a:p>
      </dgm:t>
    </dgm:pt>
    <dgm:pt modelId="{DDE218E7-D49D-45CF-9595-98F38F50D48C}" type="pres">
      <dgm:prSet presAssocID="{4192E91F-B855-4849-AB7A-BECFEF06EBF1}" presName="hierRoot2" presStyleCnt="0">
        <dgm:presLayoutVars>
          <dgm:hierBranch val="init"/>
        </dgm:presLayoutVars>
      </dgm:prSet>
      <dgm:spPr/>
    </dgm:pt>
    <dgm:pt modelId="{936B894F-0C50-4487-A84C-3DE821C34FB8}" type="pres">
      <dgm:prSet presAssocID="{4192E91F-B855-4849-AB7A-BECFEF06EBF1}" presName="rootComposite" presStyleCnt="0"/>
      <dgm:spPr/>
    </dgm:pt>
    <dgm:pt modelId="{C1D2B4E6-72A4-4859-B8E1-E14AC13E1A33}" type="pres">
      <dgm:prSet presAssocID="{4192E91F-B855-4849-AB7A-BECFEF06EBF1}" presName="rootText" presStyleLbl="node2" presStyleIdx="0" presStyleCnt="2">
        <dgm:presLayoutVars>
          <dgm:chPref val="3"/>
        </dgm:presLayoutVars>
      </dgm:prSet>
      <dgm:spPr/>
      <dgm:t>
        <a:bodyPr/>
        <a:lstStyle/>
        <a:p>
          <a:endParaRPr lang="en-US"/>
        </a:p>
      </dgm:t>
    </dgm:pt>
    <dgm:pt modelId="{9626B685-6D98-4625-A246-065E93EC29D0}" type="pres">
      <dgm:prSet presAssocID="{4192E91F-B855-4849-AB7A-BECFEF06EBF1}" presName="rootConnector" presStyleLbl="node2" presStyleIdx="0" presStyleCnt="2"/>
      <dgm:spPr/>
      <dgm:t>
        <a:bodyPr/>
        <a:lstStyle/>
        <a:p>
          <a:endParaRPr lang="en-US"/>
        </a:p>
      </dgm:t>
    </dgm:pt>
    <dgm:pt modelId="{DA4E3232-CA9C-4221-8880-17DDD9BE6B71}" type="pres">
      <dgm:prSet presAssocID="{4192E91F-B855-4849-AB7A-BECFEF06EBF1}" presName="hierChild4" presStyleCnt="0"/>
      <dgm:spPr/>
    </dgm:pt>
    <dgm:pt modelId="{03B9B639-4E65-42F3-A042-ED24BAEC7BE4}" type="pres">
      <dgm:prSet presAssocID="{4192E91F-B855-4849-AB7A-BECFEF06EBF1}" presName="hierChild5" presStyleCnt="0"/>
      <dgm:spPr/>
    </dgm:pt>
    <dgm:pt modelId="{A8C798D7-1724-4ADE-9713-1E96426E3022}" type="pres">
      <dgm:prSet presAssocID="{FF4521D5-3B93-4484-98C4-29858CB7EAEF}" presName="Name111" presStyleLbl="parChTrans1D3" presStyleIdx="0" presStyleCnt="4"/>
      <dgm:spPr/>
      <dgm:t>
        <a:bodyPr/>
        <a:lstStyle/>
        <a:p>
          <a:endParaRPr lang="en-US"/>
        </a:p>
      </dgm:t>
    </dgm:pt>
    <dgm:pt modelId="{7075EA85-5FC5-4DAB-9512-EBAE5AF54936}" type="pres">
      <dgm:prSet presAssocID="{120F87E0-FCF6-4465-9D80-ED9F96212E56}" presName="hierRoot3" presStyleCnt="0">
        <dgm:presLayoutVars>
          <dgm:hierBranch val="init"/>
        </dgm:presLayoutVars>
      </dgm:prSet>
      <dgm:spPr/>
    </dgm:pt>
    <dgm:pt modelId="{307B521A-2C37-46B4-8A77-F2C2AB4467A9}" type="pres">
      <dgm:prSet presAssocID="{120F87E0-FCF6-4465-9D80-ED9F96212E56}" presName="rootComposite3" presStyleCnt="0"/>
      <dgm:spPr/>
    </dgm:pt>
    <dgm:pt modelId="{4AE4F1C5-4FE9-48A3-9BED-0EECA7AAC9E9}" type="pres">
      <dgm:prSet presAssocID="{120F87E0-FCF6-4465-9D80-ED9F96212E56}" presName="rootText3" presStyleLbl="asst2" presStyleIdx="0" presStyleCnt="4">
        <dgm:presLayoutVars>
          <dgm:chPref val="3"/>
        </dgm:presLayoutVars>
      </dgm:prSet>
      <dgm:spPr/>
      <dgm:t>
        <a:bodyPr/>
        <a:lstStyle/>
        <a:p>
          <a:endParaRPr lang="en-US"/>
        </a:p>
      </dgm:t>
    </dgm:pt>
    <dgm:pt modelId="{C15F164E-F607-4D3C-A1D4-522403891340}" type="pres">
      <dgm:prSet presAssocID="{120F87E0-FCF6-4465-9D80-ED9F96212E56}" presName="rootConnector3" presStyleLbl="asst2" presStyleIdx="0" presStyleCnt="4"/>
      <dgm:spPr/>
      <dgm:t>
        <a:bodyPr/>
        <a:lstStyle/>
        <a:p>
          <a:endParaRPr lang="en-US"/>
        </a:p>
      </dgm:t>
    </dgm:pt>
    <dgm:pt modelId="{B1683F48-C786-46A8-BB08-A1190CD39F7C}" type="pres">
      <dgm:prSet presAssocID="{120F87E0-FCF6-4465-9D80-ED9F96212E56}" presName="hierChild6" presStyleCnt="0"/>
      <dgm:spPr/>
    </dgm:pt>
    <dgm:pt modelId="{9E6AB570-B79F-4D27-B285-C98FA82FBE95}" type="pres">
      <dgm:prSet presAssocID="{120F87E0-FCF6-4465-9D80-ED9F96212E56}" presName="hierChild7" presStyleCnt="0"/>
      <dgm:spPr/>
    </dgm:pt>
    <dgm:pt modelId="{AC3E3333-50B1-4F75-8C48-74672AB8A45E}" type="pres">
      <dgm:prSet presAssocID="{1021AC45-1852-4ABB-80DB-42DECA6EEB99}" presName="Name111" presStyleLbl="parChTrans1D3" presStyleIdx="1" presStyleCnt="4"/>
      <dgm:spPr/>
      <dgm:t>
        <a:bodyPr/>
        <a:lstStyle/>
        <a:p>
          <a:endParaRPr lang="en-US"/>
        </a:p>
      </dgm:t>
    </dgm:pt>
    <dgm:pt modelId="{D14A498F-3220-4D8C-876F-DF0EE7C7B179}" type="pres">
      <dgm:prSet presAssocID="{FE4B2C2E-64B4-41FD-A1A8-E3ECCECD5AB6}" presName="hierRoot3" presStyleCnt="0">
        <dgm:presLayoutVars>
          <dgm:hierBranch val="init"/>
        </dgm:presLayoutVars>
      </dgm:prSet>
      <dgm:spPr/>
    </dgm:pt>
    <dgm:pt modelId="{A45A5903-7442-4843-B93A-5D36328F1B5F}" type="pres">
      <dgm:prSet presAssocID="{FE4B2C2E-64B4-41FD-A1A8-E3ECCECD5AB6}" presName="rootComposite3" presStyleCnt="0"/>
      <dgm:spPr/>
    </dgm:pt>
    <dgm:pt modelId="{5E72C7A2-060D-4D48-95D2-8E625D42E6CC}" type="pres">
      <dgm:prSet presAssocID="{FE4B2C2E-64B4-41FD-A1A8-E3ECCECD5AB6}" presName="rootText3" presStyleLbl="asst2" presStyleIdx="1" presStyleCnt="4">
        <dgm:presLayoutVars>
          <dgm:chPref val="3"/>
        </dgm:presLayoutVars>
      </dgm:prSet>
      <dgm:spPr/>
      <dgm:t>
        <a:bodyPr/>
        <a:lstStyle/>
        <a:p>
          <a:endParaRPr lang="en-US"/>
        </a:p>
      </dgm:t>
    </dgm:pt>
    <dgm:pt modelId="{B34EC456-5C0B-40C6-A1C1-055C6DB3C09A}" type="pres">
      <dgm:prSet presAssocID="{FE4B2C2E-64B4-41FD-A1A8-E3ECCECD5AB6}" presName="rootConnector3" presStyleLbl="asst2" presStyleIdx="1" presStyleCnt="4"/>
      <dgm:spPr/>
      <dgm:t>
        <a:bodyPr/>
        <a:lstStyle/>
        <a:p>
          <a:endParaRPr lang="en-US"/>
        </a:p>
      </dgm:t>
    </dgm:pt>
    <dgm:pt modelId="{8CA536F3-E97D-4AE5-9AAE-128E6325FA7A}" type="pres">
      <dgm:prSet presAssocID="{FE4B2C2E-64B4-41FD-A1A8-E3ECCECD5AB6}" presName="hierChild6" presStyleCnt="0"/>
      <dgm:spPr/>
    </dgm:pt>
    <dgm:pt modelId="{9A9467D1-958D-4C53-AF55-8A28290C86F5}" type="pres">
      <dgm:prSet presAssocID="{FE4B2C2E-64B4-41FD-A1A8-E3ECCECD5AB6}" presName="hierChild7" presStyleCnt="0"/>
      <dgm:spPr/>
    </dgm:pt>
    <dgm:pt modelId="{B3B91311-3D24-4AF7-81A2-FC92653F1D18}" type="pres">
      <dgm:prSet presAssocID="{7A8B00E6-2F69-4823-8695-0EFEC5635472}" presName="Name37" presStyleLbl="parChTrans1D2" presStyleIdx="1" presStyleCnt="2"/>
      <dgm:spPr/>
      <dgm:t>
        <a:bodyPr/>
        <a:lstStyle/>
        <a:p>
          <a:endParaRPr lang="en-US"/>
        </a:p>
      </dgm:t>
    </dgm:pt>
    <dgm:pt modelId="{E9D955E6-1C4B-4EB4-8F00-B9E086B5D8AC}" type="pres">
      <dgm:prSet presAssocID="{8F61B6DE-F041-4CA1-B713-CE4BB312E5B9}" presName="hierRoot2" presStyleCnt="0">
        <dgm:presLayoutVars>
          <dgm:hierBranch val="init"/>
        </dgm:presLayoutVars>
      </dgm:prSet>
      <dgm:spPr/>
    </dgm:pt>
    <dgm:pt modelId="{A883BE83-CABE-43AC-B722-252326D73BB4}" type="pres">
      <dgm:prSet presAssocID="{8F61B6DE-F041-4CA1-B713-CE4BB312E5B9}" presName="rootComposite" presStyleCnt="0"/>
      <dgm:spPr/>
    </dgm:pt>
    <dgm:pt modelId="{B8B4E0F7-3014-42D6-9573-EB0C993F79D9}" type="pres">
      <dgm:prSet presAssocID="{8F61B6DE-F041-4CA1-B713-CE4BB312E5B9}" presName="rootText" presStyleLbl="node2" presStyleIdx="1" presStyleCnt="2">
        <dgm:presLayoutVars>
          <dgm:chPref val="3"/>
        </dgm:presLayoutVars>
      </dgm:prSet>
      <dgm:spPr/>
      <dgm:t>
        <a:bodyPr/>
        <a:lstStyle/>
        <a:p>
          <a:endParaRPr lang="en-US"/>
        </a:p>
      </dgm:t>
    </dgm:pt>
    <dgm:pt modelId="{1803650D-3F6F-4BFB-AE99-6BADFC89FB9C}" type="pres">
      <dgm:prSet presAssocID="{8F61B6DE-F041-4CA1-B713-CE4BB312E5B9}" presName="rootConnector" presStyleLbl="node2" presStyleIdx="1" presStyleCnt="2"/>
      <dgm:spPr/>
      <dgm:t>
        <a:bodyPr/>
        <a:lstStyle/>
        <a:p>
          <a:endParaRPr lang="en-US"/>
        </a:p>
      </dgm:t>
    </dgm:pt>
    <dgm:pt modelId="{52787097-491E-4764-BA0C-211702301E07}" type="pres">
      <dgm:prSet presAssocID="{8F61B6DE-F041-4CA1-B713-CE4BB312E5B9}" presName="hierChild4" presStyleCnt="0"/>
      <dgm:spPr/>
    </dgm:pt>
    <dgm:pt modelId="{756666F8-9E0A-4AD8-B4EC-2ED6B281AD5E}" type="pres">
      <dgm:prSet presAssocID="{8F61B6DE-F041-4CA1-B713-CE4BB312E5B9}" presName="hierChild5" presStyleCnt="0"/>
      <dgm:spPr/>
    </dgm:pt>
    <dgm:pt modelId="{F0F67B20-C3DC-4481-85B3-6519CDB232CF}" type="pres">
      <dgm:prSet presAssocID="{BC53A568-41B9-491C-A9EC-95E9325F9454}" presName="Name111" presStyleLbl="parChTrans1D3" presStyleIdx="2" presStyleCnt="4"/>
      <dgm:spPr/>
      <dgm:t>
        <a:bodyPr/>
        <a:lstStyle/>
        <a:p>
          <a:endParaRPr lang="en-US"/>
        </a:p>
      </dgm:t>
    </dgm:pt>
    <dgm:pt modelId="{BC32D949-DBAC-45FF-AA69-2A4AB172942E}" type="pres">
      <dgm:prSet presAssocID="{AC090657-A986-4654-9E40-269DF845173E}" presName="hierRoot3" presStyleCnt="0">
        <dgm:presLayoutVars>
          <dgm:hierBranch val="init"/>
        </dgm:presLayoutVars>
      </dgm:prSet>
      <dgm:spPr/>
    </dgm:pt>
    <dgm:pt modelId="{954A52D3-94CD-4380-96EF-29A02CAF91CE}" type="pres">
      <dgm:prSet presAssocID="{AC090657-A986-4654-9E40-269DF845173E}" presName="rootComposite3" presStyleCnt="0"/>
      <dgm:spPr/>
    </dgm:pt>
    <dgm:pt modelId="{4AA68471-9740-4673-BB8F-0233E8681AA8}" type="pres">
      <dgm:prSet presAssocID="{AC090657-A986-4654-9E40-269DF845173E}" presName="rootText3" presStyleLbl="asst2" presStyleIdx="2" presStyleCnt="4">
        <dgm:presLayoutVars>
          <dgm:chPref val="3"/>
        </dgm:presLayoutVars>
      </dgm:prSet>
      <dgm:spPr/>
      <dgm:t>
        <a:bodyPr/>
        <a:lstStyle/>
        <a:p>
          <a:endParaRPr lang="en-US"/>
        </a:p>
      </dgm:t>
    </dgm:pt>
    <dgm:pt modelId="{E66F5071-2977-4939-AF74-7EF86963D2E7}" type="pres">
      <dgm:prSet presAssocID="{AC090657-A986-4654-9E40-269DF845173E}" presName="rootConnector3" presStyleLbl="asst2" presStyleIdx="2" presStyleCnt="4"/>
      <dgm:spPr/>
      <dgm:t>
        <a:bodyPr/>
        <a:lstStyle/>
        <a:p>
          <a:endParaRPr lang="en-US"/>
        </a:p>
      </dgm:t>
    </dgm:pt>
    <dgm:pt modelId="{D06448B0-5463-4499-9412-54677212E310}" type="pres">
      <dgm:prSet presAssocID="{AC090657-A986-4654-9E40-269DF845173E}" presName="hierChild6" presStyleCnt="0"/>
      <dgm:spPr/>
    </dgm:pt>
    <dgm:pt modelId="{3CA94205-BC20-449C-B2BD-2BE245BE08EC}" type="pres">
      <dgm:prSet presAssocID="{AC090657-A986-4654-9E40-269DF845173E}" presName="hierChild7" presStyleCnt="0"/>
      <dgm:spPr/>
    </dgm:pt>
    <dgm:pt modelId="{C7968048-8AE6-433C-AF2D-4348922E712C}" type="pres">
      <dgm:prSet presAssocID="{54DFFA79-38FE-4314-8208-C788F29A320D}" presName="Name111" presStyleLbl="parChTrans1D3" presStyleIdx="3" presStyleCnt="4"/>
      <dgm:spPr/>
      <dgm:t>
        <a:bodyPr/>
        <a:lstStyle/>
        <a:p>
          <a:endParaRPr lang="en-US"/>
        </a:p>
      </dgm:t>
    </dgm:pt>
    <dgm:pt modelId="{F1BB88D5-A3A3-4B95-9C03-866FC1A68DB6}" type="pres">
      <dgm:prSet presAssocID="{F4C04372-1EB6-42C4-BF03-07F10FB4A55B}" presName="hierRoot3" presStyleCnt="0">
        <dgm:presLayoutVars>
          <dgm:hierBranch val="init"/>
        </dgm:presLayoutVars>
      </dgm:prSet>
      <dgm:spPr/>
    </dgm:pt>
    <dgm:pt modelId="{AA2AE3C0-D428-47DB-ABC7-386E740A4E5D}" type="pres">
      <dgm:prSet presAssocID="{F4C04372-1EB6-42C4-BF03-07F10FB4A55B}" presName="rootComposite3" presStyleCnt="0"/>
      <dgm:spPr/>
    </dgm:pt>
    <dgm:pt modelId="{09D5684A-D8BE-4737-8097-864FAF157093}" type="pres">
      <dgm:prSet presAssocID="{F4C04372-1EB6-42C4-BF03-07F10FB4A55B}" presName="rootText3" presStyleLbl="asst2" presStyleIdx="3" presStyleCnt="4">
        <dgm:presLayoutVars>
          <dgm:chPref val="3"/>
        </dgm:presLayoutVars>
      </dgm:prSet>
      <dgm:spPr/>
      <dgm:t>
        <a:bodyPr/>
        <a:lstStyle/>
        <a:p>
          <a:endParaRPr lang="en-US"/>
        </a:p>
      </dgm:t>
    </dgm:pt>
    <dgm:pt modelId="{47E43D57-FD37-42CD-8C85-52E3F9658D83}" type="pres">
      <dgm:prSet presAssocID="{F4C04372-1EB6-42C4-BF03-07F10FB4A55B}" presName="rootConnector3" presStyleLbl="asst2" presStyleIdx="3" presStyleCnt="4"/>
      <dgm:spPr/>
      <dgm:t>
        <a:bodyPr/>
        <a:lstStyle/>
        <a:p>
          <a:endParaRPr lang="en-US"/>
        </a:p>
      </dgm:t>
    </dgm:pt>
    <dgm:pt modelId="{1D3FCD55-716F-4EF9-9257-198AFED69F3B}" type="pres">
      <dgm:prSet presAssocID="{F4C04372-1EB6-42C4-BF03-07F10FB4A55B}" presName="hierChild6" presStyleCnt="0"/>
      <dgm:spPr/>
    </dgm:pt>
    <dgm:pt modelId="{33B4683F-BCDE-4D2E-9E64-6840D0D36C61}" type="pres">
      <dgm:prSet presAssocID="{F4C04372-1EB6-42C4-BF03-07F10FB4A55B}" presName="hierChild7" presStyleCnt="0"/>
      <dgm:spPr/>
    </dgm:pt>
    <dgm:pt modelId="{EC24D614-EE18-4E88-91C3-554ED56DCEFC}" type="pres">
      <dgm:prSet presAssocID="{7848224E-9DAB-4D9A-9B52-7E42748570BE}" presName="hierChild3" presStyleCnt="0"/>
      <dgm:spPr/>
    </dgm:pt>
  </dgm:ptLst>
  <dgm:cxnLst>
    <dgm:cxn modelId="{C3347E74-31D5-4BE0-A75B-A2044112C535}" type="presOf" srcId="{120F87E0-FCF6-4465-9D80-ED9F96212E56}" destId="{4AE4F1C5-4FE9-48A3-9BED-0EECA7AAC9E9}" srcOrd="0" destOrd="0" presId="urn:microsoft.com/office/officeart/2005/8/layout/orgChart1"/>
    <dgm:cxn modelId="{E0F6C215-F052-4FE0-B04F-49E8821E82D9}" srcId="{13404B92-D77B-44F0-980A-12C97190F2FE}" destId="{7848224E-9DAB-4D9A-9B52-7E42748570BE}" srcOrd="0" destOrd="0" parTransId="{03131AF3-903E-49DE-9C6C-CE623E6F8B65}" sibTransId="{C43501F1-6E8F-4228-83C1-56085EA5D257}"/>
    <dgm:cxn modelId="{5DE9C1C2-8AC1-4786-BF8A-5A1F0A8F53AB}" type="presOf" srcId="{13404B92-D77B-44F0-980A-12C97190F2FE}" destId="{B33DA42D-30F4-459A-9A7A-3FF7CCA6D7D1}" srcOrd="0" destOrd="0" presId="urn:microsoft.com/office/officeart/2005/8/layout/orgChart1"/>
    <dgm:cxn modelId="{880C57E8-C7A8-4011-9DAF-EBDD9CA15B9C}" type="presOf" srcId="{8F61B6DE-F041-4CA1-B713-CE4BB312E5B9}" destId="{1803650D-3F6F-4BFB-AE99-6BADFC89FB9C}" srcOrd="1" destOrd="0" presId="urn:microsoft.com/office/officeart/2005/8/layout/orgChart1"/>
    <dgm:cxn modelId="{909EF3B7-4ECD-4C1A-A8D2-DA14690867DD}" type="presOf" srcId="{AC090657-A986-4654-9E40-269DF845173E}" destId="{E66F5071-2977-4939-AF74-7EF86963D2E7}" srcOrd="1" destOrd="0" presId="urn:microsoft.com/office/officeart/2005/8/layout/orgChart1"/>
    <dgm:cxn modelId="{9D006427-A3DE-4B3A-A446-5709D4E970C6}" type="presOf" srcId="{F4C04372-1EB6-42C4-BF03-07F10FB4A55B}" destId="{47E43D57-FD37-42CD-8C85-52E3F9658D83}" srcOrd="1" destOrd="0" presId="urn:microsoft.com/office/officeart/2005/8/layout/orgChart1"/>
    <dgm:cxn modelId="{50ECEB92-ADD6-469F-9A3F-659F35F28995}" srcId="{4192E91F-B855-4849-AB7A-BECFEF06EBF1}" destId="{FE4B2C2E-64B4-41FD-A1A8-E3ECCECD5AB6}" srcOrd="1" destOrd="0" parTransId="{1021AC45-1852-4ABB-80DB-42DECA6EEB99}" sibTransId="{25A4F917-93F4-47A3-AD10-2FF14959D692}"/>
    <dgm:cxn modelId="{AD58B735-ACA5-4855-ACBE-B0DBECFFEC1E}" srcId="{8F61B6DE-F041-4CA1-B713-CE4BB312E5B9}" destId="{F4C04372-1EB6-42C4-BF03-07F10FB4A55B}" srcOrd="1" destOrd="0" parTransId="{54DFFA79-38FE-4314-8208-C788F29A320D}" sibTransId="{F88C9946-EC1D-418F-AB8A-30CB3BE6F57C}"/>
    <dgm:cxn modelId="{5FCC35EF-F20E-41C7-8EAE-8D18DD0A30F9}" type="presOf" srcId="{4192E91F-B855-4849-AB7A-BECFEF06EBF1}" destId="{C1D2B4E6-72A4-4859-B8E1-E14AC13E1A33}" srcOrd="0" destOrd="0" presId="urn:microsoft.com/office/officeart/2005/8/layout/orgChart1"/>
    <dgm:cxn modelId="{66078F54-C83E-4ABD-9DBF-C6FC174453DA}" srcId="{4192E91F-B855-4849-AB7A-BECFEF06EBF1}" destId="{120F87E0-FCF6-4465-9D80-ED9F96212E56}" srcOrd="0" destOrd="0" parTransId="{FF4521D5-3B93-4484-98C4-29858CB7EAEF}" sibTransId="{00B20CAC-8DE8-485A-9247-F4A9358C1F0B}"/>
    <dgm:cxn modelId="{B1AC54CF-BA87-4827-973B-5BAD7182AEB3}" type="presOf" srcId="{F4C04372-1EB6-42C4-BF03-07F10FB4A55B}" destId="{09D5684A-D8BE-4737-8097-864FAF157093}" srcOrd="0" destOrd="0" presId="urn:microsoft.com/office/officeart/2005/8/layout/orgChart1"/>
    <dgm:cxn modelId="{5B13221F-1CC3-4522-BF98-1294F2D4E41D}" type="presOf" srcId="{54DFFA79-38FE-4314-8208-C788F29A320D}" destId="{C7968048-8AE6-433C-AF2D-4348922E712C}" srcOrd="0" destOrd="0" presId="urn:microsoft.com/office/officeart/2005/8/layout/orgChart1"/>
    <dgm:cxn modelId="{9EFA72E4-1B11-44F7-BDE4-54D6CD006EFA}" srcId="{7848224E-9DAB-4D9A-9B52-7E42748570BE}" destId="{8F61B6DE-F041-4CA1-B713-CE4BB312E5B9}" srcOrd="1" destOrd="0" parTransId="{7A8B00E6-2F69-4823-8695-0EFEC5635472}" sibTransId="{D1E4F0CB-7854-4DAC-AAC3-A806B7AF0CC1}"/>
    <dgm:cxn modelId="{4C691D52-7998-4DB9-A546-889676F9A40E}" type="presOf" srcId="{8F61B6DE-F041-4CA1-B713-CE4BB312E5B9}" destId="{B8B4E0F7-3014-42D6-9573-EB0C993F79D9}" srcOrd="0" destOrd="0" presId="urn:microsoft.com/office/officeart/2005/8/layout/orgChart1"/>
    <dgm:cxn modelId="{2A7428E8-CC01-4936-8A43-D93446A70B94}" type="presOf" srcId="{7848224E-9DAB-4D9A-9B52-7E42748570BE}" destId="{9F3126BF-8276-44C3-83DF-CE327DEB674A}" srcOrd="0" destOrd="0" presId="urn:microsoft.com/office/officeart/2005/8/layout/orgChart1"/>
    <dgm:cxn modelId="{C27C3AB8-AD3A-46C3-9E8F-E25A1C2EF190}" type="presOf" srcId="{FE4B2C2E-64B4-41FD-A1A8-E3ECCECD5AB6}" destId="{B34EC456-5C0B-40C6-A1C1-055C6DB3C09A}" srcOrd="1" destOrd="0" presId="urn:microsoft.com/office/officeart/2005/8/layout/orgChart1"/>
    <dgm:cxn modelId="{8BF03EA2-F167-4A48-8D2F-A82B60179F3F}" type="presOf" srcId="{FE4B2C2E-64B4-41FD-A1A8-E3ECCECD5AB6}" destId="{5E72C7A2-060D-4D48-95D2-8E625D42E6CC}" srcOrd="0" destOrd="0" presId="urn:microsoft.com/office/officeart/2005/8/layout/orgChart1"/>
    <dgm:cxn modelId="{DA697D61-3FE8-41E6-9314-3C88EEA758D9}" type="presOf" srcId="{7A8B00E6-2F69-4823-8695-0EFEC5635472}" destId="{B3B91311-3D24-4AF7-81A2-FC92653F1D18}" srcOrd="0" destOrd="0" presId="urn:microsoft.com/office/officeart/2005/8/layout/orgChart1"/>
    <dgm:cxn modelId="{E2A1AF53-DB4A-49DF-9B50-4188DBBE9D9E}" srcId="{8F61B6DE-F041-4CA1-B713-CE4BB312E5B9}" destId="{AC090657-A986-4654-9E40-269DF845173E}" srcOrd="0" destOrd="0" parTransId="{BC53A568-41B9-491C-A9EC-95E9325F9454}" sibTransId="{F5A78619-D629-42B7-9CD9-25187132C6C8}"/>
    <dgm:cxn modelId="{E220638E-DE0D-4ED3-8ECD-E256A6051A01}" type="presOf" srcId="{FF4521D5-3B93-4484-98C4-29858CB7EAEF}" destId="{A8C798D7-1724-4ADE-9713-1E96426E3022}" srcOrd="0" destOrd="0" presId="urn:microsoft.com/office/officeart/2005/8/layout/orgChart1"/>
    <dgm:cxn modelId="{62533BCD-976E-44DA-9AA4-C9DF38296239}" type="presOf" srcId="{5E6AFBE4-26F9-4B48-875B-4A4494FF5CD8}" destId="{3C86315E-C96D-4FC3-9D34-10C051F79528}" srcOrd="0" destOrd="0" presId="urn:microsoft.com/office/officeart/2005/8/layout/orgChart1"/>
    <dgm:cxn modelId="{14B6B1B2-6544-4823-BFD6-042B599E69F9}" type="presOf" srcId="{120F87E0-FCF6-4465-9D80-ED9F96212E56}" destId="{C15F164E-F607-4D3C-A1D4-522403891340}" srcOrd="1" destOrd="0" presId="urn:microsoft.com/office/officeart/2005/8/layout/orgChart1"/>
    <dgm:cxn modelId="{03B24280-E189-46F5-A0C9-9B4D5BEC2401}" srcId="{7848224E-9DAB-4D9A-9B52-7E42748570BE}" destId="{4192E91F-B855-4849-AB7A-BECFEF06EBF1}" srcOrd="0" destOrd="0" parTransId="{5E6AFBE4-26F9-4B48-875B-4A4494FF5CD8}" sibTransId="{A4EA9B76-AF9D-483A-885B-2D9A5007094B}"/>
    <dgm:cxn modelId="{C748DECE-3EC4-484D-B3D2-4348A9EFADD5}" type="presOf" srcId="{7848224E-9DAB-4D9A-9B52-7E42748570BE}" destId="{A164E513-D707-4168-B7AB-8618EB84845C}" srcOrd="1" destOrd="0" presId="urn:microsoft.com/office/officeart/2005/8/layout/orgChart1"/>
    <dgm:cxn modelId="{8CE91923-416F-4594-BF88-7C139961D562}" type="presOf" srcId="{4192E91F-B855-4849-AB7A-BECFEF06EBF1}" destId="{9626B685-6D98-4625-A246-065E93EC29D0}" srcOrd="1" destOrd="0" presId="urn:microsoft.com/office/officeart/2005/8/layout/orgChart1"/>
    <dgm:cxn modelId="{60F68690-C0B8-4EAB-B155-083E5BA6389A}" type="presOf" srcId="{BC53A568-41B9-491C-A9EC-95E9325F9454}" destId="{F0F67B20-C3DC-4481-85B3-6519CDB232CF}" srcOrd="0" destOrd="0" presId="urn:microsoft.com/office/officeart/2005/8/layout/orgChart1"/>
    <dgm:cxn modelId="{8BA54464-6CC6-46E3-BB28-AD24272559CE}" type="presOf" srcId="{1021AC45-1852-4ABB-80DB-42DECA6EEB99}" destId="{AC3E3333-50B1-4F75-8C48-74672AB8A45E}" srcOrd="0" destOrd="0" presId="urn:microsoft.com/office/officeart/2005/8/layout/orgChart1"/>
    <dgm:cxn modelId="{4F68E7F5-1EF6-4A21-91B3-08D8F11DBE8B}" type="presOf" srcId="{AC090657-A986-4654-9E40-269DF845173E}" destId="{4AA68471-9740-4673-BB8F-0233E8681AA8}" srcOrd="0" destOrd="0" presId="urn:microsoft.com/office/officeart/2005/8/layout/orgChart1"/>
    <dgm:cxn modelId="{5DCB57D0-0425-4522-9B8C-6BC7287AF4D9}" type="presParOf" srcId="{B33DA42D-30F4-459A-9A7A-3FF7CCA6D7D1}" destId="{B88A5FA7-DB6D-4567-B5C4-594D62E32487}" srcOrd="0" destOrd="0" presId="urn:microsoft.com/office/officeart/2005/8/layout/orgChart1"/>
    <dgm:cxn modelId="{D4459DB6-99F3-48F9-A08B-42FABA16C104}" type="presParOf" srcId="{B88A5FA7-DB6D-4567-B5C4-594D62E32487}" destId="{AD04664A-94D4-450D-ACFB-403130842E48}" srcOrd="0" destOrd="0" presId="urn:microsoft.com/office/officeart/2005/8/layout/orgChart1"/>
    <dgm:cxn modelId="{7A028B39-5D3A-40BC-A679-D0C945122AFC}" type="presParOf" srcId="{AD04664A-94D4-450D-ACFB-403130842E48}" destId="{9F3126BF-8276-44C3-83DF-CE327DEB674A}" srcOrd="0" destOrd="0" presId="urn:microsoft.com/office/officeart/2005/8/layout/orgChart1"/>
    <dgm:cxn modelId="{6768372B-46FD-468E-931D-9251912824E2}" type="presParOf" srcId="{AD04664A-94D4-450D-ACFB-403130842E48}" destId="{A164E513-D707-4168-B7AB-8618EB84845C}" srcOrd="1" destOrd="0" presId="urn:microsoft.com/office/officeart/2005/8/layout/orgChart1"/>
    <dgm:cxn modelId="{BBFA5977-AC93-4857-AE3F-466D6578FC8B}" type="presParOf" srcId="{B88A5FA7-DB6D-4567-B5C4-594D62E32487}" destId="{EC117DEF-3A2A-4E75-AA51-D9B7A749370D}" srcOrd="1" destOrd="0" presId="urn:microsoft.com/office/officeart/2005/8/layout/orgChart1"/>
    <dgm:cxn modelId="{753BAAAC-2DC3-4DB1-A2EC-BB0B2118A3A5}" type="presParOf" srcId="{EC117DEF-3A2A-4E75-AA51-D9B7A749370D}" destId="{3C86315E-C96D-4FC3-9D34-10C051F79528}" srcOrd="0" destOrd="0" presId="urn:microsoft.com/office/officeart/2005/8/layout/orgChart1"/>
    <dgm:cxn modelId="{8447F924-AB70-423E-87C3-F2CD8D5C4F11}" type="presParOf" srcId="{EC117DEF-3A2A-4E75-AA51-D9B7A749370D}" destId="{DDE218E7-D49D-45CF-9595-98F38F50D48C}" srcOrd="1" destOrd="0" presId="urn:microsoft.com/office/officeart/2005/8/layout/orgChart1"/>
    <dgm:cxn modelId="{9A9F35BA-1D25-4EF9-98F7-EDC23E0D1CE0}" type="presParOf" srcId="{DDE218E7-D49D-45CF-9595-98F38F50D48C}" destId="{936B894F-0C50-4487-A84C-3DE821C34FB8}" srcOrd="0" destOrd="0" presId="urn:microsoft.com/office/officeart/2005/8/layout/orgChart1"/>
    <dgm:cxn modelId="{00201CF9-2F19-4AA8-87FD-58DF7614012F}" type="presParOf" srcId="{936B894F-0C50-4487-A84C-3DE821C34FB8}" destId="{C1D2B4E6-72A4-4859-B8E1-E14AC13E1A33}" srcOrd="0" destOrd="0" presId="urn:microsoft.com/office/officeart/2005/8/layout/orgChart1"/>
    <dgm:cxn modelId="{E2622329-4370-4F38-8BB9-66B10B48EAA3}" type="presParOf" srcId="{936B894F-0C50-4487-A84C-3DE821C34FB8}" destId="{9626B685-6D98-4625-A246-065E93EC29D0}" srcOrd="1" destOrd="0" presId="urn:microsoft.com/office/officeart/2005/8/layout/orgChart1"/>
    <dgm:cxn modelId="{298A811F-A85E-4109-9412-8AFB5421416E}" type="presParOf" srcId="{DDE218E7-D49D-45CF-9595-98F38F50D48C}" destId="{DA4E3232-CA9C-4221-8880-17DDD9BE6B71}" srcOrd="1" destOrd="0" presId="urn:microsoft.com/office/officeart/2005/8/layout/orgChart1"/>
    <dgm:cxn modelId="{65C6BB4D-A92C-412A-A328-7E612A313EAA}" type="presParOf" srcId="{DDE218E7-D49D-45CF-9595-98F38F50D48C}" destId="{03B9B639-4E65-42F3-A042-ED24BAEC7BE4}" srcOrd="2" destOrd="0" presId="urn:microsoft.com/office/officeart/2005/8/layout/orgChart1"/>
    <dgm:cxn modelId="{C163D42C-84E3-4842-8ED4-88DEE0E112C8}" type="presParOf" srcId="{03B9B639-4E65-42F3-A042-ED24BAEC7BE4}" destId="{A8C798D7-1724-4ADE-9713-1E96426E3022}" srcOrd="0" destOrd="0" presId="urn:microsoft.com/office/officeart/2005/8/layout/orgChart1"/>
    <dgm:cxn modelId="{FB8B3A40-2FA5-4457-A8FB-24F1C96D59E2}" type="presParOf" srcId="{03B9B639-4E65-42F3-A042-ED24BAEC7BE4}" destId="{7075EA85-5FC5-4DAB-9512-EBAE5AF54936}" srcOrd="1" destOrd="0" presId="urn:microsoft.com/office/officeart/2005/8/layout/orgChart1"/>
    <dgm:cxn modelId="{315C8F77-41CE-4037-9495-8A862AB7B014}" type="presParOf" srcId="{7075EA85-5FC5-4DAB-9512-EBAE5AF54936}" destId="{307B521A-2C37-46B4-8A77-F2C2AB4467A9}" srcOrd="0" destOrd="0" presId="urn:microsoft.com/office/officeart/2005/8/layout/orgChart1"/>
    <dgm:cxn modelId="{E9BCE22D-13AA-4802-8598-61C0F61D7AAC}" type="presParOf" srcId="{307B521A-2C37-46B4-8A77-F2C2AB4467A9}" destId="{4AE4F1C5-4FE9-48A3-9BED-0EECA7AAC9E9}" srcOrd="0" destOrd="0" presId="urn:microsoft.com/office/officeart/2005/8/layout/orgChart1"/>
    <dgm:cxn modelId="{B84ED150-8F36-4285-A727-2AB14CE8FEB6}" type="presParOf" srcId="{307B521A-2C37-46B4-8A77-F2C2AB4467A9}" destId="{C15F164E-F607-4D3C-A1D4-522403891340}" srcOrd="1" destOrd="0" presId="urn:microsoft.com/office/officeart/2005/8/layout/orgChart1"/>
    <dgm:cxn modelId="{C9296CB8-979F-4F8D-808F-2D89EE707708}" type="presParOf" srcId="{7075EA85-5FC5-4DAB-9512-EBAE5AF54936}" destId="{B1683F48-C786-46A8-BB08-A1190CD39F7C}" srcOrd="1" destOrd="0" presId="urn:microsoft.com/office/officeart/2005/8/layout/orgChart1"/>
    <dgm:cxn modelId="{5B21385F-0D12-4B73-8E90-E055224021C0}" type="presParOf" srcId="{7075EA85-5FC5-4DAB-9512-EBAE5AF54936}" destId="{9E6AB570-B79F-4D27-B285-C98FA82FBE95}" srcOrd="2" destOrd="0" presId="urn:microsoft.com/office/officeart/2005/8/layout/orgChart1"/>
    <dgm:cxn modelId="{65E5BE9D-82F1-4A70-A161-A562B857007B}" type="presParOf" srcId="{03B9B639-4E65-42F3-A042-ED24BAEC7BE4}" destId="{AC3E3333-50B1-4F75-8C48-74672AB8A45E}" srcOrd="2" destOrd="0" presId="urn:microsoft.com/office/officeart/2005/8/layout/orgChart1"/>
    <dgm:cxn modelId="{8C2BD337-1635-4A82-AA82-E3E0B927D7AE}" type="presParOf" srcId="{03B9B639-4E65-42F3-A042-ED24BAEC7BE4}" destId="{D14A498F-3220-4D8C-876F-DF0EE7C7B179}" srcOrd="3" destOrd="0" presId="urn:microsoft.com/office/officeart/2005/8/layout/orgChart1"/>
    <dgm:cxn modelId="{03B1BD40-F66B-458A-BC68-0A68ADB7B9E6}" type="presParOf" srcId="{D14A498F-3220-4D8C-876F-DF0EE7C7B179}" destId="{A45A5903-7442-4843-B93A-5D36328F1B5F}" srcOrd="0" destOrd="0" presId="urn:microsoft.com/office/officeart/2005/8/layout/orgChart1"/>
    <dgm:cxn modelId="{85ABBFFE-C911-4B43-8281-CB33B6020DB9}" type="presParOf" srcId="{A45A5903-7442-4843-B93A-5D36328F1B5F}" destId="{5E72C7A2-060D-4D48-95D2-8E625D42E6CC}" srcOrd="0" destOrd="0" presId="urn:microsoft.com/office/officeart/2005/8/layout/orgChart1"/>
    <dgm:cxn modelId="{7B1C02C7-591D-4971-9A1B-A648BC993A08}" type="presParOf" srcId="{A45A5903-7442-4843-B93A-5D36328F1B5F}" destId="{B34EC456-5C0B-40C6-A1C1-055C6DB3C09A}" srcOrd="1" destOrd="0" presId="urn:microsoft.com/office/officeart/2005/8/layout/orgChart1"/>
    <dgm:cxn modelId="{DAC07796-D540-4232-8F41-8AD13A9A8833}" type="presParOf" srcId="{D14A498F-3220-4D8C-876F-DF0EE7C7B179}" destId="{8CA536F3-E97D-4AE5-9AAE-128E6325FA7A}" srcOrd="1" destOrd="0" presId="urn:microsoft.com/office/officeart/2005/8/layout/orgChart1"/>
    <dgm:cxn modelId="{16D17A27-ACC9-40C4-838D-DF6B08DA8CA7}" type="presParOf" srcId="{D14A498F-3220-4D8C-876F-DF0EE7C7B179}" destId="{9A9467D1-958D-4C53-AF55-8A28290C86F5}" srcOrd="2" destOrd="0" presId="urn:microsoft.com/office/officeart/2005/8/layout/orgChart1"/>
    <dgm:cxn modelId="{CB1CB427-A808-4845-B52E-003CC43B9996}" type="presParOf" srcId="{EC117DEF-3A2A-4E75-AA51-D9B7A749370D}" destId="{B3B91311-3D24-4AF7-81A2-FC92653F1D18}" srcOrd="2" destOrd="0" presId="urn:microsoft.com/office/officeart/2005/8/layout/orgChart1"/>
    <dgm:cxn modelId="{CE4176E4-4651-4ECA-BCE5-F6FE8232FBCF}" type="presParOf" srcId="{EC117DEF-3A2A-4E75-AA51-D9B7A749370D}" destId="{E9D955E6-1C4B-4EB4-8F00-B9E086B5D8AC}" srcOrd="3" destOrd="0" presId="urn:microsoft.com/office/officeart/2005/8/layout/orgChart1"/>
    <dgm:cxn modelId="{CDC2570A-C8FC-4348-A61E-FD21601F13B2}" type="presParOf" srcId="{E9D955E6-1C4B-4EB4-8F00-B9E086B5D8AC}" destId="{A883BE83-CABE-43AC-B722-252326D73BB4}" srcOrd="0" destOrd="0" presId="urn:microsoft.com/office/officeart/2005/8/layout/orgChart1"/>
    <dgm:cxn modelId="{5EB0AF7C-F4AC-4994-97A3-0628B7900F61}" type="presParOf" srcId="{A883BE83-CABE-43AC-B722-252326D73BB4}" destId="{B8B4E0F7-3014-42D6-9573-EB0C993F79D9}" srcOrd="0" destOrd="0" presId="urn:microsoft.com/office/officeart/2005/8/layout/orgChart1"/>
    <dgm:cxn modelId="{6ED01173-6F65-4153-A293-52626CC6B8DF}" type="presParOf" srcId="{A883BE83-CABE-43AC-B722-252326D73BB4}" destId="{1803650D-3F6F-4BFB-AE99-6BADFC89FB9C}" srcOrd="1" destOrd="0" presId="urn:microsoft.com/office/officeart/2005/8/layout/orgChart1"/>
    <dgm:cxn modelId="{4FD35624-E660-4FBB-88B6-305A5393F57C}" type="presParOf" srcId="{E9D955E6-1C4B-4EB4-8F00-B9E086B5D8AC}" destId="{52787097-491E-4764-BA0C-211702301E07}" srcOrd="1" destOrd="0" presId="urn:microsoft.com/office/officeart/2005/8/layout/orgChart1"/>
    <dgm:cxn modelId="{F9A1F385-B5C7-431B-9280-93A50EA7D68F}" type="presParOf" srcId="{E9D955E6-1C4B-4EB4-8F00-B9E086B5D8AC}" destId="{756666F8-9E0A-4AD8-B4EC-2ED6B281AD5E}" srcOrd="2" destOrd="0" presId="urn:microsoft.com/office/officeart/2005/8/layout/orgChart1"/>
    <dgm:cxn modelId="{A3461F6E-6091-4FDF-9CF4-D415C32840DE}" type="presParOf" srcId="{756666F8-9E0A-4AD8-B4EC-2ED6B281AD5E}" destId="{F0F67B20-C3DC-4481-85B3-6519CDB232CF}" srcOrd="0" destOrd="0" presId="urn:microsoft.com/office/officeart/2005/8/layout/orgChart1"/>
    <dgm:cxn modelId="{9BB03950-079B-44A5-8644-F5FDC61E8BEE}" type="presParOf" srcId="{756666F8-9E0A-4AD8-B4EC-2ED6B281AD5E}" destId="{BC32D949-DBAC-45FF-AA69-2A4AB172942E}" srcOrd="1" destOrd="0" presId="urn:microsoft.com/office/officeart/2005/8/layout/orgChart1"/>
    <dgm:cxn modelId="{E506978B-CB95-4EB2-85B0-C73D9D95D0FC}" type="presParOf" srcId="{BC32D949-DBAC-45FF-AA69-2A4AB172942E}" destId="{954A52D3-94CD-4380-96EF-29A02CAF91CE}" srcOrd="0" destOrd="0" presId="urn:microsoft.com/office/officeart/2005/8/layout/orgChart1"/>
    <dgm:cxn modelId="{D76D6751-5A25-4467-AF1A-C9074F6B5A38}" type="presParOf" srcId="{954A52D3-94CD-4380-96EF-29A02CAF91CE}" destId="{4AA68471-9740-4673-BB8F-0233E8681AA8}" srcOrd="0" destOrd="0" presId="urn:microsoft.com/office/officeart/2005/8/layout/orgChart1"/>
    <dgm:cxn modelId="{51DFF82D-95BE-43CC-BF84-6440417CE00E}" type="presParOf" srcId="{954A52D3-94CD-4380-96EF-29A02CAF91CE}" destId="{E66F5071-2977-4939-AF74-7EF86963D2E7}" srcOrd="1" destOrd="0" presId="urn:microsoft.com/office/officeart/2005/8/layout/orgChart1"/>
    <dgm:cxn modelId="{5D92EAA8-E1CC-40A1-8BCD-6CC819105D98}" type="presParOf" srcId="{BC32D949-DBAC-45FF-AA69-2A4AB172942E}" destId="{D06448B0-5463-4499-9412-54677212E310}" srcOrd="1" destOrd="0" presId="urn:microsoft.com/office/officeart/2005/8/layout/orgChart1"/>
    <dgm:cxn modelId="{A2754904-1248-4622-B9FD-BBF4ADDF688D}" type="presParOf" srcId="{BC32D949-DBAC-45FF-AA69-2A4AB172942E}" destId="{3CA94205-BC20-449C-B2BD-2BE245BE08EC}" srcOrd="2" destOrd="0" presId="urn:microsoft.com/office/officeart/2005/8/layout/orgChart1"/>
    <dgm:cxn modelId="{8CD7DA20-0716-47C6-864C-447E196C871B}" type="presParOf" srcId="{756666F8-9E0A-4AD8-B4EC-2ED6B281AD5E}" destId="{C7968048-8AE6-433C-AF2D-4348922E712C}" srcOrd="2" destOrd="0" presId="urn:microsoft.com/office/officeart/2005/8/layout/orgChart1"/>
    <dgm:cxn modelId="{BFBFA7EC-B252-49A7-BCD4-4847B4C39E19}" type="presParOf" srcId="{756666F8-9E0A-4AD8-B4EC-2ED6B281AD5E}" destId="{F1BB88D5-A3A3-4B95-9C03-866FC1A68DB6}" srcOrd="3" destOrd="0" presId="urn:microsoft.com/office/officeart/2005/8/layout/orgChart1"/>
    <dgm:cxn modelId="{6A965608-A57B-4A1E-B596-A2F140E9500F}" type="presParOf" srcId="{F1BB88D5-A3A3-4B95-9C03-866FC1A68DB6}" destId="{AA2AE3C0-D428-47DB-ABC7-386E740A4E5D}" srcOrd="0" destOrd="0" presId="urn:microsoft.com/office/officeart/2005/8/layout/orgChart1"/>
    <dgm:cxn modelId="{70C9EA75-2B53-4256-9C38-7E5D0F34D7E3}" type="presParOf" srcId="{AA2AE3C0-D428-47DB-ABC7-386E740A4E5D}" destId="{09D5684A-D8BE-4737-8097-864FAF157093}" srcOrd="0" destOrd="0" presId="urn:microsoft.com/office/officeart/2005/8/layout/orgChart1"/>
    <dgm:cxn modelId="{36A6CCC9-B86B-4369-A48E-23119934C90C}" type="presParOf" srcId="{AA2AE3C0-D428-47DB-ABC7-386E740A4E5D}" destId="{47E43D57-FD37-42CD-8C85-52E3F9658D83}" srcOrd="1" destOrd="0" presId="urn:microsoft.com/office/officeart/2005/8/layout/orgChart1"/>
    <dgm:cxn modelId="{BEEE6B95-0833-4E5F-B5EB-2708E5FED2F7}" type="presParOf" srcId="{F1BB88D5-A3A3-4B95-9C03-866FC1A68DB6}" destId="{1D3FCD55-716F-4EF9-9257-198AFED69F3B}" srcOrd="1" destOrd="0" presId="urn:microsoft.com/office/officeart/2005/8/layout/orgChart1"/>
    <dgm:cxn modelId="{94585E0A-00DB-4CA0-80F4-750BA1A36235}" type="presParOf" srcId="{F1BB88D5-A3A3-4B95-9C03-866FC1A68DB6}" destId="{33B4683F-BCDE-4D2E-9E64-6840D0D36C61}" srcOrd="2" destOrd="0" presId="urn:microsoft.com/office/officeart/2005/8/layout/orgChart1"/>
    <dgm:cxn modelId="{E72F5C84-DA40-41ED-9CF4-43BE83E77F24}" type="presParOf" srcId="{B88A5FA7-DB6D-4567-B5C4-594D62E32487}" destId="{EC24D614-EE18-4E88-91C3-554ED56DCEFC}"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83DD63B-5E18-4E9A-86CA-0F5A23A6E31F}"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n-US"/>
        </a:p>
      </dgm:t>
    </dgm:pt>
    <dgm:pt modelId="{01B6DD8C-45D7-4C75-A70F-80CB407A86AA}">
      <dgm:prSet phldrT="[Text]" custT="1"/>
      <dgm:spPr>
        <a:ln>
          <a:solidFill>
            <a:schemeClr val="bg1"/>
          </a:solidFill>
        </a:ln>
      </dgm:spPr>
      <dgm:t>
        <a:bodyPr/>
        <a:lstStyle/>
        <a:p>
          <a:r>
            <a:rPr lang="en-US" sz="1400" dirty="0" smtClean="0"/>
            <a:t>Regression</a:t>
          </a:r>
          <a:endParaRPr lang="en-US" sz="1400" dirty="0"/>
        </a:p>
      </dgm:t>
    </dgm:pt>
    <dgm:pt modelId="{0BEDD06E-ED06-458C-AA3A-0EA8679CD6D8}" type="parTrans" cxnId="{38D49853-480A-4402-81B1-AA9C080443F8}">
      <dgm:prSet/>
      <dgm:spPr>
        <a:solidFill>
          <a:srgbClr val="800000"/>
        </a:solidFill>
        <a:ln>
          <a:solidFill>
            <a:srgbClr val="800000"/>
          </a:solidFill>
        </a:ln>
      </dgm:spPr>
      <dgm:t>
        <a:bodyPr/>
        <a:lstStyle/>
        <a:p>
          <a:endParaRPr lang="en-US" sz="1400"/>
        </a:p>
      </dgm:t>
    </dgm:pt>
    <dgm:pt modelId="{9A3C5450-C252-4637-964F-F472AF848201}" type="sibTrans" cxnId="{38D49853-480A-4402-81B1-AA9C080443F8}">
      <dgm:prSet/>
      <dgm:spPr/>
      <dgm:t>
        <a:bodyPr/>
        <a:lstStyle/>
        <a:p>
          <a:endParaRPr lang="en-US" sz="1400"/>
        </a:p>
      </dgm:t>
    </dgm:pt>
    <dgm:pt modelId="{B7C88D83-5BF9-4F61-ABFD-4044175C7378}">
      <dgm:prSet phldrT="[Text]" custT="1"/>
      <dgm:spPr>
        <a:ln>
          <a:solidFill>
            <a:schemeClr val="bg1"/>
          </a:solidFill>
        </a:ln>
      </dgm:spPr>
      <dgm:t>
        <a:bodyPr/>
        <a:lstStyle/>
        <a:p>
          <a:r>
            <a:rPr lang="en-IN" sz="1400" dirty="0" smtClean="0"/>
            <a:t>Regression/ Classification</a:t>
          </a:r>
          <a:endParaRPr lang="en-US" sz="1400" dirty="0"/>
        </a:p>
      </dgm:t>
    </dgm:pt>
    <dgm:pt modelId="{E79F76EC-ED78-4959-ABDA-BD4F7134ABC0}" type="parTrans" cxnId="{D239C569-81BB-41D1-A85F-42F83C0928A7}">
      <dgm:prSet/>
      <dgm:spPr>
        <a:ln>
          <a:solidFill>
            <a:schemeClr val="accent1"/>
          </a:solidFill>
        </a:ln>
      </dgm:spPr>
      <dgm:t>
        <a:bodyPr/>
        <a:lstStyle/>
        <a:p>
          <a:endParaRPr lang="en-US" sz="1400"/>
        </a:p>
      </dgm:t>
    </dgm:pt>
    <dgm:pt modelId="{2D847540-6590-49B1-8371-045B7F2707B5}" type="sibTrans" cxnId="{D239C569-81BB-41D1-A85F-42F83C0928A7}">
      <dgm:prSet/>
      <dgm:spPr/>
      <dgm:t>
        <a:bodyPr/>
        <a:lstStyle/>
        <a:p>
          <a:endParaRPr lang="en-US" sz="1400"/>
        </a:p>
      </dgm:t>
    </dgm:pt>
    <dgm:pt modelId="{5BF1F858-8357-437F-BC8D-6A660B0100C3}">
      <dgm:prSet custT="1"/>
      <dgm:spPr>
        <a:ln>
          <a:solidFill>
            <a:schemeClr val="bg1"/>
          </a:solidFill>
        </a:ln>
      </dgm:spPr>
      <dgm:t>
        <a:bodyPr/>
        <a:lstStyle/>
        <a:p>
          <a:r>
            <a:rPr lang="en-US" sz="1400" dirty="0" smtClean="0"/>
            <a:t>Classification</a:t>
          </a:r>
          <a:endParaRPr lang="en-US" sz="1400" dirty="0"/>
        </a:p>
      </dgm:t>
    </dgm:pt>
    <dgm:pt modelId="{2E301C48-4A67-44BB-9CBA-6CA640CB81DD}" type="parTrans" cxnId="{1D00FAA6-EC93-448F-8D34-1994F5378311}">
      <dgm:prSet/>
      <dgm:spPr>
        <a:ln>
          <a:solidFill>
            <a:srgbClr val="800000"/>
          </a:solidFill>
        </a:ln>
      </dgm:spPr>
      <dgm:t>
        <a:bodyPr/>
        <a:lstStyle/>
        <a:p>
          <a:endParaRPr lang="en-US"/>
        </a:p>
      </dgm:t>
    </dgm:pt>
    <dgm:pt modelId="{5E3A4B8E-DE33-418A-85C9-C85292825FA7}" type="sibTrans" cxnId="{1D00FAA6-EC93-448F-8D34-1994F5378311}">
      <dgm:prSet/>
      <dgm:spPr/>
      <dgm:t>
        <a:bodyPr/>
        <a:lstStyle/>
        <a:p>
          <a:endParaRPr lang="en-US"/>
        </a:p>
      </dgm:t>
    </dgm:pt>
    <dgm:pt modelId="{7EA1FC3E-9A65-48A7-9B7F-E6172BF9A6B8}">
      <dgm:prSet custT="1"/>
      <dgm:spPr>
        <a:ln>
          <a:solidFill>
            <a:schemeClr val="bg1"/>
          </a:solidFill>
        </a:ln>
      </dgm:spPr>
      <dgm:t>
        <a:bodyPr/>
        <a:lstStyle/>
        <a:p>
          <a:r>
            <a:rPr lang="en-US" sz="1400" dirty="0" smtClean="0"/>
            <a:t>Clustering/ Regression</a:t>
          </a:r>
          <a:endParaRPr lang="en-US" sz="1400" dirty="0"/>
        </a:p>
      </dgm:t>
    </dgm:pt>
    <dgm:pt modelId="{38DDB444-421F-47FC-868C-0E11026EDFAC}" type="parTrans" cxnId="{7F86A42A-C3B8-4FBF-8401-06F1A36D048C}">
      <dgm:prSet/>
      <dgm:spPr>
        <a:solidFill>
          <a:srgbClr val="800000"/>
        </a:solidFill>
        <a:ln>
          <a:solidFill>
            <a:srgbClr val="800000"/>
          </a:solidFill>
        </a:ln>
      </dgm:spPr>
      <dgm:t>
        <a:bodyPr/>
        <a:lstStyle/>
        <a:p>
          <a:endParaRPr lang="en-US"/>
        </a:p>
      </dgm:t>
    </dgm:pt>
    <dgm:pt modelId="{55157A7A-D72E-4CFC-AD8E-CD26F1F054D9}" type="sibTrans" cxnId="{7F86A42A-C3B8-4FBF-8401-06F1A36D048C}">
      <dgm:prSet/>
      <dgm:spPr/>
      <dgm:t>
        <a:bodyPr/>
        <a:lstStyle/>
        <a:p>
          <a:endParaRPr lang="en-US"/>
        </a:p>
      </dgm:t>
    </dgm:pt>
    <dgm:pt modelId="{FCDE1505-39AE-4B97-B6DC-B0DBD547A38A}">
      <dgm:prSet custT="1"/>
      <dgm:spPr>
        <a:ln>
          <a:solidFill>
            <a:schemeClr val="bg1"/>
          </a:solidFill>
        </a:ln>
      </dgm:spPr>
      <dgm:t>
        <a:bodyPr/>
        <a:lstStyle/>
        <a:p>
          <a:r>
            <a:rPr lang="en-US" sz="1400" dirty="0" smtClean="0"/>
            <a:t>Regression/ Feature Selection</a:t>
          </a:r>
          <a:endParaRPr lang="en-US" sz="1400" dirty="0"/>
        </a:p>
      </dgm:t>
    </dgm:pt>
    <dgm:pt modelId="{C8B5F6DB-0D01-4C36-8940-DB6572AAA01C}" type="parTrans" cxnId="{7C4021D6-DAB6-4A0B-BF00-561B3FECC02C}">
      <dgm:prSet/>
      <dgm:spPr>
        <a:solidFill>
          <a:srgbClr val="800000"/>
        </a:solidFill>
        <a:ln>
          <a:solidFill>
            <a:srgbClr val="800000"/>
          </a:solidFill>
        </a:ln>
      </dgm:spPr>
      <dgm:t>
        <a:bodyPr/>
        <a:lstStyle/>
        <a:p>
          <a:endParaRPr lang="en-US"/>
        </a:p>
      </dgm:t>
    </dgm:pt>
    <dgm:pt modelId="{E6C6DE17-48AE-4D46-AE81-E96EBCBDCB1F}" type="sibTrans" cxnId="{7C4021D6-DAB6-4A0B-BF00-561B3FECC02C}">
      <dgm:prSet/>
      <dgm:spPr/>
      <dgm:t>
        <a:bodyPr/>
        <a:lstStyle/>
        <a:p>
          <a:endParaRPr lang="en-US"/>
        </a:p>
      </dgm:t>
    </dgm:pt>
    <dgm:pt modelId="{CD82B587-2DCD-4526-B264-88D959BDAE2D}">
      <dgm:prSet phldrT="[Text]" custT="1"/>
      <dgm:spPr>
        <a:ln>
          <a:solidFill>
            <a:schemeClr val="bg1"/>
          </a:solidFill>
        </a:ln>
      </dgm:spPr>
      <dgm:t>
        <a:bodyPr/>
        <a:lstStyle/>
        <a:p>
          <a:r>
            <a:rPr lang="en-US" sz="1600" b="1" dirty="0" smtClean="0"/>
            <a:t>What to do?</a:t>
          </a:r>
          <a:endParaRPr lang="en-US" sz="1600" b="1" dirty="0"/>
        </a:p>
      </dgm:t>
    </dgm:pt>
    <dgm:pt modelId="{014D6889-844B-4CEB-9856-3D9CB62A1A65}" type="sibTrans" cxnId="{9DB56FB5-8E23-498D-8356-B7AC95853E2D}">
      <dgm:prSet/>
      <dgm:spPr/>
      <dgm:t>
        <a:bodyPr/>
        <a:lstStyle/>
        <a:p>
          <a:endParaRPr lang="en-US" sz="1400"/>
        </a:p>
      </dgm:t>
    </dgm:pt>
    <dgm:pt modelId="{DCC49AF9-BF56-41DD-B199-9235EE5170FE}" type="parTrans" cxnId="{9DB56FB5-8E23-498D-8356-B7AC95853E2D}">
      <dgm:prSet/>
      <dgm:spPr/>
      <dgm:t>
        <a:bodyPr/>
        <a:lstStyle/>
        <a:p>
          <a:endParaRPr lang="en-US" sz="1400"/>
        </a:p>
      </dgm:t>
    </dgm:pt>
    <dgm:pt modelId="{72F9F236-B702-4CCC-BA37-4652A0E2C6B6}">
      <dgm:prSet custT="1"/>
      <dgm:spPr>
        <a:ln>
          <a:solidFill>
            <a:schemeClr val="bg1"/>
          </a:solidFill>
        </a:ln>
      </dgm:spPr>
      <dgm:t>
        <a:bodyPr/>
        <a:lstStyle/>
        <a:p>
          <a:r>
            <a:rPr lang="en-US" sz="1400" dirty="0" smtClean="0"/>
            <a:t>Regression</a:t>
          </a:r>
          <a:endParaRPr lang="en-US" sz="1400" dirty="0"/>
        </a:p>
      </dgm:t>
    </dgm:pt>
    <dgm:pt modelId="{3858A7D2-7410-4B79-9897-03E94FA80C1E}" type="parTrans" cxnId="{B99E2576-663C-4078-AFE7-418AD3BE20B7}">
      <dgm:prSet/>
      <dgm:spPr/>
      <dgm:t>
        <a:bodyPr/>
        <a:lstStyle/>
        <a:p>
          <a:endParaRPr lang="en-US"/>
        </a:p>
      </dgm:t>
    </dgm:pt>
    <dgm:pt modelId="{89EC3611-5DFF-4E30-B46A-CA203CFA4C92}" type="sibTrans" cxnId="{B99E2576-663C-4078-AFE7-418AD3BE20B7}">
      <dgm:prSet/>
      <dgm:spPr/>
      <dgm:t>
        <a:bodyPr/>
        <a:lstStyle/>
        <a:p>
          <a:endParaRPr lang="en-US"/>
        </a:p>
      </dgm:t>
    </dgm:pt>
    <dgm:pt modelId="{FD0680D0-F6BE-4BB3-BF82-85ACA100B336}" type="pres">
      <dgm:prSet presAssocID="{883DD63B-5E18-4E9A-86CA-0F5A23A6E31F}" presName="hierChild1" presStyleCnt="0">
        <dgm:presLayoutVars>
          <dgm:chPref val="1"/>
          <dgm:dir/>
          <dgm:animOne val="branch"/>
          <dgm:animLvl val="lvl"/>
          <dgm:resizeHandles/>
        </dgm:presLayoutVars>
      </dgm:prSet>
      <dgm:spPr/>
      <dgm:t>
        <a:bodyPr/>
        <a:lstStyle/>
        <a:p>
          <a:endParaRPr lang="en-US"/>
        </a:p>
      </dgm:t>
    </dgm:pt>
    <dgm:pt modelId="{F908BAD7-1A03-4EF8-83A8-26C39EB31C43}" type="pres">
      <dgm:prSet presAssocID="{CD82B587-2DCD-4526-B264-88D959BDAE2D}" presName="hierRoot1" presStyleCnt="0"/>
      <dgm:spPr/>
    </dgm:pt>
    <dgm:pt modelId="{A1FD4F5D-C467-41D3-94E2-4EE59AC02EDA}" type="pres">
      <dgm:prSet presAssocID="{CD82B587-2DCD-4526-B264-88D959BDAE2D}" presName="composite" presStyleCnt="0"/>
      <dgm:spPr/>
    </dgm:pt>
    <dgm:pt modelId="{2BE84D7E-28BB-4851-ADAB-03BB34943057}" type="pres">
      <dgm:prSet presAssocID="{CD82B587-2DCD-4526-B264-88D959BDAE2D}" presName="background" presStyleLbl="node0" presStyleIdx="0" presStyleCnt="1"/>
      <dgm:spPr>
        <a:solidFill>
          <a:schemeClr val="bg1"/>
        </a:solidFill>
        <a:ln>
          <a:solidFill>
            <a:schemeClr val="bg1"/>
          </a:solidFill>
        </a:ln>
      </dgm:spPr>
      <dgm:t>
        <a:bodyPr/>
        <a:lstStyle/>
        <a:p>
          <a:endParaRPr lang="en-US"/>
        </a:p>
      </dgm:t>
    </dgm:pt>
    <dgm:pt modelId="{24415E63-D6D6-4C82-9F3A-49A4EF689A67}" type="pres">
      <dgm:prSet presAssocID="{CD82B587-2DCD-4526-B264-88D959BDAE2D}" presName="text" presStyleLbl="fgAcc0" presStyleIdx="0" presStyleCnt="1" custScaleX="653199" custScaleY="88494" custLinFactNeighborY="-19920">
        <dgm:presLayoutVars>
          <dgm:chPref val="3"/>
        </dgm:presLayoutVars>
      </dgm:prSet>
      <dgm:spPr/>
      <dgm:t>
        <a:bodyPr/>
        <a:lstStyle/>
        <a:p>
          <a:endParaRPr lang="en-US"/>
        </a:p>
      </dgm:t>
    </dgm:pt>
    <dgm:pt modelId="{77190E0F-02AA-44B8-867C-E1309972AFF0}" type="pres">
      <dgm:prSet presAssocID="{CD82B587-2DCD-4526-B264-88D959BDAE2D}" presName="hierChild2" presStyleCnt="0"/>
      <dgm:spPr/>
    </dgm:pt>
    <dgm:pt modelId="{6EF2BCDB-205E-4DE5-A835-091585B96857}" type="pres">
      <dgm:prSet presAssocID="{0BEDD06E-ED06-458C-AA3A-0EA8679CD6D8}" presName="Name10" presStyleLbl="parChTrans1D2" presStyleIdx="0" presStyleCnt="6" custSzX="4321500" custSzY="337513"/>
      <dgm:spPr/>
      <dgm:t>
        <a:bodyPr/>
        <a:lstStyle/>
        <a:p>
          <a:endParaRPr lang="en-US"/>
        </a:p>
      </dgm:t>
    </dgm:pt>
    <dgm:pt modelId="{2EB28877-BF82-4460-B1CC-A8961B98F4F1}" type="pres">
      <dgm:prSet presAssocID="{01B6DD8C-45D7-4C75-A70F-80CB407A86AA}" presName="hierRoot2" presStyleCnt="0"/>
      <dgm:spPr/>
    </dgm:pt>
    <dgm:pt modelId="{675916FB-BFAE-4AAE-A33C-772D2F706CCF}" type="pres">
      <dgm:prSet presAssocID="{01B6DD8C-45D7-4C75-A70F-80CB407A86AA}" presName="composite2" presStyleCnt="0"/>
      <dgm:spPr/>
    </dgm:pt>
    <dgm:pt modelId="{03FDD5A8-7852-45EA-BCE7-0E23E554A9C8}" type="pres">
      <dgm:prSet presAssocID="{01B6DD8C-45D7-4C75-A70F-80CB407A86AA}" presName="background2" presStyleLbl="node2" presStyleIdx="0" presStyleCnt="6"/>
      <dgm:spPr>
        <a:solidFill>
          <a:schemeClr val="bg1"/>
        </a:solidFill>
        <a:ln>
          <a:solidFill>
            <a:schemeClr val="bg1"/>
          </a:solidFill>
        </a:ln>
      </dgm:spPr>
      <dgm:t>
        <a:bodyPr/>
        <a:lstStyle/>
        <a:p>
          <a:endParaRPr lang="en-US"/>
        </a:p>
      </dgm:t>
    </dgm:pt>
    <dgm:pt modelId="{E9B34EBE-3CC9-4845-AE63-324A2A0E2576}" type="pres">
      <dgm:prSet presAssocID="{01B6DD8C-45D7-4C75-A70F-80CB407A86AA}" presName="text2" presStyleLbl="fgAcc2" presStyleIdx="0" presStyleCnt="6" custScaleX="248167" custScaleY="87875" custLinFactNeighborX="2972" custLinFactNeighborY="3515">
        <dgm:presLayoutVars>
          <dgm:chPref val="3"/>
        </dgm:presLayoutVars>
      </dgm:prSet>
      <dgm:spPr/>
      <dgm:t>
        <a:bodyPr/>
        <a:lstStyle/>
        <a:p>
          <a:endParaRPr lang="en-US"/>
        </a:p>
      </dgm:t>
    </dgm:pt>
    <dgm:pt modelId="{0CBBADE1-3BA6-4626-A60E-4A1344E547F7}" type="pres">
      <dgm:prSet presAssocID="{01B6DD8C-45D7-4C75-A70F-80CB407A86AA}" presName="hierChild3" presStyleCnt="0"/>
      <dgm:spPr/>
    </dgm:pt>
    <dgm:pt modelId="{E1374D0B-6C02-4473-9E46-559BF771A84F}" type="pres">
      <dgm:prSet presAssocID="{E79F76EC-ED78-4959-ABDA-BD4F7134ABC0}" presName="Name10" presStyleLbl="parChTrans1D2" presStyleIdx="1" presStyleCnt="6" custSzX="2043469" custSzY="337513"/>
      <dgm:spPr/>
      <dgm:t>
        <a:bodyPr/>
        <a:lstStyle/>
        <a:p>
          <a:endParaRPr lang="en-US"/>
        </a:p>
      </dgm:t>
    </dgm:pt>
    <dgm:pt modelId="{464D4881-07DA-4F39-9F97-617B1E5CBB6D}" type="pres">
      <dgm:prSet presAssocID="{B7C88D83-5BF9-4F61-ABFD-4044175C7378}" presName="hierRoot2" presStyleCnt="0"/>
      <dgm:spPr/>
    </dgm:pt>
    <dgm:pt modelId="{3D7206D0-F981-493F-9E98-7B42CF042E8B}" type="pres">
      <dgm:prSet presAssocID="{B7C88D83-5BF9-4F61-ABFD-4044175C7378}" presName="composite2" presStyleCnt="0"/>
      <dgm:spPr/>
    </dgm:pt>
    <dgm:pt modelId="{97B20AED-232D-470F-895F-7C1508FC15DF}" type="pres">
      <dgm:prSet presAssocID="{B7C88D83-5BF9-4F61-ABFD-4044175C7378}" presName="background2" presStyleLbl="node2" presStyleIdx="1" presStyleCnt="6"/>
      <dgm:spPr>
        <a:solidFill>
          <a:schemeClr val="bg1"/>
        </a:solidFill>
        <a:ln>
          <a:solidFill>
            <a:schemeClr val="bg1"/>
          </a:solidFill>
        </a:ln>
      </dgm:spPr>
      <dgm:t>
        <a:bodyPr/>
        <a:lstStyle/>
        <a:p>
          <a:endParaRPr lang="en-US"/>
        </a:p>
      </dgm:t>
    </dgm:pt>
    <dgm:pt modelId="{10583F03-310C-47D2-B845-6CA6AF879E4A}" type="pres">
      <dgm:prSet presAssocID="{B7C88D83-5BF9-4F61-ABFD-4044175C7378}" presName="text2" presStyleLbl="fgAcc2" presStyleIdx="1" presStyleCnt="6" custScaleX="319089" custScaleY="87875" custLinFactNeighborX="-28611" custLinFactNeighborY="3515">
        <dgm:presLayoutVars>
          <dgm:chPref val="3"/>
        </dgm:presLayoutVars>
      </dgm:prSet>
      <dgm:spPr/>
      <dgm:t>
        <a:bodyPr/>
        <a:lstStyle/>
        <a:p>
          <a:endParaRPr lang="en-US"/>
        </a:p>
      </dgm:t>
    </dgm:pt>
    <dgm:pt modelId="{D642F2D7-3297-453A-BDA2-EC2A024BEB60}" type="pres">
      <dgm:prSet presAssocID="{B7C88D83-5BF9-4F61-ABFD-4044175C7378}" presName="hierChild3" presStyleCnt="0"/>
      <dgm:spPr/>
    </dgm:pt>
    <dgm:pt modelId="{B0F81AE8-FA40-40BC-B107-7B0F98367608}" type="pres">
      <dgm:prSet presAssocID="{2E301C48-4A67-44BB-9CBA-6CA640CB81DD}" presName="Name10" presStyleLbl="parChTrans1D2" presStyleIdx="2" presStyleCnt="6" custSzX="234562" custSzY="337513"/>
      <dgm:spPr/>
      <dgm:t>
        <a:bodyPr/>
        <a:lstStyle/>
        <a:p>
          <a:endParaRPr lang="en-US"/>
        </a:p>
      </dgm:t>
    </dgm:pt>
    <dgm:pt modelId="{B315DC71-A104-40B6-8918-6A548CB1D8ED}" type="pres">
      <dgm:prSet presAssocID="{5BF1F858-8357-437F-BC8D-6A660B0100C3}" presName="hierRoot2" presStyleCnt="0"/>
      <dgm:spPr/>
    </dgm:pt>
    <dgm:pt modelId="{60AFD448-3FCD-4B31-8BDF-790C3CC7F0F1}" type="pres">
      <dgm:prSet presAssocID="{5BF1F858-8357-437F-BC8D-6A660B0100C3}" presName="composite2" presStyleCnt="0"/>
      <dgm:spPr/>
    </dgm:pt>
    <dgm:pt modelId="{3C8F0EEC-581E-43B9-BF13-36B460993A26}" type="pres">
      <dgm:prSet presAssocID="{5BF1F858-8357-437F-BC8D-6A660B0100C3}" presName="background2" presStyleLbl="node2" presStyleIdx="2" presStyleCnt="6"/>
      <dgm:spPr>
        <a:solidFill>
          <a:schemeClr val="bg1"/>
        </a:solidFill>
        <a:ln>
          <a:solidFill>
            <a:schemeClr val="bg1"/>
          </a:solidFill>
        </a:ln>
      </dgm:spPr>
      <dgm:t>
        <a:bodyPr/>
        <a:lstStyle/>
        <a:p>
          <a:endParaRPr lang="en-US"/>
        </a:p>
      </dgm:t>
    </dgm:pt>
    <dgm:pt modelId="{DD1CED3D-344B-4575-8511-2E4812A715D3}" type="pres">
      <dgm:prSet presAssocID="{5BF1F858-8357-437F-BC8D-6A660B0100C3}" presName="text2" presStyleLbl="fgAcc2" presStyleIdx="2" presStyleCnt="6" custScaleX="248167" custScaleY="87875" custLinFactNeighborX="-72995">
        <dgm:presLayoutVars>
          <dgm:chPref val="3"/>
        </dgm:presLayoutVars>
      </dgm:prSet>
      <dgm:spPr/>
      <dgm:t>
        <a:bodyPr/>
        <a:lstStyle/>
        <a:p>
          <a:endParaRPr lang="en-US"/>
        </a:p>
      </dgm:t>
    </dgm:pt>
    <dgm:pt modelId="{51476B53-DACF-426D-9BC5-B4907DB5F638}" type="pres">
      <dgm:prSet presAssocID="{5BF1F858-8357-437F-BC8D-6A660B0100C3}" presName="hierChild3" presStyleCnt="0"/>
      <dgm:spPr/>
    </dgm:pt>
    <dgm:pt modelId="{8D1EC4D4-AEB1-439E-A449-438D0491F3F4}" type="pres">
      <dgm:prSet presAssocID="{38DDB444-421F-47FC-868C-0E11026EDFAC}" presName="Name10" presStyleLbl="parChTrans1D2" presStyleIdx="3" presStyleCnt="6" custSzX="2512594" custSzY="337513"/>
      <dgm:spPr/>
      <dgm:t>
        <a:bodyPr/>
        <a:lstStyle/>
        <a:p>
          <a:endParaRPr lang="en-US"/>
        </a:p>
      </dgm:t>
    </dgm:pt>
    <dgm:pt modelId="{5746A225-3B9A-4D8E-BFD4-036694461462}" type="pres">
      <dgm:prSet presAssocID="{7EA1FC3E-9A65-48A7-9B7F-E6172BF9A6B8}" presName="hierRoot2" presStyleCnt="0"/>
      <dgm:spPr/>
    </dgm:pt>
    <dgm:pt modelId="{A132C9F5-2EFD-40B1-AAEC-CBC6B3C2CBC4}" type="pres">
      <dgm:prSet presAssocID="{7EA1FC3E-9A65-48A7-9B7F-E6172BF9A6B8}" presName="composite2" presStyleCnt="0"/>
      <dgm:spPr/>
    </dgm:pt>
    <dgm:pt modelId="{5500D40B-8909-47BA-9D02-293999A64805}" type="pres">
      <dgm:prSet presAssocID="{7EA1FC3E-9A65-48A7-9B7F-E6172BF9A6B8}" presName="background2" presStyleLbl="node2" presStyleIdx="3" presStyleCnt="6"/>
      <dgm:spPr>
        <a:solidFill>
          <a:schemeClr val="bg1"/>
        </a:solidFill>
        <a:ln>
          <a:solidFill>
            <a:schemeClr val="bg1"/>
          </a:solidFill>
        </a:ln>
      </dgm:spPr>
      <dgm:t>
        <a:bodyPr/>
        <a:lstStyle/>
        <a:p>
          <a:endParaRPr lang="en-US"/>
        </a:p>
      </dgm:t>
    </dgm:pt>
    <dgm:pt modelId="{C3AFCD10-8816-48C7-92D4-0183D17F8F48}" type="pres">
      <dgm:prSet presAssocID="{7EA1FC3E-9A65-48A7-9B7F-E6172BF9A6B8}" presName="text2" presStyleLbl="fgAcc2" presStyleIdx="3" presStyleCnt="6" custScaleX="248167" custScaleY="87875" custLinFactNeighborX="-76333">
        <dgm:presLayoutVars>
          <dgm:chPref val="3"/>
        </dgm:presLayoutVars>
      </dgm:prSet>
      <dgm:spPr/>
      <dgm:t>
        <a:bodyPr/>
        <a:lstStyle/>
        <a:p>
          <a:endParaRPr lang="en-US"/>
        </a:p>
      </dgm:t>
    </dgm:pt>
    <dgm:pt modelId="{C2DC17AA-77CE-4F5B-99FE-90AD150B1C04}" type="pres">
      <dgm:prSet presAssocID="{7EA1FC3E-9A65-48A7-9B7F-E6172BF9A6B8}" presName="hierChild3" presStyleCnt="0"/>
      <dgm:spPr/>
    </dgm:pt>
    <dgm:pt modelId="{D80FC847-AD0D-401D-872C-7C7A6EF39999}" type="pres">
      <dgm:prSet presAssocID="{C8B5F6DB-0D01-4C36-8940-DB6572AAA01C}" presName="Name10" presStyleLbl="parChTrans1D2" presStyleIdx="4" presStyleCnt="6" custSzX="4556063" custSzY="337513"/>
      <dgm:spPr/>
      <dgm:t>
        <a:bodyPr/>
        <a:lstStyle/>
        <a:p>
          <a:endParaRPr lang="en-US"/>
        </a:p>
      </dgm:t>
    </dgm:pt>
    <dgm:pt modelId="{6ADF610B-1D95-45CB-891D-5B3DB2D45C66}" type="pres">
      <dgm:prSet presAssocID="{FCDE1505-39AE-4B97-B6DC-B0DBD547A38A}" presName="hierRoot2" presStyleCnt="0"/>
      <dgm:spPr/>
    </dgm:pt>
    <dgm:pt modelId="{FC5A255B-5EDC-47A6-8049-C57AB20E7883}" type="pres">
      <dgm:prSet presAssocID="{FCDE1505-39AE-4B97-B6DC-B0DBD547A38A}" presName="composite2" presStyleCnt="0"/>
      <dgm:spPr/>
    </dgm:pt>
    <dgm:pt modelId="{C9E64A58-ECC9-4F1D-8AAB-E0A105A9977B}" type="pres">
      <dgm:prSet presAssocID="{FCDE1505-39AE-4B97-B6DC-B0DBD547A38A}" presName="background2" presStyleLbl="node2" presStyleIdx="4" presStyleCnt="6"/>
      <dgm:spPr>
        <a:solidFill>
          <a:schemeClr val="bg1"/>
        </a:solidFill>
        <a:ln>
          <a:solidFill>
            <a:schemeClr val="bg1"/>
          </a:solidFill>
        </a:ln>
      </dgm:spPr>
      <dgm:t>
        <a:bodyPr/>
        <a:lstStyle/>
        <a:p>
          <a:endParaRPr lang="en-US"/>
        </a:p>
      </dgm:t>
    </dgm:pt>
    <dgm:pt modelId="{5944A6A0-417A-42E5-849D-D6AA6D10781C}" type="pres">
      <dgm:prSet presAssocID="{FCDE1505-39AE-4B97-B6DC-B0DBD547A38A}" presName="text2" presStyleLbl="fgAcc2" presStyleIdx="4" presStyleCnt="6" custScaleX="210035" custScaleY="87875" custLinFactNeighborX="-44597">
        <dgm:presLayoutVars>
          <dgm:chPref val="3"/>
        </dgm:presLayoutVars>
      </dgm:prSet>
      <dgm:spPr/>
      <dgm:t>
        <a:bodyPr/>
        <a:lstStyle/>
        <a:p>
          <a:endParaRPr lang="en-US"/>
        </a:p>
      </dgm:t>
    </dgm:pt>
    <dgm:pt modelId="{5887B093-916B-41EE-BF47-5411F96C2579}" type="pres">
      <dgm:prSet presAssocID="{FCDE1505-39AE-4B97-B6DC-B0DBD547A38A}" presName="hierChild3" presStyleCnt="0"/>
      <dgm:spPr/>
    </dgm:pt>
    <dgm:pt modelId="{CA8368B2-6AF1-4F3F-85F1-775836F34693}" type="pres">
      <dgm:prSet presAssocID="{3858A7D2-7410-4B79-9897-03E94FA80C1E}" presName="Name10" presStyleLbl="parChTrans1D2" presStyleIdx="5" presStyleCnt="6"/>
      <dgm:spPr/>
      <dgm:t>
        <a:bodyPr/>
        <a:lstStyle/>
        <a:p>
          <a:endParaRPr lang="en-US"/>
        </a:p>
      </dgm:t>
    </dgm:pt>
    <dgm:pt modelId="{8CC7C072-69F5-4ACA-8771-C447113A4DF4}" type="pres">
      <dgm:prSet presAssocID="{72F9F236-B702-4CCC-BA37-4652A0E2C6B6}" presName="hierRoot2" presStyleCnt="0"/>
      <dgm:spPr/>
    </dgm:pt>
    <dgm:pt modelId="{99337163-6985-440E-8314-47FA9D4BDC76}" type="pres">
      <dgm:prSet presAssocID="{72F9F236-B702-4CCC-BA37-4652A0E2C6B6}" presName="composite2" presStyleCnt="0"/>
      <dgm:spPr/>
    </dgm:pt>
    <dgm:pt modelId="{215CF825-83B2-464E-9B27-BE8CED0E21AD}" type="pres">
      <dgm:prSet presAssocID="{72F9F236-B702-4CCC-BA37-4652A0E2C6B6}" presName="background2" presStyleLbl="node2" presStyleIdx="5" presStyleCnt="6"/>
      <dgm:spPr>
        <a:noFill/>
        <a:ln>
          <a:solidFill>
            <a:schemeClr val="bg1"/>
          </a:solidFill>
        </a:ln>
      </dgm:spPr>
      <dgm:t>
        <a:bodyPr/>
        <a:lstStyle/>
        <a:p>
          <a:endParaRPr lang="en-US"/>
        </a:p>
      </dgm:t>
    </dgm:pt>
    <dgm:pt modelId="{D60024B7-213E-4082-881B-A931F0D1726F}" type="pres">
      <dgm:prSet presAssocID="{72F9F236-B702-4CCC-BA37-4652A0E2C6B6}" presName="text2" presStyleLbl="fgAcc2" presStyleIdx="5" presStyleCnt="6" custScaleX="222871" custLinFactNeighborX="-21700">
        <dgm:presLayoutVars>
          <dgm:chPref val="3"/>
        </dgm:presLayoutVars>
      </dgm:prSet>
      <dgm:spPr/>
      <dgm:t>
        <a:bodyPr/>
        <a:lstStyle/>
        <a:p>
          <a:endParaRPr lang="en-US"/>
        </a:p>
      </dgm:t>
    </dgm:pt>
    <dgm:pt modelId="{EF17502B-7AD2-41C6-AE94-5CE8EA606A8A}" type="pres">
      <dgm:prSet presAssocID="{72F9F236-B702-4CCC-BA37-4652A0E2C6B6}" presName="hierChild3" presStyleCnt="0"/>
      <dgm:spPr/>
    </dgm:pt>
  </dgm:ptLst>
  <dgm:cxnLst>
    <dgm:cxn modelId="{D6F9D166-BD42-4A48-9B1E-61417E475F6F}" type="presOf" srcId="{2E301C48-4A67-44BB-9CBA-6CA640CB81DD}" destId="{B0F81AE8-FA40-40BC-B107-7B0F98367608}" srcOrd="0" destOrd="0" presId="urn:microsoft.com/office/officeart/2005/8/layout/hierarchy1"/>
    <dgm:cxn modelId="{7C4021D6-DAB6-4A0B-BF00-561B3FECC02C}" srcId="{CD82B587-2DCD-4526-B264-88D959BDAE2D}" destId="{FCDE1505-39AE-4B97-B6DC-B0DBD547A38A}" srcOrd="4" destOrd="0" parTransId="{C8B5F6DB-0D01-4C36-8940-DB6572AAA01C}" sibTransId="{E6C6DE17-48AE-4D46-AE81-E96EBCBDCB1F}"/>
    <dgm:cxn modelId="{7F86A42A-C3B8-4FBF-8401-06F1A36D048C}" srcId="{CD82B587-2DCD-4526-B264-88D959BDAE2D}" destId="{7EA1FC3E-9A65-48A7-9B7F-E6172BF9A6B8}" srcOrd="3" destOrd="0" parTransId="{38DDB444-421F-47FC-868C-0E11026EDFAC}" sibTransId="{55157A7A-D72E-4CFC-AD8E-CD26F1F054D9}"/>
    <dgm:cxn modelId="{EE542421-BB9E-47AF-846C-0E5DBCEF2524}" type="presOf" srcId="{7EA1FC3E-9A65-48A7-9B7F-E6172BF9A6B8}" destId="{C3AFCD10-8816-48C7-92D4-0183D17F8F48}" srcOrd="0" destOrd="0" presId="urn:microsoft.com/office/officeart/2005/8/layout/hierarchy1"/>
    <dgm:cxn modelId="{EE5293BF-5994-483F-A56D-E9E1BEEBF464}" type="presOf" srcId="{B7C88D83-5BF9-4F61-ABFD-4044175C7378}" destId="{10583F03-310C-47D2-B845-6CA6AF879E4A}" srcOrd="0" destOrd="0" presId="urn:microsoft.com/office/officeart/2005/8/layout/hierarchy1"/>
    <dgm:cxn modelId="{7788DC59-F3BE-482A-BC15-CC2BEAE6778B}" type="presOf" srcId="{883DD63B-5E18-4E9A-86CA-0F5A23A6E31F}" destId="{FD0680D0-F6BE-4BB3-BF82-85ACA100B336}" srcOrd="0" destOrd="0" presId="urn:microsoft.com/office/officeart/2005/8/layout/hierarchy1"/>
    <dgm:cxn modelId="{AFA17E3D-10C6-4B5A-A9B0-B896312139A8}" type="presOf" srcId="{FCDE1505-39AE-4B97-B6DC-B0DBD547A38A}" destId="{5944A6A0-417A-42E5-849D-D6AA6D10781C}" srcOrd="0" destOrd="0" presId="urn:microsoft.com/office/officeart/2005/8/layout/hierarchy1"/>
    <dgm:cxn modelId="{DC7EF73F-6376-47DC-BA8A-C37B718A6666}" type="presOf" srcId="{0BEDD06E-ED06-458C-AA3A-0EA8679CD6D8}" destId="{6EF2BCDB-205E-4DE5-A835-091585B96857}" srcOrd="0" destOrd="0" presId="urn:microsoft.com/office/officeart/2005/8/layout/hierarchy1"/>
    <dgm:cxn modelId="{D239C569-81BB-41D1-A85F-42F83C0928A7}" srcId="{CD82B587-2DCD-4526-B264-88D959BDAE2D}" destId="{B7C88D83-5BF9-4F61-ABFD-4044175C7378}" srcOrd="1" destOrd="0" parTransId="{E79F76EC-ED78-4959-ABDA-BD4F7134ABC0}" sibTransId="{2D847540-6590-49B1-8371-045B7F2707B5}"/>
    <dgm:cxn modelId="{4A8EE5DD-AC40-4FF8-8BD0-06815A9E80A4}" type="presOf" srcId="{C8B5F6DB-0D01-4C36-8940-DB6572AAA01C}" destId="{D80FC847-AD0D-401D-872C-7C7A6EF39999}" srcOrd="0" destOrd="0" presId="urn:microsoft.com/office/officeart/2005/8/layout/hierarchy1"/>
    <dgm:cxn modelId="{6ECFD138-9876-4A7E-B935-DBAFBBE49B15}" type="presOf" srcId="{5BF1F858-8357-437F-BC8D-6A660B0100C3}" destId="{DD1CED3D-344B-4575-8511-2E4812A715D3}" srcOrd="0" destOrd="0" presId="urn:microsoft.com/office/officeart/2005/8/layout/hierarchy1"/>
    <dgm:cxn modelId="{B99E2576-663C-4078-AFE7-418AD3BE20B7}" srcId="{CD82B587-2DCD-4526-B264-88D959BDAE2D}" destId="{72F9F236-B702-4CCC-BA37-4652A0E2C6B6}" srcOrd="5" destOrd="0" parTransId="{3858A7D2-7410-4B79-9897-03E94FA80C1E}" sibTransId="{89EC3611-5DFF-4E30-B46A-CA203CFA4C92}"/>
    <dgm:cxn modelId="{38D49853-480A-4402-81B1-AA9C080443F8}" srcId="{CD82B587-2DCD-4526-B264-88D959BDAE2D}" destId="{01B6DD8C-45D7-4C75-A70F-80CB407A86AA}" srcOrd="0" destOrd="0" parTransId="{0BEDD06E-ED06-458C-AA3A-0EA8679CD6D8}" sibTransId="{9A3C5450-C252-4637-964F-F472AF848201}"/>
    <dgm:cxn modelId="{722AB57F-5DAD-4A33-8A0A-075046C0AB26}" type="presOf" srcId="{01B6DD8C-45D7-4C75-A70F-80CB407A86AA}" destId="{E9B34EBE-3CC9-4845-AE63-324A2A0E2576}" srcOrd="0" destOrd="0" presId="urn:microsoft.com/office/officeart/2005/8/layout/hierarchy1"/>
    <dgm:cxn modelId="{3E194D47-37A5-4AD2-B472-A4E84A6B84E9}" type="presOf" srcId="{CD82B587-2DCD-4526-B264-88D959BDAE2D}" destId="{24415E63-D6D6-4C82-9F3A-49A4EF689A67}" srcOrd="0" destOrd="0" presId="urn:microsoft.com/office/officeart/2005/8/layout/hierarchy1"/>
    <dgm:cxn modelId="{452C755B-9A56-4FC0-A0E9-C0CCE4A6C866}" type="presOf" srcId="{72F9F236-B702-4CCC-BA37-4652A0E2C6B6}" destId="{D60024B7-213E-4082-881B-A931F0D1726F}" srcOrd="0" destOrd="0" presId="urn:microsoft.com/office/officeart/2005/8/layout/hierarchy1"/>
    <dgm:cxn modelId="{1D00FAA6-EC93-448F-8D34-1994F5378311}" srcId="{CD82B587-2DCD-4526-B264-88D959BDAE2D}" destId="{5BF1F858-8357-437F-BC8D-6A660B0100C3}" srcOrd="2" destOrd="0" parTransId="{2E301C48-4A67-44BB-9CBA-6CA640CB81DD}" sibTransId="{5E3A4B8E-DE33-418A-85C9-C85292825FA7}"/>
    <dgm:cxn modelId="{C91F2165-0AE1-44B3-A562-B6657991A4D4}" type="presOf" srcId="{E79F76EC-ED78-4959-ABDA-BD4F7134ABC0}" destId="{E1374D0B-6C02-4473-9E46-559BF771A84F}" srcOrd="0" destOrd="0" presId="urn:microsoft.com/office/officeart/2005/8/layout/hierarchy1"/>
    <dgm:cxn modelId="{65950CE2-452A-43A5-93B1-0D998F1703AA}" type="presOf" srcId="{38DDB444-421F-47FC-868C-0E11026EDFAC}" destId="{8D1EC4D4-AEB1-439E-A449-438D0491F3F4}" srcOrd="0" destOrd="0" presId="urn:microsoft.com/office/officeart/2005/8/layout/hierarchy1"/>
    <dgm:cxn modelId="{26FEDF14-82D8-44C7-9E86-BBF8150C0C32}" type="presOf" srcId="{3858A7D2-7410-4B79-9897-03E94FA80C1E}" destId="{CA8368B2-6AF1-4F3F-85F1-775836F34693}" srcOrd="0" destOrd="0" presId="urn:microsoft.com/office/officeart/2005/8/layout/hierarchy1"/>
    <dgm:cxn modelId="{9DB56FB5-8E23-498D-8356-B7AC95853E2D}" srcId="{883DD63B-5E18-4E9A-86CA-0F5A23A6E31F}" destId="{CD82B587-2DCD-4526-B264-88D959BDAE2D}" srcOrd="0" destOrd="0" parTransId="{DCC49AF9-BF56-41DD-B199-9235EE5170FE}" sibTransId="{014D6889-844B-4CEB-9856-3D9CB62A1A65}"/>
    <dgm:cxn modelId="{88ED1D86-E18C-49A7-84AB-373C31938977}" type="presParOf" srcId="{FD0680D0-F6BE-4BB3-BF82-85ACA100B336}" destId="{F908BAD7-1A03-4EF8-83A8-26C39EB31C43}" srcOrd="0" destOrd="0" presId="urn:microsoft.com/office/officeart/2005/8/layout/hierarchy1"/>
    <dgm:cxn modelId="{23413D0C-B15D-4BC0-B594-DE7D06E23346}" type="presParOf" srcId="{F908BAD7-1A03-4EF8-83A8-26C39EB31C43}" destId="{A1FD4F5D-C467-41D3-94E2-4EE59AC02EDA}" srcOrd="0" destOrd="0" presId="urn:microsoft.com/office/officeart/2005/8/layout/hierarchy1"/>
    <dgm:cxn modelId="{49B30DF7-3A20-446F-B263-36A5AB7DAA45}" type="presParOf" srcId="{A1FD4F5D-C467-41D3-94E2-4EE59AC02EDA}" destId="{2BE84D7E-28BB-4851-ADAB-03BB34943057}" srcOrd="0" destOrd="0" presId="urn:microsoft.com/office/officeart/2005/8/layout/hierarchy1"/>
    <dgm:cxn modelId="{1960E989-F817-47AF-A3C4-792F74598A1C}" type="presParOf" srcId="{A1FD4F5D-C467-41D3-94E2-4EE59AC02EDA}" destId="{24415E63-D6D6-4C82-9F3A-49A4EF689A67}" srcOrd="1" destOrd="0" presId="urn:microsoft.com/office/officeart/2005/8/layout/hierarchy1"/>
    <dgm:cxn modelId="{DD09BB19-437A-478F-B986-9406C3706284}" type="presParOf" srcId="{F908BAD7-1A03-4EF8-83A8-26C39EB31C43}" destId="{77190E0F-02AA-44B8-867C-E1309972AFF0}" srcOrd="1" destOrd="0" presId="urn:microsoft.com/office/officeart/2005/8/layout/hierarchy1"/>
    <dgm:cxn modelId="{304D2A25-ED8A-4A93-AEE3-1270A4FF858C}" type="presParOf" srcId="{77190E0F-02AA-44B8-867C-E1309972AFF0}" destId="{6EF2BCDB-205E-4DE5-A835-091585B96857}" srcOrd="0" destOrd="0" presId="urn:microsoft.com/office/officeart/2005/8/layout/hierarchy1"/>
    <dgm:cxn modelId="{2505C071-2BAF-4F97-A3FF-47EC92F252B1}" type="presParOf" srcId="{77190E0F-02AA-44B8-867C-E1309972AFF0}" destId="{2EB28877-BF82-4460-B1CC-A8961B98F4F1}" srcOrd="1" destOrd="0" presId="urn:microsoft.com/office/officeart/2005/8/layout/hierarchy1"/>
    <dgm:cxn modelId="{3B34196F-17EE-444C-AE23-156C9DDBAE50}" type="presParOf" srcId="{2EB28877-BF82-4460-B1CC-A8961B98F4F1}" destId="{675916FB-BFAE-4AAE-A33C-772D2F706CCF}" srcOrd="0" destOrd="0" presId="urn:microsoft.com/office/officeart/2005/8/layout/hierarchy1"/>
    <dgm:cxn modelId="{FE3A0674-A412-4C64-B5C8-810BC1EA1705}" type="presParOf" srcId="{675916FB-BFAE-4AAE-A33C-772D2F706CCF}" destId="{03FDD5A8-7852-45EA-BCE7-0E23E554A9C8}" srcOrd="0" destOrd="0" presId="urn:microsoft.com/office/officeart/2005/8/layout/hierarchy1"/>
    <dgm:cxn modelId="{2E8E0FC6-F61F-4366-8123-58885B427979}" type="presParOf" srcId="{675916FB-BFAE-4AAE-A33C-772D2F706CCF}" destId="{E9B34EBE-3CC9-4845-AE63-324A2A0E2576}" srcOrd="1" destOrd="0" presId="urn:microsoft.com/office/officeart/2005/8/layout/hierarchy1"/>
    <dgm:cxn modelId="{33F01664-2E29-48DC-A719-DDFFD0AA5C78}" type="presParOf" srcId="{2EB28877-BF82-4460-B1CC-A8961B98F4F1}" destId="{0CBBADE1-3BA6-4626-A60E-4A1344E547F7}" srcOrd="1" destOrd="0" presId="urn:microsoft.com/office/officeart/2005/8/layout/hierarchy1"/>
    <dgm:cxn modelId="{FB78BDAC-8ACF-4F5A-9B5E-D665EBE9AA61}" type="presParOf" srcId="{77190E0F-02AA-44B8-867C-E1309972AFF0}" destId="{E1374D0B-6C02-4473-9E46-559BF771A84F}" srcOrd="2" destOrd="0" presId="urn:microsoft.com/office/officeart/2005/8/layout/hierarchy1"/>
    <dgm:cxn modelId="{E679B38B-B950-4CD3-B2B1-5796687B07F6}" type="presParOf" srcId="{77190E0F-02AA-44B8-867C-E1309972AFF0}" destId="{464D4881-07DA-4F39-9F97-617B1E5CBB6D}" srcOrd="3" destOrd="0" presId="urn:microsoft.com/office/officeart/2005/8/layout/hierarchy1"/>
    <dgm:cxn modelId="{C2282972-AA0F-4788-B0A0-4E9B00F6BAD0}" type="presParOf" srcId="{464D4881-07DA-4F39-9F97-617B1E5CBB6D}" destId="{3D7206D0-F981-493F-9E98-7B42CF042E8B}" srcOrd="0" destOrd="0" presId="urn:microsoft.com/office/officeart/2005/8/layout/hierarchy1"/>
    <dgm:cxn modelId="{2C335C4D-EE5A-40F5-AD19-FD5DCF2FC9D4}" type="presParOf" srcId="{3D7206D0-F981-493F-9E98-7B42CF042E8B}" destId="{97B20AED-232D-470F-895F-7C1508FC15DF}" srcOrd="0" destOrd="0" presId="urn:microsoft.com/office/officeart/2005/8/layout/hierarchy1"/>
    <dgm:cxn modelId="{223AED80-0F4B-4A8D-B353-F8EE8A409DCA}" type="presParOf" srcId="{3D7206D0-F981-493F-9E98-7B42CF042E8B}" destId="{10583F03-310C-47D2-B845-6CA6AF879E4A}" srcOrd="1" destOrd="0" presId="urn:microsoft.com/office/officeart/2005/8/layout/hierarchy1"/>
    <dgm:cxn modelId="{61A9BA15-BC89-494A-B774-9F60CC42E848}" type="presParOf" srcId="{464D4881-07DA-4F39-9F97-617B1E5CBB6D}" destId="{D642F2D7-3297-453A-BDA2-EC2A024BEB60}" srcOrd="1" destOrd="0" presId="urn:microsoft.com/office/officeart/2005/8/layout/hierarchy1"/>
    <dgm:cxn modelId="{DAEA886D-8296-4DB2-9B7B-99FCB59341C3}" type="presParOf" srcId="{77190E0F-02AA-44B8-867C-E1309972AFF0}" destId="{B0F81AE8-FA40-40BC-B107-7B0F98367608}" srcOrd="4" destOrd="0" presId="urn:microsoft.com/office/officeart/2005/8/layout/hierarchy1"/>
    <dgm:cxn modelId="{12D06491-2A94-44A9-AB1C-CE988D43B4DE}" type="presParOf" srcId="{77190E0F-02AA-44B8-867C-E1309972AFF0}" destId="{B315DC71-A104-40B6-8918-6A548CB1D8ED}" srcOrd="5" destOrd="0" presId="urn:microsoft.com/office/officeart/2005/8/layout/hierarchy1"/>
    <dgm:cxn modelId="{47E49525-1915-447B-809A-8B18082ABFB3}" type="presParOf" srcId="{B315DC71-A104-40B6-8918-6A548CB1D8ED}" destId="{60AFD448-3FCD-4B31-8BDF-790C3CC7F0F1}" srcOrd="0" destOrd="0" presId="urn:microsoft.com/office/officeart/2005/8/layout/hierarchy1"/>
    <dgm:cxn modelId="{F2BB8EEB-9F00-4D09-AFD6-2E2E58E967FD}" type="presParOf" srcId="{60AFD448-3FCD-4B31-8BDF-790C3CC7F0F1}" destId="{3C8F0EEC-581E-43B9-BF13-36B460993A26}" srcOrd="0" destOrd="0" presId="urn:microsoft.com/office/officeart/2005/8/layout/hierarchy1"/>
    <dgm:cxn modelId="{0142CE24-17C9-4A8C-9C7A-3B1B59CAF97E}" type="presParOf" srcId="{60AFD448-3FCD-4B31-8BDF-790C3CC7F0F1}" destId="{DD1CED3D-344B-4575-8511-2E4812A715D3}" srcOrd="1" destOrd="0" presId="urn:microsoft.com/office/officeart/2005/8/layout/hierarchy1"/>
    <dgm:cxn modelId="{25674DA9-CDA5-49A6-B281-5A9F1F3CC8AF}" type="presParOf" srcId="{B315DC71-A104-40B6-8918-6A548CB1D8ED}" destId="{51476B53-DACF-426D-9BC5-B4907DB5F638}" srcOrd="1" destOrd="0" presId="urn:microsoft.com/office/officeart/2005/8/layout/hierarchy1"/>
    <dgm:cxn modelId="{8DB8C281-E27D-4BD2-A303-B08634F786A7}" type="presParOf" srcId="{77190E0F-02AA-44B8-867C-E1309972AFF0}" destId="{8D1EC4D4-AEB1-439E-A449-438D0491F3F4}" srcOrd="6" destOrd="0" presId="urn:microsoft.com/office/officeart/2005/8/layout/hierarchy1"/>
    <dgm:cxn modelId="{81C0D9AE-0632-43D2-80CD-254AC66AADED}" type="presParOf" srcId="{77190E0F-02AA-44B8-867C-E1309972AFF0}" destId="{5746A225-3B9A-4D8E-BFD4-036694461462}" srcOrd="7" destOrd="0" presId="urn:microsoft.com/office/officeart/2005/8/layout/hierarchy1"/>
    <dgm:cxn modelId="{1DEFE827-4974-45D6-910A-48F85286B695}" type="presParOf" srcId="{5746A225-3B9A-4D8E-BFD4-036694461462}" destId="{A132C9F5-2EFD-40B1-AAEC-CBC6B3C2CBC4}" srcOrd="0" destOrd="0" presId="urn:microsoft.com/office/officeart/2005/8/layout/hierarchy1"/>
    <dgm:cxn modelId="{93D5DC3B-EB95-495E-821D-5388ADEE63F6}" type="presParOf" srcId="{A132C9F5-2EFD-40B1-AAEC-CBC6B3C2CBC4}" destId="{5500D40B-8909-47BA-9D02-293999A64805}" srcOrd="0" destOrd="0" presId="urn:microsoft.com/office/officeart/2005/8/layout/hierarchy1"/>
    <dgm:cxn modelId="{680B95D6-77A7-4698-968A-01B0A1E236AE}" type="presParOf" srcId="{A132C9F5-2EFD-40B1-AAEC-CBC6B3C2CBC4}" destId="{C3AFCD10-8816-48C7-92D4-0183D17F8F48}" srcOrd="1" destOrd="0" presId="urn:microsoft.com/office/officeart/2005/8/layout/hierarchy1"/>
    <dgm:cxn modelId="{F937FC87-2DDA-4825-B504-21454BE7F4A7}" type="presParOf" srcId="{5746A225-3B9A-4D8E-BFD4-036694461462}" destId="{C2DC17AA-77CE-4F5B-99FE-90AD150B1C04}" srcOrd="1" destOrd="0" presId="urn:microsoft.com/office/officeart/2005/8/layout/hierarchy1"/>
    <dgm:cxn modelId="{81F531D7-7D87-4E33-8CAF-29B3A6E8FA88}" type="presParOf" srcId="{77190E0F-02AA-44B8-867C-E1309972AFF0}" destId="{D80FC847-AD0D-401D-872C-7C7A6EF39999}" srcOrd="8" destOrd="0" presId="urn:microsoft.com/office/officeart/2005/8/layout/hierarchy1"/>
    <dgm:cxn modelId="{CD148DFD-DA84-4492-8A65-2BEF81FEE3A0}" type="presParOf" srcId="{77190E0F-02AA-44B8-867C-E1309972AFF0}" destId="{6ADF610B-1D95-45CB-891D-5B3DB2D45C66}" srcOrd="9" destOrd="0" presId="urn:microsoft.com/office/officeart/2005/8/layout/hierarchy1"/>
    <dgm:cxn modelId="{1B16D8B5-C295-46A7-8935-4249C9C6139D}" type="presParOf" srcId="{6ADF610B-1D95-45CB-891D-5B3DB2D45C66}" destId="{FC5A255B-5EDC-47A6-8049-C57AB20E7883}" srcOrd="0" destOrd="0" presId="urn:microsoft.com/office/officeart/2005/8/layout/hierarchy1"/>
    <dgm:cxn modelId="{76DF036E-E90D-465A-8534-A54E68B8C935}" type="presParOf" srcId="{FC5A255B-5EDC-47A6-8049-C57AB20E7883}" destId="{C9E64A58-ECC9-4F1D-8AAB-E0A105A9977B}" srcOrd="0" destOrd="0" presId="urn:microsoft.com/office/officeart/2005/8/layout/hierarchy1"/>
    <dgm:cxn modelId="{73C53D88-B7F2-4F5F-9EB1-C0CA50FE6F16}" type="presParOf" srcId="{FC5A255B-5EDC-47A6-8049-C57AB20E7883}" destId="{5944A6A0-417A-42E5-849D-D6AA6D10781C}" srcOrd="1" destOrd="0" presId="urn:microsoft.com/office/officeart/2005/8/layout/hierarchy1"/>
    <dgm:cxn modelId="{6F85E887-27AE-47CF-BE0A-0433404085DE}" type="presParOf" srcId="{6ADF610B-1D95-45CB-891D-5B3DB2D45C66}" destId="{5887B093-916B-41EE-BF47-5411F96C2579}" srcOrd="1" destOrd="0" presId="urn:microsoft.com/office/officeart/2005/8/layout/hierarchy1"/>
    <dgm:cxn modelId="{ABAA8AB8-C1E8-4094-80F1-92B09113146E}" type="presParOf" srcId="{77190E0F-02AA-44B8-867C-E1309972AFF0}" destId="{CA8368B2-6AF1-4F3F-85F1-775836F34693}" srcOrd="10" destOrd="0" presId="urn:microsoft.com/office/officeart/2005/8/layout/hierarchy1"/>
    <dgm:cxn modelId="{8E6116F4-63D6-4BD3-B7FF-7D9BD3AD6F4D}" type="presParOf" srcId="{77190E0F-02AA-44B8-867C-E1309972AFF0}" destId="{8CC7C072-69F5-4ACA-8771-C447113A4DF4}" srcOrd="11" destOrd="0" presId="urn:microsoft.com/office/officeart/2005/8/layout/hierarchy1"/>
    <dgm:cxn modelId="{AEE6EDB6-A5DF-4C9A-8EAA-B31656442CFE}" type="presParOf" srcId="{8CC7C072-69F5-4ACA-8771-C447113A4DF4}" destId="{99337163-6985-440E-8314-47FA9D4BDC76}" srcOrd="0" destOrd="0" presId="urn:microsoft.com/office/officeart/2005/8/layout/hierarchy1"/>
    <dgm:cxn modelId="{FC44210C-2814-43AD-9761-C0289627CD4D}" type="presParOf" srcId="{99337163-6985-440E-8314-47FA9D4BDC76}" destId="{215CF825-83B2-464E-9B27-BE8CED0E21AD}" srcOrd="0" destOrd="0" presId="urn:microsoft.com/office/officeart/2005/8/layout/hierarchy1"/>
    <dgm:cxn modelId="{F78FCD13-1DE6-40F8-9532-7FC35C2C7DDF}" type="presParOf" srcId="{99337163-6985-440E-8314-47FA9D4BDC76}" destId="{D60024B7-213E-4082-881B-A931F0D1726F}" srcOrd="1" destOrd="0" presId="urn:microsoft.com/office/officeart/2005/8/layout/hierarchy1"/>
    <dgm:cxn modelId="{5D298869-95E1-4CC3-8FC0-CEBDEC1EA27E}" type="presParOf" srcId="{8CC7C072-69F5-4ACA-8771-C447113A4DF4}" destId="{EF17502B-7AD2-41C6-AE94-5CE8EA606A8A}"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968048-8AE6-433C-AF2D-4348922E712C}">
      <dsp:nvSpPr>
        <dsp:cNvPr id="0" name=""/>
        <dsp:cNvSpPr/>
      </dsp:nvSpPr>
      <dsp:spPr>
        <a:xfrm>
          <a:off x="2639767" y="1307930"/>
          <a:ext cx="91440" cy="350208"/>
        </a:xfrm>
        <a:custGeom>
          <a:avLst/>
          <a:gdLst/>
          <a:ahLst/>
          <a:cxnLst/>
          <a:rect l="0" t="0" r="0" b="0"/>
          <a:pathLst>
            <a:path>
              <a:moveTo>
                <a:pt x="45720" y="0"/>
              </a:moveTo>
              <a:lnTo>
                <a:pt x="45720" y="350208"/>
              </a:lnTo>
              <a:lnTo>
                <a:pt x="125658" y="350208"/>
              </a:lnTo>
            </a:path>
          </a:pathLst>
        </a:custGeom>
        <a:noFill/>
        <a:ln w="127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0F67B20-C3DC-4481-85B3-6519CDB232CF}">
      <dsp:nvSpPr>
        <dsp:cNvPr id="0" name=""/>
        <dsp:cNvSpPr/>
      </dsp:nvSpPr>
      <dsp:spPr>
        <a:xfrm>
          <a:off x="2559828" y="1307930"/>
          <a:ext cx="91440" cy="350208"/>
        </a:xfrm>
        <a:custGeom>
          <a:avLst/>
          <a:gdLst/>
          <a:ahLst/>
          <a:cxnLst/>
          <a:rect l="0" t="0" r="0" b="0"/>
          <a:pathLst>
            <a:path>
              <a:moveTo>
                <a:pt x="125658" y="0"/>
              </a:moveTo>
              <a:lnTo>
                <a:pt x="125658" y="350208"/>
              </a:lnTo>
              <a:lnTo>
                <a:pt x="45720" y="350208"/>
              </a:lnTo>
            </a:path>
          </a:pathLst>
        </a:custGeom>
        <a:noFill/>
        <a:ln w="127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3B91311-3D24-4AF7-81A2-FC92653F1D18}">
      <dsp:nvSpPr>
        <dsp:cNvPr id="0" name=""/>
        <dsp:cNvSpPr/>
      </dsp:nvSpPr>
      <dsp:spPr>
        <a:xfrm>
          <a:off x="1764287" y="767391"/>
          <a:ext cx="921200" cy="159877"/>
        </a:xfrm>
        <a:custGeom>
          <a:avLst/>
          <a:gdLst/>
          <a:ahLst/>
          <a:cxnLst/>
          <a:rect l="0" t="0" r="0" b="0"/>
          <a:pathLst>
            <a:path>
              <a:moveTo>
                <a:pt x="0" y="0"/>
              </a:moveTo>
              <a:lnTo>
                <a:pt x="0" y="79938"/>
              </a:lnTo>
              <a:lnTo>
                <a:pt x="921200" y="79938"/>
              </a:lnTo>
              <a:lnTo>
                <a:pt x="921200" y="159877"/>
              </a:lnTo>
            </a:path>
          </a:pathLst>
        </a:custGeom>
        <a:noFill/>
        <a:ln w="127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C3E3333-50B1-4F75-8C48-74672AB8A45E}">
      <dsp:nvSpPr>
        <dsp:cNvPr id="0" name=""/>
        <dsp:cNvSpPr/>
      </dsp:nvSpPr>
      <dsp:spPr>
        <a:xfrm>
          <a:off x="797366" y="1307930"/>
          <a:ext cx="91440" cy="350208"/>
        </a:xfrm>
        <a:custGeom>
          <a:avLst/>
          <a:gdLst/>
          <a:ahLst/>
          <a:cxnLst/>
          <a:rect l="0" t="0" r="0" b="0"/>
          <a:pathLst>
            <a:path>
              <a:moveTo>
                <a:pt x="45720" y="0"/>
              </a:moveTo>
              <a:lnTo>
                <a:pt x="45720" y="350208"/>
              </a:lnTo>
              <a:lnTo>
                <a:pt x="125658" y="350208"/>
              </a:lnTo>
            </a:path>
          </a:pathLst>
        </a:custGeom>
        <a:noFill/>
        <a:ln w="127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8C798D7-1724-4ADE-9713-1E96426E3022}">
      <dsp:nvSpPr>
        <dsp:cNvPr id="0" name=""/>
        <dsp:cNvSpPr/>
      </dsp:nvSpPr>
      <dsp:spPr>
        <a:xfrm>
          <a:off x="717427" y="1307930"/>
          <a:ext cx="91440" cy="350208"/>
        </a:xfrm>
        <a:custGeom>
          <a:avLst/>
          <a:gdLst/>
          <a:ahLst/>
          <a:cxnLst/>
          <a:rect l="0" t="0" r="0" b="0"/>
          <a:pathLst>
            <a:path>
              <a:moveTo>
                <a:pt x="125658" y="0"/>
              </a:moveTo>
              <a:lnTo>
                <a:pt x="125658" y="350208"/>
              </a:lnTo>
              <a:lnTo>
                <a:pt x="45720" y="350208"/>
              </a:lnTo>
            </a:path>
          </a:pathLst>
        </a:custGeom>
        <a:noFill/>
        <a:ln w="127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C86315E-C96D-4FC3-9D34-10C051F79528}">
      <dsp:nvSpPr>
        <dsp:cNvPr id="0" name=""/>
        <dsp:cNvSpPr/>
      </dsp:nvSpPr>
      <dsp:spPr>
        <a:xfrm>
          <a:off x="843086" y="767391"/>
          <a:ext cx="921200" cy="159877"/>
        </a:xfrm>
        <a:custGeom>
          <a:avLst/>
          <a:gdLst/>
          <a:ahLst/>
          <a:cxnLst/>
          <a:rect l="0" t="0" r="0" b="0"/>
          <a:pathLst>
            <a:path>
              <a:moveTo>
                <a:pt x="921200" y="0"/>
              </a:moveTo>
              <a:lnTo>
                <a:pt x="921200" y="79938"/>
              </a:lnTo>
              <a:lnTo>
                <a:pt x="0" y="79938"/>
              </a:lnTo>
              <a:lnTo>
                <a:pt x="0" y="159877"/>
              </a:lnTo>
            </a:path>
          </a:pathLst>
        </a:custGeom>
        <a:noFill/>
        <a:ln w="127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F3126BF-8276-44C3-83DF-CE327DEB674A}">
      <dsp:nvSpPr>
        <dsp:cNvPr id="0" name=""/>
        <dsp:cNvSpPr/>
      </dsp:nvSpPr>
      <dsp:spPr>
        <a:xfrm>
          <a:off x="1383625" y="386730"/>
          <a:ext cx="761322" cy="380661"/>
        </a:xfrm>
        <a:prstGeom prst="rect">
          <a:avLst/>
        </a:prstGeom>
        <a:solidFill>
          <a:srgbClr val="739283"/>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en-US" sz="1000" b="1" i="1" kern="1200" dirty="0" smtClean="0">
              <a:solidFill>
                <a:schemeClr val="bg1"/>
              </a:solidFill>
            </a:rPr>
            <a:t>Variable</a:t>
          </a:r>
          <a:endParaRPr lang="en-US" sz="1000" b="1" i="1" kern="1200" dirty="0">
            <a:solidFill>
              <a:schemeClr val="bg1"/>
            </a:solidFill>
          </a:endParaRPr>
        </a:p>
      </dsp:txBody>
      <dsp:txXfrm>
        <a:off x="1383625" y="386730"/>
        <a:ext cx="761322" cy="380661"/>
      </dsp:txXfrm>
    </dsp:sp>
    <dsp:sp modelId="{C1D2B4E6-72A4-4859-B8E1-E14AC13E1A33}">
      <dsp:nvSpPr>
        <dsp:cNvPr id="0" name=""/>
        <dsp:cNvSpPr/>
      </dsp:nvSpPr>
      <dsp:spPr>
        <a:xfrm>
          <a:off x="462425" y="927269"/>
          <a:ext cx="761322" cy="380661"/>
        </a:xfrm>
        <a:prstGeom prst="rect">
          <a:avLst/>
        </a:prstGeom>
        <a:solidFill>
          <a:schemeClr val="accent1"/>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en-US" sz="1000" b="1" i="1" kern="1200" dirty="0" smtClean="0">
              <a:solidFill>
                <a:schemeClr val="bg1"/>
              </a:solidFill>
            </a:rPr>
            <a:t>Discrete</a:t>
          </a:r>
          <a:endParaRPr lang="en-US" sz="1000" b="1" i="1" kern="1200" dirty="0">
            <a:solidFill>
              <a:schemeClr val="bg1"/>
            </a:solidFill>
          </a:endParaRPr>
        </a:p>
      </dsp:txBody>
      <dsp:txXfrm>
        <a:off x="462425" y="927269"/>
        <a:ext cx="761322" cy="380661"/>
      </dsp:txXfrm>
    </dsp:sp>
    <dsp:sp modelId="{4AE4F1C5-4FE9-48A3-9BED-0EECA7AAC9E9}">
      <dsp:nvSpPr>
        <dsp:cNvPr id="0" name=""/>
        <dsp:cNvSpPr/>
      </dsp:nvSpPr>
      <dsp:spPr>
        <a:xfrm>
          <a:off x="1825" y="1467808"/>
          <a:ext cx="761322" cy="380661"/>
        </a:xfrm>
        <a:prstGeom prst="rect">
          <a:avLst/>
        </a:prstGeom>
        <a:solidFill>
          <a:schemeClr val="bg1">
            <a:lumMod val="7500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en-US" sz="1000" b="1" kern="1200" dirty="0" smtClean="0"/>
            <a:t>Nominal</a:t>
          </a:r>
          <a:endParaRPr lang="en-US" sz="1000" b="1" kern="1200" dirty="0"/>
        </a:p>
      </dsp:txBody>
      <dsp:txXfrm>
        <a:off x="1825" y="1467808"/>
        <a:ext cx="761322" cy="380661"/>
      </dsp:txXfrm>
    </dsp:sp>
    <dsp:sp modelId="{5E72C7A2-060D-4D48-95D2-8E625D42E6CC}">
      <dsp:nvSpPr>
        <dsp:cNvPr id="0" name=""/>
        <dsp:cNvSpPr/>
      </dsp:nvSpPr>
      <dsp:spPr>
        <a:xfrm>
          <a:off x="923025" y="1467808"/>
          <a:ext cx="761322" cy="380661"/>
        </a:xfrm>
        <a:prstGeom prst="rect">
          <a:avLst/>
        </a:prstGeom>
        <a:solidFill>
          <a:schemeClr val="bg1">
            <a:lumMod val="7500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en-US" sz="1000" b="1" kern="1200" dirty="0" smtClean="0"/>
            <a:t>Ordinal</a:t>
          </a:r>
          <a:endParaRPr lang="en-US" sz="1000" b="1" kern="1200" dirty="0"/>
        </a:p>
      </dsp:txBody>
      <dsp:txXfrm>
        <a:off x="923025" y="1467808"/>
        <a:ext cx="761322" cy="380661"/>
      </dsp:txXfrm>
    </dsp:sp>
    <dsp:sp modelId="{B8B4E0F7-3014-42D6-9573-EB0C993F79D9}">
      <dsp:nvSpPr>
        <dsp:cNvPr id="0" name=""/>
        <dsp:cNvSpPr/>
      </dsp:nvSpPr>
      <dsp:spPr>
        <a:xfrm>
          <a:off x="2304826" y="927269"/>
          <a:ext cx="761322" cy="380661"/>
        </a:xfrm>
        <a:prstGeom prst="rect">
          <a:avLst/>
        </a:prstGeom>
        <a:solidFill>
          <a:schemeClr val="accent1"/>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en-US" sz="1000" b="1" i="1" kern="1200" dirty="0" smtClean="0">
              <a:solidFill>
                <a:schemeClr val="bg1"/>
              </a:solidFill>
            </a:rPr>
            <a:t>Continuous</a:t>
          </a:r>
          <a:endParaRPr lang="en-US" sz="1000" b="1" i="1" kern="1200" dirty="0">
            <a:solidFill>
              <a:schemeClr val="bg1"/>
            </a:solidFill>
          </a:endParaRPr>
        </a:p>
      </dsp:txBody>
      <dsp:txXfrm>
        <a:off x="2304826" y="927269"/>
        <a:ext cx="761322" cy="380661"/>
      </dsp:txXfrm>
    </dsp:sp>
    <dsp:sp modelId="{4AA68471-9740-4673-BB8F-0233E8681AA8}">
      <dsp:nvSpPr>
        <dsp:cNvPr id="0" name=""/>
        <dsp:cNvSpPr/>
      </dsp:nvSpPr>
      <dsp:spPr>
        <a:xfrm>
          <a:off x="1844225" y="1467808"/>
          <a:ext cx="761322" cy="380661"/>
        </a:xfrm>
        <a:prstGeom prst="rect">
          <a:avLst/>
        </a:prstGeom>
        <a:solidFill>
          <a:schemeClr val="bg1">
            <a:lumMod val="7500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en-US" sz="1000" b="1" kern="1200" dirty="0" smtClean="0"/>
            <a:t>Ratio</a:t>
          </a:r>
          <a:endParaRPr lang="en-US" sz="1000" b="1" kern="1200" dirty="0"/>
        </a:p>
      </dsp:txBody>
      <dsp:txXfrm>
        <a:off x="1844225" y="1467808"/>
        <a:ext cx="761322" cy="380661"/>
      </dsp:txXfrm>
    </dsp:sp>
    <dsp:sp modelId="{09D5684A-D8BE-4737-8097-864FAF157093}">
      <dsp:nvSpPr>
        <dsp:cNvPr id="0" name=""/>
        <dsp:cNvSpPr/>
      </dsp:nvSpPr>
      <dsp:spPr>
        <a:xfrm>
          <a:off x="2765426" y="1467808"/>
          <a:ext cx="761322" cy="380661"/>
        </a:xfrm>
        <a:prstGeom prst="rect">
          <a:avLst/>
        </a:prstGeom>
        <a:solidFill>
          <a:schemeClr val="bg1">
            <a:lumMod val="7500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en-US" sz="1000" b="1" kern="1200" dirty="0" smtClean="0"/>
            <a:t>Interval</a:t>
          </a:r>
          <a:endParaRPr lang="en-US" sz="1000" b="1" kern="1200" dirty="0"/>
        </a:p>
      </dsp:txBody>
      <dsp:txXfrm>
        <a:off x="2765426" y="1467808"/>
        <a:ext cx="761322" cy="38066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8368B2-6AF1-4F3F-85F1-775836F34693}">
      <dsp:nvSpPr>
        <dsp:cNvPr id="0" name=""/>
        <dsp:cNvSpPr/>
      </dsp:nvSpPr>
      <dsp:spPr>
        <a:xfrm>
          <a:off x="4917444" y="618476"/>
          <a:ext cx="4100677" cy="255165"/>
        </a:xfrm>
        <a:custGeom>
          <a:avLst/>
          <a:gdLst/>
          <a:ahLst/>
          <a:cxnLst/>
          <a:rect l="0" t="0" r="0" b="0"/>
          <a:pathLst>
            <a:path>
              <a:moveTo>
                <a:pt x="0" y="0"/>
              </a:moveTo>
              <a:lnTo>
                <a:pt x="0" y="198523"/>
              </a:lnTo>
              <a:lnTo>
                <a:pt x="4100677" y="198523"/>
              </a:lnTo>
              <a:lnTo>
                <a:pt x="4100677" y="255165"/>
              </a:lnTo>
            </a:path>
          </a:pathLst>
        </a:custGeom>
        <a:noFill/>
        <a:ln w="127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80FC847-AD0D-401D-872C-7C7A6EF39999}">
      <dsp:nvSpPr>
        <dsp:cNvPr id="0" name=""/>
        <dsp:cNvSpPr/>
      </dsp:nvSpPr>
      <dsp:spPr>
        <a:xfrm>
          <a:off x="4917444" y="618476"/>
          <a:ext cx="2501341" cy="255165"/>
        </a:xfrm>
        <a:custGeom>
          <a:avLst/>
          <a:gdLst/>
          <a:ahLst/>
          <a:cxnLst/>
          <a:rect l="0" t="0" r="0" b="0"/>
          <a:pathLst>
            <a:path>
              <a:moveTo>
                <a:pt x="0" y="0"/>
              </a:moveTo>
              <a:lnTo>
                <a:pt x="0" y="198523"/>
              </a:lnTo>
              <a:lnTo>
                <a:pt x="2501341" y="198523"/>
              </a:lnTo>
              <a:lnTo>
                <a:pt x="2501341" y="255165"/>
              </a:lnTo>
            </a:path>
          </a:pathLst>
        </a:custGeom>
        <a:noFill/>
        <a:ln w="12700" cap="flat" cmpd="sng" algn="ctr">
          <a:solidFill>
            <a:srgbClr val="800000"/>
          </a:solidFill>
          <a:prstDash val="solid"/>
        </a:ln>
        <a:effectLst/>
      </dsp:spPr>
      <dsp:style>
        <a:lnRef idx="2">
          <a:scrgbClr r="0" g="0" b="0"/>
        </a:lnRef>
        <a:fillRef idx="0">
          <a:scrgbClr r="0" g="0" b="0"/>
        </a:fillRef>
        <a:effectRef idx="0">
          <a:scrgbClr r="0" g="0" b="0"/>
        </a:effectRef>
        <a:fontRef idx="minor"/>
      </dsp:style>
    </dsp:sp>
    <dsp:sp modelId="{8D1EC4D4-AEB1-439E-A449-438D0491F3F4}">
      <dsp:nvSpPr>
        <dsp:cNvPr id="0" name=""/>
        <dsp:cNvSpPr/>
      </dsp:nvSpPr>
      <dsp:spPr>
        <a:xfrm>
          <a:off x="4917444" y="618476"/>
          <a:ext cx="770627" cy="255165"/>
        </a:xfrm>
        <a:custGeom>
          <a:avLst/>
          <a:gdLst/>
          <a:ahLst/>
          <a:cxnLst/>
          <a:rect l="0" t="0" r="0" b="0"/>
          <a:pathLst>
            <a:path>
              <a:moveTo>
                <a:pt x="0" y="0"/>
              </a:moveTo>
              <a:lnTo>
                <a:pt x="0" y="198523"/>
              </a:lnTo>
              <a:lnTo>
                <a:pt x="770627" y="198523"/>
              </a:lnTo>
              <a:lnTo>
                <a:pt x="770627" y="255165"/>
              </a:lnTo>
            </a:path>
          </a:pathLst>
        </a:custGeom>
        <a:noFill/>
        <a:ln w="12700" cap="flat" cmpd="sng" algn="ctr">
          <a:solidFill>
            <a:srgbClr val="800000"/>
          </a:solidFill>
          <a:prstDash val="solid"/>
        </a:ln>
        <a:effectLst/>
      </dsp:spPr>
      <dsp:style>
        <a:lnRef idx="2">
          <a:scrgbClr r="0" g="0" b="0"/>
        </a:lnRef>
        <a:fillRef idx="0">
          <a:scrgbClr r="0" g="0" b="0"/>
        </a:fillRef>
        <a:effectRef idx="0">
          <a:scrgbClr r="0" g="0" b="0"/>
        </a:effectRef>
        <a:fontRef idx="minor"/>
      </dsp:style>
    </dsp:sp>
    <dsp:sp modelId="{B0F81AE8-FA40-40BC-B107-7B0F98367608}">
      <dsp:nvSpPr>
        <dsp:cNvPr id="0" name=""/>
        <dsp:cNvSpPr/>
      </dsp:nvSpPr>
      <dsp:spPr>
        <a:xfrm>
          <a:off x="4055235" y="618476"/>
          <a:ext cx="862208" cy="255165"/>
        </a:xfrm>
        <a:custGeom>
          <a:avLst/>
          <a:gdLst/>
          <a:ahLst/>
          <a:cxnLst/>
          <a:rect l="0" t="0" r="0" b="0"/>
          <a:pathLst>
            <a:path>
              <a:moveTo>
                <a:pt x="862208" y="0"/>
              </a:moveTo>
              <a:lnTo>
                <a:pt x="862208" y="198523"/>
              </a:lnTo>
              <a:lnTo>
                <a:pt x="0" y="198523"/>
              </a:lnTo>
              <a:lnTo>
                <a:pt x="0" y="255165"/>
              </a:lnTo>
            </a:path>
          </a:pathLst>
        </a:custGeom>
        <a:noFill/>
        <a:ln w="12700" cap="flat" cmpd="sng" algn="ctr">
          <a:solidFill>
            <a:srgbClr val="800000"/>
          </a:solidFill>
          <a:prstDash val="solid"/>
        </a:ln>
        <a:effectLst/>
      </dsp:spPr>
      <dsp:style>
        <a:lnRef idx="2">
          <a:scrgbClr r="0" g="0" b="0"/>
        </a:lnRef>
        <a:fillRef idx="0">
          <a:scrgbClr r="0" g="0" b="0"/>
        </a:fillRef>
        <a:effectRef idx="0">
          <a:scrgbClr r="0" g="0" b="0"/>
        </a:effectRef>
        <a:fontRef idx="minor"/>
      </dsp:style>
    </dsp:sp>
    <dsp:sp modelId="{E1374D0B-6C02-4473-9E46-559BF771A84F}">
      <dsp:nvSpPr>
        <dsp:cNvPr id="0" name=""/>
        <dsp:cNvSpPr/>
      </dsp:nvSpPr>
      <dsp:spPr>
        <a:xfrm>
          <a:off x="2456548" y="618476"/>
          <a:ext cx="2460895" cy="268813"/>
        </a:xfrm>
        <a:custGeom>
          <a:avLst/>
          <a:gdLst/>
          <a:ahLst/>
          <a:cxnLst/>
          <a:rect l="0" t="0" r="0" b="0"/>
          <a:pathLst>
            <a:path>
              <a:moveTo>
                <a:pt x="2460895" y="0"/>
              </a:moveTo>
              <a:lnTo>
                <a:pt x="2460895" y="212170"/>
              </a:lnTo>
              <a:lnTo>
                <a:pt x="0" y="212170"/>
              </a:lnTo>
              <a:lnTo>
                <a:pt x="0" y="268813"/>
              </a:lnTo>
            </a:path>
          </a:pathLst>
        </a:custGeom>
        <a:noFill/>
        <a:ln w="12700" cap="flat" cmpd="sng" algn="ctr">
          <a:solidFill>
            <a:schemeClr val="accent1"/>
          </a:solidFill>
          <a:prstDash val="solid"/>
        </a:ln>
        <a:effectLst/>
      </dsp:spPr>
      <dsp:style>
        <a:lnRef idx="2">
          <a:scrgbClr r="0" g="0" b="0"/>
        </a:lnRef>
        <a:fillRef idx="0">
          <a:scrgbClr r="0" g="0" b="0"/>
        </a:fillRef>
        <a:effectRef idx="0">
          <a:scrgbClr r="0" g="0" b="0"/>
        </a:effectRef>
        <a:fontRef idx="minor"/>
      </dsp:style>
    </dsp:sp>
    <dsp:sp modelId="{6EF2BCDB-205E-4DE5-A835-091585B96857}">
      <dsp:nvSpPr>
        <dsp:cNvPr id="0" name=""/>
        <dsp:cNvSpPr/>
      </dsp:nvSpPr>
      <dsp:spPr>
        <a:xfrm>
          <a:off x="779591" y="618476"/>
          <a:ext cx="4137852" cy="268813"/>
        </a:xfrm>
        <a:custGeom>
          <a:avLst/>
          <a:gdLst/>
          <a:ahLst/>
          <a:cxnLst/>
          <a:rect l="0" t="0" r="0" b="0"/>
          <a:pathLst>
            <a:path>
              <a:moveTo>
                <a:pt x="4137852" y="0"/>
              </a:moveTo>
              <a:lnTo>
                <a:pt x="4137852" y="212170"/>
              </a:lnTo>
              <a:lnTo>
                <a:pt x="0" y="212170"/>
              </a:lnTo>
              <a:lnTo>
                <a:pt x="0" y="268813"/>
              </a:lnTo>
            </a:path>
          </a:pathLst>
        </a:custGeom>
        <a:noFill/>
        <a:ln w="12700" cap="flat" cmpd="sng" algn="ctr">
          <a:solidFill>
            <a:srgbClr val="800000"/>
          </a:solidFill>
          <a:prstDash val="solid"/>
        </a:ln>
        <a:effectLst/>
      </dsp:spPr>
      <dsp:style>
        <a:lnRef idx="2">
          <a:scrgbClr r="0" g="0" b="0"/>
        </a:lnRef>
        <a:fillRef idx="0">
          <a:scrgbClr r="0" g="0" b="0"/>
        </a:fillRef>
        <a:effectRef idx="0">
          <a:scrgbClr r="0" g="0" b="0"/>
        </a:effectRef>
        <a:fontRef idx="minor"/>
      </dsp:style>
    </dsp:sp>
    <dsp:sp modelId="{2BE84D7E-28BB-4851-ADAB-03BB34943057}">
      <dsp:nvSpPr>
        <dsp:cNvPr id="0" name=""/>
        <dsp:cNvSpPr/>
      </dsp:nvSpPr>
      <dsp:spPr>
        <a:xfrm>
          <a:off x="2920511" y="274890"/>
          <a:ext cx="3993866" cy="343586"/>
        </a:xfrm>
        <a:prstGeom prst="roundRect">
          <a:avLst>
            <a:gd name="adj" fmla="val 10000"/>
          </a:avLst>
        </a:prstGeom>
        <a:solidFill>
          <a:schemeClr val="bg1"/>
        </a:solidFill>
        <a:ln w="1270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sp>
    <dsp:sp modelId="{24415E63-D6D6-4C82-9F3A-49A4EF689A67}">
      <dsp:nvSpPr>
        <dsp:cNvPr id="0" name=""/>
        <dsp:cNvSpPr/>
      </dsp:nvSpPr>
      <dsp:spPr>
        <a:xfrm>
          <a:off x="2988447" y="339430"/>
          <a:ext cx="3993866" cy="343586"/>
        </a:xfrm>
        <a:prstGeom prst="roundRect">
          <a:avLst>
            <a:gd name="adj" fmla="val 10000"/>
          </a:avLst>
        </a:prstGeom>
        <a:solidFill>
          <a:schemeClr val="lt1">
            <a:alpha val="90000"/>
            <a:hueOff val="0"/>
            <a:satOff val="0"/>
            <a:lumOff val="0"/>
            <a:alphaOff val="0"/>
          </a:schemeClr>
        </a:solidFill>
        <a:ln w="12700" cap="flat" cmpd="sng" algn="ctr">
          <a:solidFill>
            <a:schemeClr val="bg1"/>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b="1" kern="1200" dirty="0" smtClean="0"/>
            <a:t>What to do?</a:t>
          </a:r>
          <a:endParaRPr lang="en-US" sz="1600" b="1" kern="1200" dirty="0"/>
        </a:p>
      </dsp:txBody>
      <dsp:txXfrm>
        <a:off x="2998510" y="349493"/>
        <a:ext cx="3973740" cy="323460"/>
      </dsp:txXfrm>
    </dsp:sp>
    <dsp:sp modelId="{03FDD5A8-7852-45EA-BCE7-0E23E554A9C8}">
      <dsp:nvSpPr>
        <dsp:cNvPr id="0" name=""/>
        <dsp:cNvSpPr/>
      </dsp:nvSpPr>
      <dsp:spPr>
        <a:xfrm>
          <a:off x="20905" y="887290"/>
          <a:ext cx="1517371" cy="341182"/>
        </a:xfrm>
        <a:prstGeom prst="roundRect">
          <a:avLst>
            <a:gd name="adj" fmla="val 10000"/>
          </a:avLst>
        </a:prstGeom>
        <a:solidFill>
          <a:schemeClr val="bg1"/>
        </a:solidFill>
        <a:ln w="1270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sp>
    <dsp:sp modelId="{E9B34EBE-3CC9-4845-AE63-324A2A0E2576}">
      <dsp:nvSpPr>
        <dsp:cNvPr id="0" name=""/>
        <dsp:cNvSpPr/>
      </dsp:nvSpPr>
      <dsp:spPr>
        <a:xfrm>
          <a:off x="88842" y="951830"/>
          <a:ext cx="1517371" cy="341182"/>
        </a:xfrm>
        <a:prstGeom prst="roundRect">
          <a:avLst>
            <a:gd name="adj" fmla="val 10000"/>
          </a:avLst>
        </a:prstGeom>
        <a:solidFill>
          <a:schemeClr val="lt1">
            <a:alpha val="90000"/>
            <a:hueOff val="0"/>
            <a:satOff val="0"/>
            <a:lumOff val="0"/>
            <a:alphaOff val="0"/>
          </a:schemeClr>
        </a:solidFill>
        <a:ln w="12700" cap="flat" cmpd="sng" algn="ctr">
          <a:solidFill>
            <a:schemeClr val="bg1"/>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dirty="0" smtClean="0"/>
            <a:t>Regression</a:t>
          </a:r>
          <a:endParaRPr lang="en-US" sz="1400" kern="1200" dirty="0"/>
        </a:p>
      </dsp:txBody>
      <dsp:txXfrm>
        <a:off x="98835" y="961823"/>
        <a:ext cx="1497385" cy="321196"/>
      </dsp:txXfrm>
    </dsp:sp>
    <dsp:sp modelId="{97B20AED-232D-470F-895F-7C1508FC15DF}">
      <dsp:nvSpPr>
        <dsp:cNvPr id="0" name=""/>
        <dsp:cNvSpPr/>
      </dsp:nvSpPr>
      <dsp:spPr>
        <a:xfrm>
          <a:off x="1481042" y="887290"/>
          <a:ext cx="1951011" cy="341182"/>
        </a:xfrm>
        <a:prstGeom prst="roundRect">
          <a:avLst>
            <a:gd name="adj" fmla="val 10000"/>
          </a:avLst>
        </a:prstGeom>
        <a:solidFill>
          <a:schemeClr val="bg1"/>
        </a:solidFill>
        <a:ln w="1270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sp>
    <dsp:sp modelId="{10583F03-310C-47D2-B845-6CA6AF879E4A}">
      <dsp:nvSpPr>
        <dsp:cNvPr id="0" name=""/>
        <dsp:cNvSpPr/>
      </dsp:nvSpPr>
      <dsp:spPr>
        <a:xfrm>
          <a:off x="1548979" y="951830"/>
          <a:ext cx="1951011" cy="341182"/>
        </a:xfrm>
        <a:prstGeom prst="roundRect">
          <a:avLst>
            <a:gd name="adj" fmla="val 10000"/>
          </a:avLst>
        </a:prstGeom>
        <a:solidFill>
          <a:schemeClr val="lt1">
            <a:alpha val="90000"/>
            <a:hueOff val="0"/>
            <a:satOff val="0"/>
            <a:lumOff val="0"/>
            <a:alphaOff val="0"/>
          </a:schemeClr>
        </a:solidFill>
        <a:ln w="12700" cap="flat" cmpd="sng" algn="ctr">
          <a:solidFill>
            <a:schemeClr val="bg1"/>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IN" sz="1400" kern="1200" dirty="0" smtClean="0"/>
            <a:t>Regression/ Classification</a:t>
          </a:r>
          <a:endParaRPr lang="en-US" sz="1400" kern="1200" dirty="0"/>
        </a:p>
      </dsp:txBody>
      <dsp:txXfrm>
        <a:off x="1558972" y="961823"/>
        <a:ext cx="1931025" cy="321196"/>
      </dsp:txXfrm>
    </dsp:sp>
    <dsp:sp modelId="{3C8F0EEC-581E-43B9-BF13-36B460993A26}">
      <dsp:nvSpPr>
        <dsp:cNvPr id="0" name=""/>
        <dsp:cNvSpPr/>
      </dsp:nvSpPr>
      <dsp:spPr>
        <a:xfrm>
          <a:off x="3296550" y="873642"/>
          <a:ext cx="1517371" cy="341182"/>
        </a:xfrm>
        <a:prstGeom prst="roundRect">
          <a:avLst>
            <a:gd name="adj" fmla="val 10000"/>
          </a:avLst>
        </a:prstGeom>
        <a:solidFill>
          <a:schemeClr val="bg1"/>
        </a:solidFill>
        <a:ln w="1270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sp>
    <dsp:sp modelId="{DD1CED3D-344B-4575-8511-2E4812A715D3}">
      <dsp:nvSpPr>
        <dsp:cNvPr id="0" name=""/>
        <dsp:cNvSpPr/>
      </dsp:nvSpPr>
      <dsp:spPr>
        <a:xfrm>
          <a:off x="3364486" y="938182"/>
          <a:ext cx="1517371" cy="341182"/>
        </a:xfrm>
        <a:prstGeom prst="roundRect">
          <a:avLst>
            <a:gd name="adj" fmla="val 10000"/>
          </a:avLst>
        </a:prstGeom>
        <a:solidFill>
          <a:schemeClr val="lt1">
            <a:alpha val="90000"/>
            <a:hueOff val="0"/>
            <a:satOff val="0"/>
            <a:lumOff val="0"/>
            <a:alphaOff val="0"/>
          </a:schemeClr>
        </a:solidFill>
        <a:ln w="12700" cap="flat" cmpd="sng" algn="ctr">
          <a:solidFill>
            <a:schemeClr val="bg1"/>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dirty="0" smtClean="0"/>
            <a:t>Classification</a:t>
          </a:r>
          <a:endParaRPr lang="en-US" sz="1400" kern="1200" dirty="0"/>
        </a:p>
      </dsp:txBody>
      <dsp:txXfrm>
        <a:off x="3374479" y="948175"/>
        <a:ext cx="1497385" cy="321196"/>
      </dsp:txXfrm>
    </dsp:sp>
    <dsp:sp modelId="{5500D40B-8909-47BA-9D02-293999A64805}">
      <dsp:nvSpPr>
        <dsp:cNvPr id="0" name=""/>
        <dsp:cNvSpPr/>
      </dsp:nvSpPr>
      <dsp:spPr>
        <a:xfrm>
          <a:off x="4929386" y="873642"/>
          <a:ext cx="1517371" cy="341182"/>
        </a:xfrm>
        <a:prstGeom prst="roundRect">
          <a:avLst>
            <a:gd name="adj" fmla="val 10000"/>
          </a:avLst>
        </a:prstGeom>
        <a:solidFill>
          <a:schemeClr val="bg1"/>
        </a:solidFill>
        <a:ln w="1270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sp>
    <dsp:sp modelId="{C3AFCD10-8816-48C7-92D4-0183D17F8F48}">
      <dsp:nvSpPr>
        <dsp:cNvPr id="0" name=""/>
        <dsp:cNvSpPr/>
      </dsp:nvSpPr>
      <dsp:spPr>
        <a:xfrm>
          <a:off x="4997322" y="938182"/>
          <a:ext cx="1517371" cy="341182"/>
        </a:xfrm>
        <a:prstGeom prst="roundRect">
          <a:avLst>
            <a:gd name="adj" fmla="val 10000"/>
          </a:avLst>
        </a:prstGeom>
        <a:solidFill>
          <a:schemeClr val="lt1">
            <a:alpha val="90000"/>
            <a:hueOff val="0"/>
            <a:satOff val="0"/>
            <a:lumOff val="0"/>
            <a:alphaOff val="0"/>
          </a:schemeClr>
        </a:solidFill>
        <a:ln w="12700" cap="flat" cmpd="sng" algn="ctr">
          <a:solidFill>
            <a:schemeClr val="bg1"/>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dirty="0" smtClean="0"/>
            <a:t>Clustering/ Regression</a:t>
          </a:r>
          <a:endParaRPr lang="en-US" sz="1400" kern="1200" dirty="0"/>
        </a:p>
      </dsp:txBody>
      <dsp:txXfrm>
        <a:off x="5007315" y="948175"/>
        <a:ext cx="1497385" cy="321196"/>
      </dsp:txXfrm>
    </dsp:sp>
    <dsp:sp modelId="{C9E64A58-ECC9-4F1D-8AAB-E0A105A9977B}">
      <dsp:nvSpPr>
        <dsp:cNvPr id="0" name=""/>
        <dsp:cNvSpPr/>
      </dsp:nvSpPr>
      <dsp:spPr>
        <a:xfrm>
          <a:off x="6776675" y="873642"/>
          <a:ext cx="1284220" cy="341182"/>
        </a:xfrm>
        <a:prstGeom prst="roundRect">
          <a:avLst>
            <a:gd name="adj" fmla="val 10000"/>
          </a:avLst>
        </a:prstGeom>
        <a:solidFill>
          <a:schemeClr val="bg1"/>
        </a:solidFill>
        <a:ln w="1270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sp>
    <dsp:sp modelId="{5944A6A0-417A-42E5-849D-D6AA6D10781C}">
      <dsp:nvSpPr>
        <dsp:cNvPr id="0" name=""/>
        <dsp:cNvSpPr/>
      </dsp:nvSpPr>
      <dsp:spPr>
        <a:xfrm>
          <a:off x="6844612" y="938182"/>
          <a:ext cx="1284220" cy="341182"/>
        </a:xfrm>
        <a:prstGeom prst="roundRect">
          <a:avLst>
            <a:gd name="adj" fmla="val 10000"/>
          </a:avLst>
        </a:prstGeom>
        <a:solidFill>
          <a:schemeClr val="lt1">
            <a:alpha val="90000"/>
            <a:hueOff val="0"/>
            <a:satOff val="0"/>
            <a:lumOff val="0"/>
            <a:alphaOff val="0"/>
          </a:schemeClr>
        </a:solidFill>
        <a:ln w="12700" cap="flat" cmpd="sng" algn="ctr">
          <a:solidFill>
            <a:schemeClr val="bg1"/>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dirty="0" smtClean="0"/>
            <a:t>Regression/ Feature Selection</a:t>
          </a:r>
          <a:endParaRPr lang="en-US" sz="1400" kern="1200" dirty="0"/>
        </a:p>
      </dsp:txBody>
      <dsp:txXfrm>
        <a:off x="6854605" y="948175"/>
        <a:ext cx="1264234" cy="321196"/>
      </dsp:txXfrm>
    </dsp:sp>
    <dsp:sp modelId="{215CF825-83B2-464E-9B27-BE8CED0E21AD}">
      <dsp:nvSpPr>
        <dsp:cNvPr id="0" name=""/>
        <dsp:cNvSpPr/>
      </dsp:nvSpPr>
      <dsp:spPr>
        <a:xfrm>
          <a:off x="8336769" y="873642"/>
          <a:ext cx="1362704" cy="388259"/>
        </a:xfrm>
        <a:prstGeom prst="roundRect">
          <a:avLst>
            <a:gd name="adj" fmla="val 10000"/>
          </a:avLst>
        </a:prstGeom>
        <a:noFill/>
        <a:ln w="1270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sp>
    <dsp:sp modelId="{D60024B7-213E-4082-881B-A931F0D1726F}">
      <dsp:nvSpPr>
        <dsp:cNvPr id="0" name=""/>
        <dsp:cNvSpPr/>
      </dsp:nvSpPr>
      <dsp:spPr>
        <a:xfrm>
          <a:off x="8404706" y="938182"/>
          <a:ext cx="1362704" cy="388259"/>
        </a:xfrm>
        <a:prstGeom prst="roundRect">
          <a:avLst>
            <a:gd name="adj" fmla="val 10000"/>
          </a:avLst>
        </a:prstGeom>
        <a:solidFill>
          <a:schemeClr val="lt1">
            <a:alpha val="90000"/>
            <a:hueOff val="0"/>
            <a:satOff val="0"/>
            <a:lumOff val="0"/>
            <a:alphaOff val="0"/>
          </a:schemeClr>
        </a:solidFill>
        <a:ln w="12700" cap="flat" cmpd="sng" algn="ctr">
          <a:solidFill>
            <a:schemeClr val="bg1"/>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dirty="0" smtClean="0"/>
            <a:t>Regression</a:t>
          </a:r>
          <a:endParaRPr lang="en-US" sz="1400" kern="1200" dirty="0"/>
        </a:p>
      </dsp:txBody>
      <dsp:txXfrm>
        <a:off x="8416078" y="949554"/>
        <a:ext cx="1339960" cy="365515"/>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7.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5E912BB-0D03-4CF4-B017-E105BA8262FF}" type="datetimeFigureOut">
              <a:rPr lang="en-US" smtClean="0"/>
              <a:t>9/22/2017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EC50B06-D4FD-4D6E-854A-CFD06F08383E}" type="slidenum">
              <a:rPr lang="en-US" smtClean="0"/>
              <a:t>‹#›</a:t>
            </a:fld>
            <a:endParaRPr lang="en-US"/>
          </a:p>
        </p:txBody>
      </p:sp>
    </p:spTree>
    <p:extLst>
      <p:ext uri="{BB962C8B-B14F-4D97-AF65-F5344CB8AC3E}">
        <p14:creationId xmlns:p14="http://schemas.microsoft.com/office/powerpoint/2010/main" val="656573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en.wikipedia.org/wiki/Missing_data#cite_note-AM_2008-1" TargetMode="External"/><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EC50B06-D4FD-4D6E-854A-CFD06F08383E}" type="slidenum">
              <a:rPr lang="en-US" smtClean="0"/>
              <a:t>7</a:t>
            </a:fld>
            <a:endParaRPr lang="en-US"/>
          </a:p>
        </p:txBody>
      </p:sp>
    </p:spTree>
    <p:extLst>
      <p:ext uri="{BB962C8B-B14F-4D97-AF65-F5344CB8AC3E}">
        <p14:creationId xmlns:p14="http://schemas.microsoft.com/office/powerpoint/2010/main" val="36052706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smtClean="0"/>
              <a:t>Getting a computer to do or predict stuff by giving it examples.</a:t>
            </a:r>
          </a:p>
          <a:p>
            <a:endParaRPr lang="en-US" dirty="0"/>
          </a:p>
        </p:txBody>
      </p:sp>
      <p:sp>
        <p:nvSpPr>
          <p:cNvPr id="4" name="Slide Number Placeholder 3"/>
          <p:cNvSpPr>
            <a:spLocks noGrp="1"/>
          </p:cNvSpPr>
          <p:nvPr>
            <p:ph type="sldNum" sz="quarter" idx="10"/>
          </p:nvPr>
        </p:nvSpPr>
        <p:spPr/>
        <p:txBody>
          <a:bodyPr/>
          <a:lstStyle/>
          <a:p>
            <a:fld id="{0EC50B06-D4FD-4D6E-854A-CFD06F08383E}" type="slidenum">
              <a:rPr lang="en-US" smtClean="0"/>
              <a:t>22</a:t>
            </a:fld>
            <a:endParaRPr lang="en-US"/>
          </a:p>
        </p:txBody>
      </p:sp>
    </p:spTree>
    <p:extLst>
      <p:ext uri="{BB962C8B-B14F-4D97-AF65-F5344CB8AC3E}">
        <p14:creationId xmlns:p14="http://schemas.microsoft.com/office/powerpoint/2010/main" val="4952540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http://blog.revolutionanalytics.com/2009/09/the-difference-between-statistics-and-machine-learning.html</a:t>
            </a:r>
          </a:p>
          <a:p>
            <a:endParaRPr lang="en-US" dirty="0"/>
          </a:p>
        </p:txBody>
      </p:sp>
      <p:sp>
        <p:nvSpPr>
          <p:cNvPr id="4" name="Slide Number Placeholder 3"/>
          <p:cNvSpPr>
            <a:spLocks noGrp="1"/>
          </p:cNvSpPr>
          <p:nvPr>
            <p:ph type="sldNum" sz="quarter" idx="10"/>
          </p:nvPr>
        </p:nvSpPr>
        <p:spPr/>
        <p:txBody>
          <a:bodyPr/>
          <a:lstStyle/>
          <a:p>
            <a:fld id="{0EC50B06-D4FD-4D6E-854A-CFD06F08383E}" type="slidenum">
              <a:rPr lang="en-US" smtClean="0"/>
              <a:t>23</a:t>
            </a:fld>
            <a:endParaRPr lang="en-US"/>
          </a:p>
        </p:txBody>
      </p:sp>
    </p:spTree>
    <p:extLst>
      <p:ext uri="{BB962C8B-B14F-4D97-AF65-F5344CB8AC3E}">
        <p14:creationId xmlns:p14="http://schemas.microsoft.com/office/powerpoint/2010/main" val="18525314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High computing power and custom technology solutions have made deployment of complex computing techniques easier</a:t>
            </a:r>
            <a:endParaRPr lang="en-US" dirty="0"/>
          </a:p>
        </p:txBody>
      </p:sp>
      <p:sp>
        <p:nvSpPr>
          <p:cNvPr id="4" name="Slide Number Placeholder 3"/>
          <p:cNvSpPr>
            <a:spLocks noGrp="1"/>
          </p:cNvSpPr>
          <p:nvPr>
            <p:ph type="sldNum" sz="quarter" idx="10"/>
          </p:nvPr>
        </p:nvSpPr>
        <p:spPr/>
        <p:txBody>
          <a:bodyPr/>
          <a:lstStyle/>
          <a:p>
            <a:fld id="{0EC50B06-D4FD-4D6E-854A-CFD06F08383E}" type="slidenum">
              <a:rPr lang="en-US" smtClean="0"/>
              <a:t>24</a:t>
            </a:fld>
            <a:endParaRPr lang="en-US"/>
          </a:p>
        </p:txBody>
      </p:sp>
    </p:spTree>
    <p:extLst>
      <p:ext uri="{BB962C8B-B14F-4D97-AF65-F5344CB8AC3E}">
        <p14:creationId xmlns:p14="http://schemas.microsoft.com/office/powerpoint/2010/main" val="23478547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http://www.forbes.com/sites/anthonykosner/2014/12/29/tech-2015-deep-learning-and-machine-intelligence-will-eat-the-world/</a:t>
            </a:r>
          </a:p>
          <a:p>
            <a:endParaRPr lang="en-US" dirty="0"/>
          </a:p>
        </p:txBody>
      </p:sp>
      <p:sp>
        <p:nvSpPr>
          <p:cNvPr id="4" name="Slide Number Placeholder 3"/>
          <p:cNvSpPr>
            <a:spLocks noGrp="1"/>
          </p:cNvSpPr>
          <p:nvPr>
            <p:ph type="sldNum" sz="quarter" idx="10"/>
          </p:nvPr>
        </p:nvSpPr>
        <p:spPr/>
        <p:txBody>
          <a:bodyPr/>
          <a:lstStyle/>
          <a:p>
            <a:fld id="{0EC50B06-D4FD-4D6E-854A-CFD06F08383E}" type="slidenum">
              <a:rPr lang="en-US" smtClean="0"/>
              <a:t>26</a:t>
            </a:fld>
            <a:endParaRPr lang="en-US"/>
          </a:p>
        </p:txBody>
      </p:sp>
    </p:spTree>
    <p:extLst>
      <p:ext uri="{BB962C8B-B14F-4D97-AF65-F5344CB8AC3E}">
        <p14:creationId xmlns:p14="http://schemas.microsoft.com/office/powerpoint/2010/main" val="7727297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Source: http://learning.cis.upenn.edu/cis520_fall2009/index.php?n=Lectures.NaiveBayes</a:t>
            </a:r>
          </a:p>
          <a:p>
            <a:endParaRPr lang="en-US" dirty="0"/>
          </a:p>
        </p:txBody>
      </p:sp>
      <p:sp>
        <p:nvSpPr>
          <p:cNvPr id="4" name="Slide Number Placeholder 3"/>
          <p:cNvSpPr>
            <a:spLocks noGrp="1"/>
          </p:cNvSpPr>
          <p:nvPr>
            <p:ph type="sldNum" sz="quarter" idx="10"/>
          </p:nvPr>
        </p:nvSpPr>
        <p:spPr/>
        <p:txBody>
          <a:bodyPr/>
          <a:lstStyle/>
          <a:p>
            <a:fld id="{0EC50B06-D4FD-4D6E-854A-CFD06F08383E}" type="slidenum">
              <a:rPr lang="en-US" smtClean="0"/>
              <a:t>30</a:t>
            </a:fld>
            <a:endParaRPr lang="en-US"/>
          </a:p>
        </p:txBody>
      </p:sp>
    </p:spTree>
    <p:extLst>
      <p:ext uri="{BB962C8B-B14F-4D97-AF65-F5344CB8AC3E}">
        <p14:creationId xmlns:p14="http://schemas.microsoft.com/office/powerpoint/2010/main" val="12492624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https://en.wikipedia.org/wiki/Naive_Bayes_classifier</a:t>
            </a:r>
          </a:p>
          <a:p>
            <a:endParaRPr lang="en-US" dirty="0"/>
          </a:p>
        </p:txBody>
      </p:sp>
      <p:sp>
        <p:nvSpPr>
          <p:cNvPr id="4" name="Slide Number Placeholder 3"/>
          <p:cNvSpPr>
            <a:spLocks noGrp="1"/>
          </p:cNvSpPr>
          <p:nvPr>
            <p:ph type="sldNum" sz="quarter" idx="10"/>
          </p:nvPr>
        </p:nvSpPr>
        <p:spPr/>
        <p:txBody>
          <a:bodyPr/>
          <a:lstStyle/>
          <a:p>
            <a:fld id="{0EC50B06-D4FD-4D6E-854A-CFD06F08383E}" type="slidenum">
              <a:rPr lang="en-US" smtClean="0"/>
              <a:t>31</a:t>
            </a:fld>
            <a:endParaRPr lang="en-US"/>
          </a:p>
        </p:txBody>
      </p:sp>
    </p:spTree>
    <p:extLst>
      <p:ext uri="{BB962C8B-B14F-4D97-AF65-F5344CB8AC3E}">
        <p14:creationId xmlns:p14="http://schemas.microsoft.com/office/powerpoint/2010/main" val="8555130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https://en.wikipedia.org/wiki/Dimensionality_reduction#Advantages_of_dimensionality_reduction</a:t>
            </a:r>
          </a:p>
          <a:p>
            <a:endParaRPr lang="en-US" dirty="0"/>
          </a:p>
        </p:txBody>
      </p:sp>
      <p:sp>
        <p:nvSpPr>
          <p:cNvPr id="4" name="Slide Number Placeholder 3"/>
          <p:cNvSpPr>
            <a:spLocks noGrp="1"/>
          </p:cNvSpPr>
          <p:nvPr>
            <p:ph type="sldNum" sz="quarter" idx="10"/>
          </p:nvPr>
        </p:nvSpPr>
        <p:spPr/>
        <p:txBody>
          <a:bodyPr/>
          <a:lstStyle/>
          <a:p>
            <a:fld id="{0EC50B06-D4FD-4D6E-854A-CFD06F08383E}" type="slidenum">
              <a:rPr lang="en-US" smtClean="0"/>
              <a:t>33</a:t>
            </a:fld>
            <a:endParaRPr lang="en-US"/>
          </a:p>
        </p:txBody>
      </p:sp>
    </p:spTree>
    <p:extLst>
      <p:ext uri="{BB962C8B-B14F-4D97-AF65-F5344CB8AC3E}">
        <p14:creationId xmlns:p14="http://schemas.microsoft.com/office/powerpoint/2010/main" val="24981942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522287" lvl="1" indent="-285750" algn="l">
              <a:buFont typeface="Webdings" panose="05030102010509060703" pitchFamily="18" charset="2"/>
              <a:buChar char=""/>
            </a:pPr>
            <a:r>
              <a:rPr lang="en-US" sz="1400" dirty="0" smtClean="0">
                <a:solidFill>
                  <a:schemeClr val="tx1"/>
                </a:solidFill>
              </a:rPr>
              <a:t>Imputation describes the process of </a:t>
            </a:r>
            <a:r>
              <a:rPr lang="en-US" sz="1400" b="1" dirty="0" smtClean="0">
                <a:solidFill>
                  <a:schemeClr val="tx1"/>
                </a:solidFill>
              </a:rPr>
              <a:t>filling in</a:t>
            </a:r>
            <a:r>
              <a:rPr lang="en-US" sz="1400" dirty="0" smtClean="0">
                <a:solidFill>
                  <a:schemeClr val="tx1"/>
                </a:solidFill>
              </a:rPr>
              <a:t> the missing values of a variable</a:t>
            </a:r>
          </a:p>
          <a:p>
            <a:pPr marL="522287" lvl="1" indent="-285750" algn="l">
              <a:buFont typeface="Webdings" panose="05030102010509060703" pitchFamily="18" charset="2"/>
              <a:buChar char=""/>
            </a:pPr>
            <a:r>
              <a:rPr lang="en-US" sz="1400" dirty="0" smtClean="0">
                <a:solidFill>
                  <a:schemeClr val="tx1"/>
                </a:solidFill>
              </a:rPr>
              <a:t>Tries to </a:t>
            </a:r>
            <a:r>
              <a:rPr lang="en-US" sz="1400" b="1" dirty="0" smtClean="0">
                <a:solidFill>
                  <a:schemeClr val="tx1"/>
                </a:solidFill>
              </a:rPr>
              <a:t>use available data </a:t>
            </a:r>
            <a:r>
              <a:rPr lang="en-US" sz="1400" dirty="0" smtClean="0">
                <a:solidFill>
                  <a:schemeClr val="tx1"/>
                </a:solidFill>
              </a:rPr>
              <a:t>as far as possible. </a:t>
            </a:r>
          </a:p>
          <a:p>
            <a:pPr marL="522287" lvl="1" indent="-285750" algn="l">
              <a:buFont typeface="Webdings" panose="05030102010509060703" pitchFamily="18" charset="2"/>
              <a:buChar char=""/>
            </a:pPr>
            <a:r>
              <a:rPr lang="en-US" sz="1400" dirty="0" smtClean="0">
                <a:solidFill>
                  <a:schemeClr val="tx1"/>
                </a:solidFill>
              </a:rPr>
              <a:t>Various imputation methods exist and can be categorized as:</a:t>
            </a:r>
          </a:p>
          <a:p>
            <a:pPr lvl="2" algn="l"/>
            <a:r>
              <a:rPr lang="en-US" sz="1400" dirty="0" smtClean="0">
                <a:solidFill>
                  <a:schemeClr val="tx1"/>
                </a:solidFill>
              </a:rPr>
              <a:t>Substitution with a measure of central tendency</a:t>
            </a:r>
          </a:p>
          <a:p>
            <a:pPr lvl="2" algn="l"/>
            <a:r>
              <a:rPr lang="en-US" sz="1400" i="1" dirty="0" smtClean="0">
                <a:solidFill>
                  <a:srgbClr val="800000"/>
                </a:solidFill>
              </a:rPr>
              <a:t>(Out of scope::</a:t>
            </a:r>
          </a:p>
          <a:p>
            <a:pPr lvl="2" algn="l"/>
            <a:r>
              <a:rPr lang="en-US" sz="1400" i="1" dirty="0" smtClean="0">
                <a:solidFill>
                  <a:srgbClr val="800000"/>
                </a:solidFill>
              </a:rPr>
              <a:t>Distribution based imputation</a:t>
            </a:r>
          </a:p>
          <a:p>
            <a:pPr lvl="2" algn="l"/>
            <a:r>
              <a:rPr lang="en-US" sz="1400" i="1" dirty="0" smtClean="0">
                <a:solidFill>
                  <a:srgbClr val="800000"/>
                </a:solidFill>
              </a:rPr>
              <a:t>Tree based imputation</a:t>
            </a:r>
          </a:p>
          <a:p>
            <a:pPr lvl="2" algn="l"/>
            <a:r>
              <a:rPr lang="en-US" sz="1400" i="1" dirty="0" smtClean="0">
                <a:solidFill>
                  <a:srgbClr val="800000"/>
                </a:solidFill>
              </a:rPr>
              <a:t>Regression imputation</a:t>
            </a:r>
          </a:p>
          <a:p>
            <a:pPr lvl="2" algn="l"/>
            <a:r>
              <a:rPr lang="en-US" sz="1400" i="1" dirty="0" smtClean="0">
                <a:solidFill>
                  <a:srgbClr val="800000"/>
                </a:solidFill>
              </a:rPr>
              <a:t>Imputation using Expectation-Maximization algorithm</a:t>
            </a:r>
          </a:p>
          <a:p>
            <a:pPr lvl="2" algn="l"/>
            <a:r>
              <a:rPr lang="en-US" sz="1400" i="1" dirty="0" smtClean="0">
                <a:solidFill>
                  <a:srgbClr val="800000"/>
                </a:solidFill>
              </a:rPr>
              <a:t>Multiple Imputation methods)</a:t>
            </a:r>
          </a:p>
          <a:p>
            <a:pPr marL="522287" lvl="1" indent="-285750" algn="l">
              <a:buFont typeface="Webdings" panose="05030102010509060703" pitchFamily="18" charset="2"/>
              <a:buChar char=""/>
            </a:pPr>
            <a:endParaRPr lang="en-US" sz="1400" dirty="0" smtClean="0">
              <a:solidFill>
                <a:schemeClr val="tx1"/>
              </a:solidFill>
            </a:endParaRPr>
          </a:p>
          <a:p>
            <a:endParaRPr lang="en-US" dirty="0"/>
          </a:p>
        </p:txBody>
      </p:sp>
      <p:sp>
        <p:nvSpPr>
          <p:cNvPr id="4" name="Slide Number Placeholder 3"/>
          <p:cNvSpPr>
            <a:spLocks noGrp="1"/>
          </p:cNvSpPr>
          <p:nvPr>
            <p:ph type="sldNum" sz="quarter" idx="10"/>
          </p:nvPr>
        </p:nvSpPr>
        <p:spPr/>
        <p:txBody>
          <a:bodyPr/>
          <a:lstStyle/>
          <a:p>
            <a:fld id="{0EC50B06-D4FD-4D6E-854A-CFD06F08383E}" type="slidenum">
              <a:rPr lang="en-US" smtClean="0"/>
              <a:t>49</a:t>
            </a:fld>
            <a:endParaRPr lang="en-US"/>
          </a:p>
        </p:txBody>
      </p:sp>
    </p:spTree>
    <p:extLst>
      <p:ext uri="{BB962C8B-B14F-4D97-AF65-F5344CB8AC3E}">
        <p14:creationId xmlns:p14="http://schemas.microsoft.com/office/powerpoint/2010/main" val="35626137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dirty="0" smtClean="0"/>
              <a:t>Understanding the reasons why data are missing can help with analyzing the remaining data. If values are missing at random, the data sample may still be representative of the population. But if the values are missing systematically, analysis may be harder. For example, in a study of the relation between IQ and income, participants with an above-average IQ might tend to skip the question ‘What is your salary?’ Analysis may falsely show no association between IQ and salary, while in fact there may be a relationship. Because of these problems, methodologists routinely advise researchers to design studies to minimize the incidence of missing values.</a:t>
            </a:r>
            <a:r>
              <a:rPr lang="en-US" baseline="30000" dirty="0" smtClean="0">
                <a:hlinkClick r:id="rId3"/>
              </a:rPr>
              <a:t>[1]</a:t>
            </a:r>
            <a:endParaRPr lang="en-US" sz="1000" dirty="0" smtClean="0">
              <a:solidFill>
                <a:schemeClr val="tx1"/>
              </a:solidFill>
            </a:endParaRPr>
          </a:p>
          <a:p>
            <a:pPr rtl="0"/>
            <a:r>
              <a:rPr lang="en-US" dirty="0" smtClean="0"/>
              <a:t>Missing data can occur because of nonresponse: no information is provided for several items or no information is provided for a whole unit. Some items are more sensitive for nonresponse than others, for example items about private subjects such as income.</a:t>
            </a:r>
          </a:p>
          <a:p>
            <a:pPr rtl="0"/>
            <a:r>
              <a:rPr lang="en-US" dirty="0" smtClean="0"/>
              <a:t>Dropout is a type of </a:t>
            </a:r>
            <a:r>
              <a:rPr lang="en-US" dirty="0" err="1" smtClean="0"/>
              <a:t>missingness</a:t>
            </a:r>
            <a:r>
              <a:rPr lang="en-US" dirty="0" smtClean="0"/>
              <a:t> that occurs mostly when studying development over time. In this type of study the measurement is repeated after a certain period of time. </a:t>
            </a:r>
            <a:r>
              <a:rPr lang="en-US" dirty="0" err="1" smtClean="0"/>
              <a:t>Missingness</a:t>
            </a:r>
            <a:r>
              <a:rPr lang="en-US" dirty="0" smtClean="0"/>
              <a:t> occurs when participants drop out before the test ends and one or more measurements are missing.</a:t>
            </a:r>
          </a:p>
          <a:p>
            <a:pPr rtl="0"/>
            <a:r>
              <a:rPr lang="en-US" dirty="0" smtClean="0"/>
              <a:t>Sometimes missing values are caused by the researcher -- for example, when data collection is done improperly or mistakes are made in data entry.</a:t>
            </a:r>
            <a:endParaRPr lang="en-US" baseline="30000" dirty="0" smtClean="0"/>
          </a:p>
          <a:p>
            <a:pPr marL="177800" marR="0" lvl="1" indent="-177800" algn="l" defTabSz="914400" rtl="0" eaLnBrk="0" fontAlgn="base" latinLnBrk="0" hangingPunct="0">
              <a:lnSpc>
                <a:spcPct val="100000"/>
              </a:lnSpc>
              <a:spcBef>
                <a:spcPct val="100000"/>
              </a:spcBef>
              <a:spcAft>
                <a:spcPct val="0"/>
              </a:spcAft>
              <a:buClrTx/>
              <a:buSzTx/>
              <a:buFont typeface="Webdings" pitchFamily="18" charset="2"/>
              <a:buChar char="4"/>
              <a:tabLst/>
              <a:defRPr/>
            </a:pPr>
            <a:r>
              <a:rPr lang="en-US" dirty="0" smtClean="0"/>
              <a:t>Trimmed</a:t>
            </a:r>
            <a:r>
              <a:rPr lang="en-US" baseline="0" dirty="0" smtClean="0"/>
              <a:t> </a:t>
            </a:r>
            <a:r>
              <a:rPr lang="en-US" dirty="0" smtClean="0"/>
              <a:t>mean is the mean calculated after removing a small percentage of the largest and the smallest values – such measures of central tendency are less sensitive to outliers</a:t>
            </a:r>
          </a:p>
          <a:p>
            <a:pPr rtl="0"/>
            <a:endParaRPr lang="en-US" dirty="0"/>
          </a:p>
        </p:txBody>
      </p:sp>
      <p:sp>
        <p:nvSpPr>
          <p:cNvPr id="4" name="Slide Number Placeholder 3"/>
          <p:cNvSpPr>
            <a:spLocks noGrp="1"/>
          </p:cNvSpPr>
          <p:nvPr>
            <p:ph type="sldNum" sz="quarter" idx="10"/>
          </p:nvPr>
        </p:nvSpPr>
        <p:spPr/>
        <p:txBody>
          <a:bodyPr/>
          <a:lstStyle/>
          <a:p>
            <a:fld id="{0EC50B06-D4FD-4D6E-854A-CFD06F08383E}" type="slidenum">
              <a:rPr lang="en-US" smtClean="0"/>
              <a:t>50</a:t>
            </a:fld>
            <a:endParaRPr lang="en-US"/>
          </a:p>
        </p:txBody>
      </p:sp>
    </p:spTree>
    <p:extLst>
      <p:ext uri="{BB962C8B-B14F-4D97-AF65-F5344CB8AC3E}">
        <p14:creationId xmlns:p14="http://schemas.microsoft.com/office/powerpoint/2010/main" val="12284135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http://www.nesug.org/proceedings/nesug07/sa/sa16.pdf</a:t>
            </a:r>
          </a:p>
          <a:p>
            <a:endParaRPr lang="en-US" dirty="0"/>
          </a:p>
        </p:txBody>
      </p:sp>
      <p:sp>
        <p:nvSpPr>
          <p:cNvPr id="4" name="Slide Number Placeholder 3"/>
          <p:cNvSpPr>
            <a:spLocks noGrp="1"/>
          </p:cNvSpPr>
          <p:nvPr>
            <p:ph type="sldNum" sz="quarter" idx="10"/>
          </p:nvPr>
        </p:nvSpPr>
        <p:spPr/>
        <p:txBody>
          <a:bodyPr/>
          <a:lstStyle/>
          <a:p>
            <a:fld id="{0EC50B06-D4FD-4D6E-854A-CFD06F08383E}" type="slidenum">
              <a:rPr lang="en-US" smtClean="0"/>
              <a:t>53</a:t>
            </a:fld>
            <a:endParaRPr lang="en-US"/>
          </a:p>
        </p:txBody>
      </p:sp>
    </p:spTree>
    <p:extLst>
      <p:ext uri="{BB962C8B-B14F-4D97-AF65-F5344CB8AC3E}">
        <p14:creationId xmlns:p14="http://schemas.microsoft.com/office/powerpoint/2010/main" val="40637498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EC50B06-D4FD-4D6E-854A-CFD06F08383E}" type="slidenum">
              <a:rPr lang="en-US" smtClean="0"/>
              <a:t>8</a:t>
            </a:fld>
            <a:endParaRPr lang="en-US"/>
          </a:p>
        </p:txBody>
      </p:sp>
    </p:spTree>
    <p:extLst>
      <p:ext uri="{BB962C8B-B14F-4D97-AF65-F5344CB8AC3E}">
        <p14:creationId xmlns:p14="http://schemas.microsoft.com/office/powerpoint/2010/main" val="35133521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IN" sz="1000" dirty="0" smtClean="0"/>
              <a:t>The normal distribution is called normal because it’s seen as an ideal. It’s what you’d “normally” expect to see in real life for a lot of continuous data such as measurements.</a:t>
            </a:r>
          </a:p>
          <a:p>
            <a:pPr algn="l"/>
            <a:endParaRPr lang="en-IN" sz="100" dirty="0" smtClean="0"/>
          </a:p>
          <a:p>
            <a:pPr algn="l"/>
            <a:r>
              <a:rPr lang="en-IN" sz="1000" dirty="0" smtClean="0"/>
              <a:t>The normal distribution is in the shape of a bell curve. The curve is symmetrical, with the highest probability density in the </a:t>
            </a:r>
            <a:r>
              <a:rPr lang="en-IN" sz="1000" dirty="0" err="1" smtClean="0"/>
              <a:t>center</a:t>
            </a:r>
            <a:r>
              <a:rPr lang="en-IN" sz="1000" dirty="0" smtClean="0"/>
              <a:t> of the curve. The probability density decreases the further away you get from the mean. Both the mean and median are at the </a:t>
            </a:r>
            <a:r>
              <a:rPr lang="en-IN" sz="1000" dirty="0" err="1" smtClean="0"/>
              <a:t>center</a:t>
            </a:r>
            <a:r>
              <a:rPr lang="en-IN" sz="1000" dirty="0" smtClean="0"/>
              <a:t> and have the highest probability density.</a:t>
            </a:r>
          </a:p>
          <a:p>
            <a:pPr algn="l"/>
            <a:endParaRPr lang="en-IN" sz="100" dirty="0" smtClean="0"/>
          </a:p>
          <a:p>
            <a:pPr algn="l"/>
            <a:r>
              <a:rPr lang="en-IN" sz="1000" dirty="0" smtClean="0"/>
              <a:t>The normal distribution is defined by two parameters, μ and σ2. μ tells you where the </a:t>
            </a:r>
            <a:r>
              <a:rPr lang="en-IN" sz="1000" dirty="0" err="1" smtClean="0"/>
              <a:t>center</a:t>
            </a:r>
            <a:r>
              <a:rPr lang="en-IN" sz="1000" dirty="0" smtClean="0"/>
              <a:t> of the curve is, and σ gives you the spread. If a continuous random variable X follows a normal distribution with mean μ and standard deviation σ, this is generally written X ~ N(μ, σ2 ).</a:t>
            </a:r>
          </a:p>
          <a:p>
            <a:endParaRPr lang="en-US" dirty="0" smtClean="0"/>
          </a:p>
          <a:p>
            <a:pPr marL="171450" indent="-171450" algn="l">
              <a:buFont typeface="Webdings" panose="05030102010509060703" pitchFamily="18" charset="2"/>
              <a:buChar char="4"/>
            </a:pPr>
            <a:r>
              <a:rPr lang="en-US" dirty="0" smtClean="0"/>
              <a:t>Shape of normal distribution:</a:t>
            </a:r>
          </a:p>
          <a:p>
            <a:pPr marL="336550" lvl="1" indent="-171450" algn="l">
              <a:buFont typeface="Webdings" panose="05030102010509060703" pitchFamily="18" charset="2"/>
              <a:buChar char="4"/>
            </a:pPr>
            <a:r>
              <a:rPr lang="en-IN" sz="1000" dirty="0" smtClean="0"/>
              <a:t>μ tells you where the </a:t>
            </a:r>
            <a:r>
              <a:rPr lang="en-IN" sz="1000" dirty="0" err="1" smtClean="0"/>
              <a:t>center</a:t>
            </a:r>
            <a:r>
              <a:rPr lang="en-IN" sz="1000" dirty="0" smtClean="0"/>
              <a:t> of the curve is</a:t>
            </a:r>
          </a:p>
          <a:p>
            <a:pPr marL="336550" lvl="1" indent="-171450" algn="l">
              <a:buFont typeface="Webdings" panose="05030102010509060703" pitchFamily="18" charset="2"/>
              <a:buChar char="4"/>
            </a:pPr>
            <a:r>
              <a:rPr lang="en-IN" sz="1000" dirty="0" smtClean="0"/>
              <a:t>σ</a:t>
            </a:r>
            <a:r>
              <a:rPr lang="en-IN" sz="1000" baseline="30000" dirty="0" smtClean="0"/>
              <a:t>2</a:t>
            </a:r>
            <a:r>
              <a:rPr lang="en-IN" sz="1000" dirty="0" smtClean="0"/>
              <a:t> indicates the spread of values</a:t>
            </a:r>
          </a:p>
          <a:p>
            <a:pPr marL="336550" lvl="1" indent="-171450" algn="l">
              <a:buFont typeface="Webdings" panose="05030102010509060703" pitchFamily="18" charset="2"/>
              <a:buChar char="4"/>
            </a:pPr>
            <a:r>
              <a:rPr lang="en-IN" sz="1000" dirty="0" smtClean="0"/>
              <a:t>As σ</a:t>
            </a:r>
            <a:r>
              <a:rPr lang="en-IN" sz="1000" baseline="30000" dirty="0" smtClean="0"/>
              <a:t>2</a:t>
            </a:r>
            <a:r>
              <a:rPr lang="en-IN" sz="1000" dirty="0" smtClean="0"/>
              <a:t> gets larger, the flatter and wider the normal curve becomes.</a:t>
            </a:r>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0EC50B06-D4FD-4D6E-854A-CFD06F08383E}" type="slidenum">
              <a:rPr lang="en-US" smtClean="0"/>
              <a:t>12</a:t>
            </a:fld>
            <a:endParaRPr lang="en-US"/>
          </a:p>
        </p:txBody>
      </p:sp>
    </p:spTree>
    <p:extLst>
      <p:ext uri="{BB962C8B-B14F-4D97-AF65-F5344CB8AC3E}">
        <p14:creationId xmlns:p14="http://schemas.microsoft.com/office/powerpoint/2010/main" val="11263386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dirty="0" smtClean="0"/>
              <a:t>So far we’ve looked at very simple continuous distributions, but it’s unlikely these will model the heights of the men Julie might be dating. It’s likely we’ll have several men who are quite a bit shorter than average, a few really tall ones, and a lot of men somewhere in between. We can expect most of the men to be average height.</a:t>
            </a:r>
          </a:p>
          <a:p>
            <a:endParaRPr lang="en-US" dirty="0"/>
          </a:p>
        </p:txBody>
      </p:sp>
      <p:sp>
        <p:nvSpPr>
          <p:cNvPr id="4" name="Slide Number Placeholder 3"/>
          <p:cNvSpPr>
            <a:spLocks noGrp="1"/>
          </p:cNvSpPr>
          <p:nvPr>
            <p:ph type="sldNum" sz="quarter" idx="10"/>
          </p:nvPr>
        </p:nvSpPr>
        <p:spPr/>
        <p:txBody>
          <a:bodyPr/>
          <a:lstStyle/>
          <a:p>
            <a:fld id="{0EC50B06-D4FD-4D6E-854A-CFD06F08383E}" type="slidenum">
              <a:rPr lang="en-US" smtClean="0"/>
              <a:t>14</a:t>
            </a:fld>
            <a:endParaRPr lang="en-US"/>
          </a:p>
        </p:txBody>
      </p:sp>
    </p:spTree>
    <p:extLst>
      <p:ext uri="{BB962C8B-B14F-4D97-AF65-F5344CB8AC3E}">
        <p14:creationId xmlns:p14="http://schemas.microsoft.com/office/powerpoint/2010/main" val="12553337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177800" marR="0" lvl="1" indent="-177800" algn="l" defTabSz="914400" rtl="0" eaLnBrk="0" fontAlgn="base" latinLnBrk="0" hangingPunct="0">
                  <a:lnSpc>
                    <a:spcPct val="100000"/>
                  </a:lnSpc>
                  <a:spcBef>
                    <a:spcPct val="100000"/>
                  </a:spcBef>
                  <a:spcAft>
                    <a:spcPct val="0"/>
                  </a:spcAft>
                  <a:buClrTx/>
                  <a:buSzTx/>
                  <a:buFont typeface="Webdings" pitchFamily="18" charset="2"/>
                  <a:buChar char="4"/>
                  <a:tabLst/>
                  <a:defRPr/>
                </a:pPr>
                <a:r>
                  <a:rPr lang="en-US" sz="1600" i="1" dirty="0" smtClean="0">
                    <a:latin typeface="Cambria Math" panose="02040503050406030204" pitchFamily="18" charset="0"/>
                    <a:ea typeface="Cambria Math" panose="02040503050406030204" pitchFamily="18" charset="0"/>
                  </a:rPr>
                  <a:t>P(X=x)</a:t>
                </a:r>
                <a:r>
                  <a:rPr lang="en-US" sz="1600" dirty="0" smtClean="0"/>
                  <a:t> = </a:t>
                </a:r>
                <a14:m>
                  <m:oMath xmlns:m="http://schemas.openxmlformats.org/officeDocument/2006/math">
                    <m:f>
                      <m:fPr>
                        <m:ctrlPr>
                          <a:rPr lang="en-US" sz="1600" b="1" i="1">
                            <a:latin typeface="Cambria Math" panose="02040503050406030204" pitchFamily="18" charset="0"/>
                          </a:rPr>
                        </m:ctrlPr>
                      </m:fPr>
                      <m:num>
                        <m:r>
                          <a:rPr lang="en-US" sz="1600" b="1" i="1">
                            <a:latin typeface="Cambria Math"/>
                          </a:rPr>
                          <m:t>𝟏</m:t>
                        </m:r>
                      </m:num>
                      <m:den>
                        <m:r>
                          <a:rPr lang="en-US" sz="1600" b="1" i="1">
                            <a:latin typeface="Cambria Math"/>
                          </a:rPr>
                          <m:t>Ґ(</m:t>
                        </m:r>
                        <m:r>
                          <a:rPr lang="en-US" sz="1600" b="1" i="1">
                            <a:latin typeface="Cambria Math"/>
                          </a:rPr>
                          <m:t>𝝑</m:t>
                        </m:r>
                        <m:r>
                          <a:rPr lang="en-US" sz="1600" b="1" i="1">
                            <a:latin typeface="Cambria Math"/>
                          </a:rPr>
                          <m:t>)</m:t>
                        </m:r>
                      </m:den>
                    </m:f>
                    <m:r>
                      <a:rPr lang="en-US" sz="1600" b="1" i="1">
                        <a:latin typeface="Cambria Math"/>
                      </a:rPr>
                      <m:t>∗</m:t>
                    </m:r>
                    <m:sSup>
                      <m:sSupPr>
                        <m:ctrlPr>
                          <a:rPr lang="en-US" sz="1600" b="1" i="1">
                            <a:latin typeface="Cambria Math" panose="02040503050406030204" pitchFamily="18" charset="0"/>
                          </a:rPr>
                        </m:ctrlPr>
                      </m:sSupPr>
                      <m:e>
                        <m:d>
                          <m:dPr>
                            <m:ctrlPr>
                              <a:rPr lang="en-US" sz="1600" b="1" i="1">
                                <a:latin typeface="Cambria Math" panose="02040503050406030204" pitchFamily="18" charset="0"/>
                              </a:rPr>
                            </m:ctrlPr>
                          </m:dPr>
                          <m:e>
                            <m:f>
                              <m:fPr>
                                <m:ctrlPr>
                                  <a:rPr lang="en-US" sz="1600" b="1" i="1">
                                    <a:latin typeface="Cambria Math" panose="02040503050406030204" pitchFamily="18" charset="0"/>
                                  </a:rPr>
                                </m:ctrlPr>
                              </m:fPr>
                              <m:num>
                                <m:r>
                                  <a:rPr lang="en-US" sz="1600" b="1" i="1">
                                    <a:latin typeface="Cambria Math"/>
                                  </a:rPr>
                                  <m:t>𝝑</m:t>
                                </m:r>
                              </m:num>
                              <m:den>
                                <m:r>
                                  <a:rPr lang="en-US" sz="1600" b="1" i="1">
                                    <a:latin typeface="Cambria Math"/>
                                  </a:rPr>
                                  <m:t>𝝁</m:t>
                                </m:r>
                              </m:den>
                            </m:f>
                          </m:e>
                        </m:d>
                      </m:e>
                      <m:sup>
                        <m:r>
                          <a:rPr lang="en-US" sz="1600" b="1" i="1">
                            <a:latin typeface="Cambria Math"/>
                          </a:rPr>
                          <m:t>𝟐</m:t>
                        </m:r>
                      </m:sup>
                    </m:sSup>
                    <m:r>
                      <a:rPr lang="en-US" sz="1600" b="1" i="1">
                        <a:latin typeface="Cambria Math"/>
                      </a:rPr>
                      <m:t>∗</m:t>
                    </m:r>
                    <m:sSup>
                      <m:sSupPr>
                        <m:ctrlPr>
                          <a:rPr lang="en-US" sz="1600" b="1" i="1">
                            <a:latin typeface="Cambria Math" panose="02040503050406030204" pitchFamily="18" charset="0"/>
                          </a:rPr>
                        </m:ctrlPr>
                      </m:sSupPr>
                      <m:e>
                        <m:r>
                          <a:rPr lang="en-US" sz="1600" b="1" i="1">
                            <a:latin typeface="Cambria Math"/>
                          </a:rPr>
                          <m:t>𝒚</m:t>
                        </m:r>
                      </m:e>
                      <m:sup>
                        <m:r>
                          <a:rPr lang="en-US" sz="1600" b="1" i="1">
                            <a:latin typeface="Cambria Math"/>
                          </a:rPr>
                          <m:t>𝝑</m:t>
                        </m:r>
                        <m:r>
                          <a:rPr lang="en-US" sz="1600" b="1" i="1">
                            <a:latin typeface="Cambria Math"/>
                          </a:rPr>
                          <m:t>−</m:t>
                        </m:r>
                        <m:r>
                          <a:rPr lang="en-US" sz="1600" b="1" i="1">
                            <a:latin typeface="Cambria Math"/>
                          </a:rPr>
                          <m:t>𝟏</m:t>
                        </m:r>
                      </m:sup>
                    </m:sSup>
                    <m:r>
                      <a:rPr lang="en-US" sz="1600" b="1" i="1">
                        <a:latin typeface="Cambria Math"/>
                      </a:rPr>
                      <m:t>∗ </m:t>
                    </m:r>
                    <m:sSup>
                      <m:sSupPr>
                        <m:ctrlPr>
                          <a:rPr lang="en-US" sz="1600" b="1" i="1">
                            <a:latin typeface="Cambria Math" panose="02040503050406030204" pitchFamily="18" charset="0"/>
                          </a:rPr>
                        </m:ctrlPr>
                      </m:sSupPr>
                      <m:e>
                        <m:r>
                          <a:rPr lang="en-US" sz="1600" b="1" i="1">
                            <a:latin typeface="Cambria Math"/>
                          </a:rPr>
                          <m:t>𝒆</m:t>
                        </m:r>
                      </m:e>
                      <m:sup>
                        <m:f>
                          <m:fPr>
                            <m:ctrlPr>
                              <a:rPr lang="en-US" sz="1600" b="1" i="1">
                                <a:latin typeface="Cambria Math" panose="02040503050406030204" pitchFamily="18" charset="0"/>
                              </a:rPr>
                            </m:ctrlPr>
                          </m:fPr>
                          <m:num>
                            <m:r>
                              <a:rPr lang="en-US" sz="1600" b="1" i="1">
                                <a:latin typeface="Cambria Math"/>
                              </a:rPr>
                              <m:t>𝒚</m:t>
                            </m:r>
                            <m:r>
                              <a:rPr lang="en-US" sz="1600" b="1" i="1">
                                <a:latin typeface="Cambria Math"/>
                              </a:rPr>
                              <m:t>∗</m:t>
                            </m:r>
                            <m:r>
                              <a:rPr lang="en-US" sz="1600" b="1" i="1">
                                <a:latin typeface="Cambria Math"/>
                              </a:rPr>
                              <m:t>𝝑</m:t>
                            </m:r>
                          </m:num>
                          <m:den>
                            <m:r>
                              <a:rPr lang="en-US" sz="1600" b="1" i="1">
                                <a:latin typeface="Cambria Math"/>
                              </a:rPr>
                              <m:t>𝝁</m:t>
                            </m:r>
                          </m:den>
                        </m:f>
                      </m:sup>
                    </m:sSup>
                  </m:oMath>
                </a14:m>
                <a:endParaRPr lang="en-US" sz="1600" b="1" kern="1200" dirty="0">
                  <a:solidFill>
                    <a:schemeClr val="tx1"/>
                  </a:solidFill>
                  <a:latin typeface="Arial" charset="0"/>
                  <a:ea typeface="Calibri"/>
                  <a:cs typeface="Times New Roman"/>
                </a:endParaRPr>
              </a:p>
              <a:p>
                <a:pPr>
                  <a:spcBef>
                    <a:spcPts val="600"/>
                  </a:spcBef>
                </a:pPr>
                <a:r>
                  <a:rPr lang="en-US" sz="1000" dirty="0" smtClean="0"/>
                  <a:t>Evaluating a range of scenarios that accurately reflect precipitation variability is critical for water resource applications</a:t>
                </a:r>
              </a:p>
              <a:p>
                <a:pPr>
                  <a:spcBef>
                    <a:spcPts val="600"/>
                  </a:spcBef>
                </a:pPr>
                <a:r>
                  <a:rPr lang="en-US" sz="1000" dirty="0" smtClean="0"/>
                  <a:t>Inputs to these applications can be provided using location- and interval-specific probability distributions</a:t>
                </a:r>
              </a:p>
              <a:p>
                <a:pPr>
                  <a:spcBef>
                    <a:spcPts val="600"/>
                  </a:spcBef>
                </a:pPr>
                <a:r>
                  <a:rPr lang="en-US" sz="1000" dirty="0" smtClean="0"/>
                  <a:t>These distributions make it possible to estimate the likelihood of rainfall being within a specified range</a:t>
                </a:r>
              </a:p>
              <a:p>
                <a:pPr>
                  <a:spcBef>
                    <a:spcPts val="600"/>
                  </a:spcBef>
                </a:pPr>
                <a:r>
                  <a:rPr lang="en-US" sz="1000" dirty="0" smtClean="0"/>
                  <a:t>What do you think the Distribution would look like? Will it be Normal?</a:t>
                </a:r>
              </a:p>
              <a:p>
                <a:r>
                  <a:rPr lang="en-US" dirty="0" smtClean="0"/>
                  <a:t>k:</a:t>
                </a:r>
                <a:r>
                  <a:rPr lang="en-US" baseline="0" dirty="0" smtClean="0"/>
                  <a:t> shape parameter	</a:t>
                </a:r>
                <a:r>
                  <a:rPr lang="el-GR" baseline="0" dirty="0" smtClean="0">
                    <a:latin typeface="Arial"/>
                    <a:cs typeface="Arial"/>
                  </a:rPr>
                  <a:t>λ</a:t>
                </a:r>
                <a:r>
                  <a:rPr lang="en-US" baseline="0" dirty="0" smtClean="0">
                    <a:latin typeface="Arial"/>
                    <a:cs typeface="Arial"/>
                  </a:rPr>
                  <a:t>: scale parameter</a:t>
                </a:r>
                <a:endParaRPr lang="en-US" dirty="0" smtClean="0"/>
              </a:p>
              <a:p>
                <a:pPr marL="285750" indent="-285750" algn="l">
                  <a:spcBef>
                    <a:spcPts val="600"/>
                  </a:spcBef>
                  <a:buClrTx/>
                  <a:buFont typeface="Webdings" panose="05030102010509060703" pitchFamily="18" charset="2"/>
                  <a:buChar char="4"/>
                </a:pPr>
                <a:r>
                  <a:rPr lang="en-US" sz="1000" dirty="0" smtClean="0">
                    <a:solidFill>
                      <a:schemeClr val="tx1"/>
                    </a:solidFill>
                  </a:rPr>
                  <a:t>When data is not symmetrical, we need to look for other Distributions that can be appropriate for skewed data</a:t>
                </a:r>
              </a:p>
              <a:p>
                <a:pPr marL="285750" indent="-285750" algn="l">
                  <a:spcBef>
                    <a:spcPts val="600"/>
                  </a:spcBef>
                  <a:buClrTx/>
                  <a:buFont typeface="Webdings" panose="05030102010509060703" pitchFamily="18" charset="2"/>
                  <a:buChar char="4"/>
                </a:pPr>
                <a:r>
                  <a:rPr lang="en-US" sz="1000" dirty="0" smtClean="0">
                    <a:solidFill>
                      <a:schemeClr val="tx1"/>
                    </a:solidFill>
                  </a:rPr>
                  <a:t>The gamma distribution is such an alternative to consider. It can be explained using 3 parameters: shape, shift and scale</a:t>
                </a:r>
              </a:p>
              <a:p>
                <a:pPr marL="285750" indent="-285750" algn="l">
                  <a:spcBef>
                    <a:spcPts val="600"/>
                  </a:spcBef>
                  <a:buClrTx/>
                  <a:buFont typeface="Webdings" panose="05030102010509060703" pitchFamily="18" charset="2"/>
                  <a:buChar char="4"/>
                </a:pPr>
                <a:r>
                  <a:rPr lang="en-US" sz="1000" dirty="0" smtClean="0">
                    <a:solidFill>
                      <a:schemeClr val="tx1"/>
                    </a:solidFill>
                  </a:rPr>
                  <a:t>Increasing the shape parameter will push the distribution towards the left, at high values of sigma, the left tail disappears entirely and the outliers are all positive</a:t>
                </a:r>
              </a:p>
              <a:p>
                <a:endParaRPr lang="en-US" dirty="0"/>
              </a:p>
              <a:p>
                <a:endParaRPr lang="en-US" dirty="0"/>
              </a:p>
            </p:txBody>
          </p:sp>
        </mc:Choice>
        <mc:Fallback xmlns="">
          <p:sp>
            <p:nvSpPr>
              <p:cNvPr id="3" name="Notes Placeholder 2"/>
              <p:cNvSpPr>
                <a:spLocks noGrp="1"/>
              </p:cNvSpPr>
              <p:nvPr>
                <p:ph type="body" idx="1"/>
              </p:nvPr>
            </p:nvSpPr>
            <p:spPr/>
            <p:txBody>
              <a:bodyPr/>
              <a:lstStyle/>
              <a:p>
                <a:pPr marL="177800" marR="0" lvl="1" indent="-177800" algn="l" defTabSz="914400" rtl="0" eaLnBrk="0" fontAlgn="base" latinLnBrk="0" hangingPunct="0">
                  <a:lnSpc>
                    <a:spcPct val="100000"/>
                  </a:lnSpc>
                  <a:spcBef>
                    <a:spcPct val="100000"/>
                  </a:spcBef>
                  <a:spcAft>
                    <a:spcPct val="0"/>
                  </a:spcAft>
                  <a:buClrTx/>
                  <a:buSzTx/>
                  <a:buFont typeface="Webdings" pitchFamily="18" charset="2"/>
                  <a:buChar char="4"/>
                  <a:tabLst/>
                  <a:defRPr/>
                </a:pPr>
                <a:r>
                  <a:rPr lang="en-US" sz="1600" i="1" dirty="0" smtClean="0">
                    <a:latin typeface="Cambria Math" panose="02040503050406030204" pitchFamily="18" charset="0"/>
                    <a:ea typeface="Cambria Math" panose="02040503050406030204" pitchFamily="18" charset="0"/>
                  </a:rPr>
                  <a:t>P(X=x)</a:t>
                </a:r>
                <a:r>
                  <a:rPr lang="en-US" sz="1600" dirty="0" smtClean="0"/>
                  <a:t> = </a:t>
                </a:r>
                <a:r>
                  <a:rPr lang="en-US" sz="1600" b="1" i="0">
                    <a:latin typeface="Cambria Math"/>
                  </a:rPr>
                  <a:t>𝟏</a:t>
                </a:r>
                <a:r>
                  <a:rPr lang="en-US" sz="1600" b="1" i="0">
                    <a:latin typeface="Cambria Math" panose="02040503050406030204" pitchFamily="18" charset="0"/>
                  </a:rPr>
                  <a:t>/(</a:t>
                </a:r>
                <a:r>
                  <a:rPr lang="en-US" sz="1600" b="1" i="0">
                    <a:latin typeface="Cambria Math"/>
                  </a:rPr>
                  <a:t>Ґ(𝝑)</a:t>
                </a:r>
                <a:r>
                  <a:rPr lang="en-US" sz="1600" b="1" i="0">
                    <a:latin typeface="Cambria Math" panose="02040503050406030204" pitchFamily="18" charset="0"/>
                  </a:rPr>
                  <a:t>)</a:t>
                </a:r>
                <a:r>
                  <a:rPr lang="en-US" sz="1600" b="1" i="0">
                    <a:latin typeface="Cambria Math"/>
                  </a:rPr>
                  <a:t>∗</a:t>
                </a:r>
                <a:r>
                  <a:rPr lang="en-US" sz="1600" b="1" i="0">
                    <a:latin typeface="Cambria Math" panose="02040503050406030204" pitchFamily="18" charset="0"/>
                  </a:rPr>
                  <a:t>(</a:t>
                </a:r>
                <a:r>
                  <a:rPr lang="en-US" sz="1600" b="1" i="0">
                    <a:latin typeface="Cambria Math"/>
                  </a:rPr>
                  <a:t>𝝑</a:t>
                </a:r>
                <a:r>
                  <a:rPr lang="en-US" sz="1600" b="1" i="0">
                    <a:latin typeface="Cambria Math" panose="02040503050406030204" pitchFamily="18" charset="0"/>
                  </a:rPr>
                  <a:t>/</a:t>
                </a:r>
                <a:r>
                  <a:rPr lang="en-US" sz="1600" b="1" i="0">
                    <a:latin typeface="Cambria Math"/>
                  </a:rPr>
                  <a:t>𝝁</a:t>
                </a:r>
                <a:r>
                  <a:rPr lang="en-US" sz="1600" b="1" i="0">
                    <a:latin typeface="Cambria Math" panose="02040503050406030204" pitchFamily="18" charset="0"/>
                  </a:rPr>
                  <a:t>)^</a:t>
                </a:r>
                <a:r>
                  <a:rPr lang="en-US" sz="1600" b="1" i="0">
                    <a:latin typeface="Cambria Math"/>
                  </a:rPr>
                  <a:t>𝟐∗𝒚</a:t>
                </a:r>
                <a:r>
                  <a:rPr lang="en-US" sz="1600" b="1" i="0">
                    <a:latin typeface="Cambria Math" panose="02040503050406030204" pitchFamily="18" charset="0"/>
                  </a:rPr>
                  <a:t>^(</a:t>
                </a:r>
                <a:r>
                  <a:rPr lang="en-US" sz="1600" b="1" i="0">
                    <a:latin typeface="Cambria Math"/>
                  </a:rPr>
                  <a:t>𝝑−𝟏</a:t>
                </a:r>
                <a:r>
                  <a:rPr lang="en-US" sz="1600" b="1" i="0">
                    <a:latin typeface="Cambria Math" panose="02040503050406030204" pitchFamily="18" charset="0"/>
                  </a:rPr>
                  <a:t>)</a:t>
                </a:r>
                <a:r>
                  <a:rPr lang="en-US" sz="1600" b="1" i="0">
                    <a:latin typeface="Cambria Math"/>
                  </a:rPr>
                  <a:t>∗ 𝒆</a:t>
                </a:r>
                <a:r>
                  <a:rPr lang="en-US" sz="1600" b="1" i="0">
                    <a:latin typeface="Cambria Math" panose="02040503050406030204" pitchFamily="18" charset="0"/>
                  </a:rPr>
                  <a:t>^((</a:t>
                </a:r>
                <a:r>
                  <a:rPr lang="en-US" sz="1600" b="1" i="0">
                    <a:latin typeface="Cambria Math"/>
                  </a:rPr>
                  <a:t>𝒚∗𝝑</a:t>
                </a:r>
                <a:r>
                  <a:rPr lang="en-US" sz="1600" b="1" i="0">
                    <a:latin typeface="Cambria Math" panose="02040503050406030204" pitchFamily="18" charset="0"/>
                  </a:rPr>
                  <a:t>)/</a:t>
                </a:r>
                <a:r>
                  <a:rPr lang="en-US" sz="1600" b="1" i="0">
                    <a:latin typeface="Cambria Math"/>
                  </a:rPr>
                  <a:t>𝝁</a:t>
                </a:r>
                <a:r>
                  <a:rPr lang="en-US" sz="1600" b="1" i="0">
                    <a:latin typeface="Cambria Math" panose="02040503050406030204" pitchFamily="18" charset="0"/>
                  </a:rPr>
                  <a:t>)</a:t>
                </a:r>
                <a:endParaRPr lang="en-US" sz="1600" b="1" kern="1200" dirty="0">
                  <a:solidFill>
                    <a:schemeClr val="tx1"/>
                  </a:solidFill>
                  <a:latin typeface="Arial" charset="0"/>
                  <a:ea typeface="Calibri"/>
                  <a:cs typeface="Times New Roman"/>
                </a:endParaRPr>
              </a:p>
              <a:p>
                <a:pPr>
                  <a:spcBef>
                    <a:spcPts val="600"/>
                  </a:spcBef>
                </a:pPr>
                <a:r>
                  <a:rPr lang="en-US" sz="1000" dirty="0" smtClean="0"/>
                  <a:t>Evaluating a range of scenarios that accurately reflect precipitation variability is critical for water resource applications</a:t>
                </a:r>
              </a:p>
              <a:p>
                <a:pPr>
                  <a:spcBef>
                    <a:spcPts val="600"/>
                  </a:spcBef>
                </a:pPr>
                <a:r>
                  <a:rPr lang="en-US" sz="1000" dirty="0" smtClean="0"/>
                  <a:t>Inputs to these applications can be provided using location- and interval-specific probability distributions</a:t>
                </a:r>
              </a:p>
              <a:p>
                <a:pPr>
                  <a:spcBef>
                    <a:spcPts val="600"/>
                  </a:spcBef>
                </a:pPr>
                <a:r>
                  <a:rPr lang="en-US" sz="1000" dirty="0" smtClean="0"/>
                  <a:t>These distributions make it possible to estimate the likelihood of rainfall being within a specified range</a:t>
                </a:r>
              </a:p>
              <a:p>
                <a:pPr>
                  <a:spcBef>
                    <a:spcPts val="600"/>
                  </a:spcBef>
                </a:pPr>
                <a:r>
                  <a:rPr lang="en-US" sz="1000" dirty="0" smtClean="0"/>
                  <a:t>What do you think the Distribution would look like? Will it be Normal?</a:t>
                </a:r>
              </a:p>
              <a:p>
                <a:r>
                  <a:rPr lang="en-US" dirty="0" smtClean="0"/>
                  <a:t>k:</a:t>
                </a:r>
                <a:r>
                  <a:rPr lang="en-US" baseline="0" dirty="0" smtClean="0"/>
                  <a:t> shape parameter	</a:t>
                </a:r>
                <a:r>
                  <a:rPr lang="el-GR" baseline="0" dirty="0" smtClean="0">
                    <a:latin typeface="Arial"/>
                    <a:cs typeface="Arial"/>
                  </a:rPr>
                  <a:t>λ</a:t>
                </a:r>
                <a:r>
                  <a:rPr lang="en-US" baseline="0" dirty="0" smtClean="0">
                    <a:latin typeface="Arial"/>
                    <a:cs typeface="Arial"/>
                  </a:rPr>
                  <a:t>: scale parameter</a:t>
                </a:r>
                <a:endParaRPr lang="en-US" dirty="0" smtClean="0"/>
              </a:p>
              <a:p>
                <a:pPr marL="285750" indent="-285750" algn="l">
                  <a:spcBef>
                    <a:spcPts val="600"/>
                  </a:spcBef>
                  <a:buClrTx/>
                  <a:buFont typeface="Webdings" panose="05030102010509060703" pitchFamily="18" charset="2"/>
                  <a:buChar char="4"/>
                </a:pPr>
                <a:r>
                  <a:rPr lang="en-US" sz="1000" dirty="0" smtClean="0">
                    <a:solidFill>
                      <a:schemeClr val="tx1"/>
                    </a:solidFill>
                  </a:rPr>
                  <a:t>When data is not symmetrical, we need to look for other Distributions that can be appropriate for skewed data</a:t>
                </a:r>
              </a:p>
              <a:p>
                <a:pPr marL="285750" indent="-285750" algn="l">
                  <a:spcBef>
                    <a:spcPts val="600"/>
                  </a:spcBef>
                  <a:buClrTx/>
                  <a:buFont typeface="Webdings" panose="05030102010509060703" pitchFamily="18" charset="2"/>
                  <a:buChar char="4"/>
                </a:pPr>
                <a:r>
                  <a:rPr lang="en-US" sz="1000" dirty="0" smtClean="0">
                    <a:solidFill>
                      <a:schemeClr val="tx1"/>
                    </a:solidFill>
                  </a:rPr>
                  <a:t>The gamma distribution is such an alternative to consider. It can be explained using 3 parameters: shape, shift and scale</a:t>
                </a:r>
              </a:p>
              <a:p>
                <a:pPr marL="285750" indent="-285750" algn="l">
                  <a:spcBef>
                    <a:spcPts val="600"/>
                  </a:spcBef>
                  <a:buClrTx/>
                  <a:buFont typeface="Webdings" panose="05030102010509060703" pitchFamily="18" charset="2"/>
                  <a:buChar char="4"/>
                </a:pPr>
                <a:r>
                  <a:rPr lang="en-US" sz="1000" dirty="0" smtClean="0">
                    <a:solidFill>
                      <a:schemeClr val="tx1"/>
                    </a:solidFill>
                  </a:rPr>
                  <a:t>Increasing the shape parameter will push the distribution towards the left, at high values of sigma, the left tail disappears entirely and the outliers are all positive</a:t>
                </a:r>
              </a:p>
              <a:p>
                <a:endParaRPr lang="en-US" dirty="0"/>
              </a:p>
              <a:p>
                <a:endParaRPr lang="en-US" dirty="0"/>
              </a:p>
            </p:txBody>
          </p:sp>
        </mc:Fallback>
      </mc:AlternateContent>
      <p:sp>
        <p:nvSpPr>
          <p:cNvPr id="4" name="Slide Number Placeholder 3"/>
          <p:cNvSpPr>
            <a:spLocks noGrp="1"/>
          </p:cNvSpPr>
          <p:nvPr>
            <p:ph type="sldNum" sz="quarter" idx="10"/>
          </p:nvPr>
        </p:nvSpPr>
        <p:spPr/>
        <p:txBody>
          <a:bodyPr/>
          <a:lstStyle/>
          <a:p>
            <a:fld id="{0EC50B06-D4FD-4D6E-854A-CFD06F08383E}" type="slidenum">
              <a:rPr lang="en-US" smtClean="0"/>
              <a:t>15</a:t>
            </a:fld>
            <a:endParaRPr lang="en-US"/>
          </a:p>
        </p:txBody>
      </p:sp>
    </p:spTree>
    <p:extLst>
      <p:ext uri="{BB962C8B-B14F-4D97-AF65-F5344CB8AC3E}">
        <p14:creationId xmlns:p14="http://schemas.microsoft.com/office/powerpoint/2010/main" val="33455288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smtClean="0"/>
              <a:t>Characteristics:</a:t>
            </a:r>
          </a:p>
          <a:p>
            <a:pPr marR="0" algn="l" defTabSz="914400" rtl="0" eaLnBrk="1" fontAlgn="base" latinLnBrk="0" hangingPunct="1">
              <a:lnSpc>
                <a:spcPct val="100000"/>
              </a:lnSpc>
              <a:spcBef>
                <a:spcPts val="600"/>
              </a:spcBef>
              <a:spcAft>
                <a:spcPct val="0"/>
              </a:spcAft>
              <a:buClrTx/>
              <a:buSzTx/>
              <a:tabLst/>
            </a:pPr>
            <a:r>
              <a:rPr lang="en-US" sz="1200" dirty="0" smtClean="0">
                <a:solidFill>
                  <a:schemeClr val="tx1"/>
                </a:solidFill>
              </a:rPr>
              <a:t>The Binomial distribution occurs where</a:t>
            </a:r>
          </a:p>
          <a:p>
            <a:pPr marL="285750" marR="0" indent="-285750" algn="l" defTabSz="914400" rtl="0" eaLnBrk="1" fontAlgn="base" latinLnBrk="0" hangingPunct="1">
              <a:lnSpc>
                <a:spcPct val="100000"/>
              </a:lnSpc>
              <a:spcBef>
                <a:spcPts val="600"/>
              </a:spcBef>
              <a:spcAft>
                <a:spcPct val="0"/>
              </a:spcAft>
              <a:buClrTx/>
              <a:buSzTx/>
              <a:buFont typeface="Webdings" panose="05030102010509060703" pitchFamily="18" charset="2"/>
              <a:buChar char="4"/>
              <a:tabLst/>
            </a:pPr>
            <a:r>
              <a:rPr lang="en-US" sz="1200" dirty="0" smtClean="0">
                <a:solidFill>
                  <a:schemeClr val="tx1"/>
                </a:solidFill>
              </a:rPr>
              <a:t>You’re running a series of independent trials</a:t>
            </a:r>
          </a:p>
          <a:p>
            <a:pPr marL="285750" marR="0" indent="-285750" algn="l" defTabSz="914400" rtl="0" eaLnBrk="1" fontAlgn="base" latinLnBrk="0" hangingPunct="1">
              <a:lnSpc>
                <a:spcPct val="100000"/>
              </a:lnSpc>
              <a:spcBef>
                <a:spcPts val="600"/>
              </a:spcBef>
              <a:spcAft>
                <a:spcPct val="0"/>
              </a:spcAft>
              <a:buClrTx/>
              <a:buSzTx/>
              <a:buFont typeface="Webdings" panose="05030102010509060703" pitchFamily="18" charset="2"/>
              <a:buChar char="4"/>
              <a:tabLst/>
            </a:pPr>
            <a:r>
              <a:rPr lang="en-US" sz="1200" b="0" dirty="0" smtClean="0">
                <a:solidFill>
                  <a:schemeClr val="tx1"/>
                </a:solidFill>
              </a:rPr>
              <a:t>There can be either a success or failure for each trial, and the probability is the same for each trial</a:t>
            </a:r>
          </a:p>
          <a:p>
            <a:pPr marL="285750" marR="0" indent="-285750" algn="l" defTabSz="914400" rtl="0" eaLnBrk="1" fontAlgn="base" latinLnBrk="0" hangingPunct="1">
              <a:lnSpc>
                <a:spcPct val="100000"/>
              </a:lnSpc>
              <a:spcBef>
                <a:spcPts val="600"/>
              </a:spcBef>
              <a:spcAft>
                <a:spcPct val="0"/>
              </a:spcAft>
              <a:buClrTx/>
              <a:buSzTx/>
              <a:buFont typeface="Webdings" panose="05030102010509060703" pitchFamily="18" charset="2"/>
              <a:buChar char="4"/>
              <a:tabLst/>
            </a:pPr>
            <a:r>
              <a:rPr lang="en-US" sz="1200" dirty="0" smtClean="0">
                <a:solidFill>
                  <a:schemeClr val="tx1"/>
                </a:solidFill>
              </a:rPr>
              <a:t>There are finite number of trials</a:t>
            </a:r>
            <a:r>
              <a:rPr lang="en-US" sz="1400" b="0" kern="1200" dirty="0" smtClean="0">
                <a:solidFill>
                  <a:schemeClr val="tx1"/>
                </a:solidFill>
                <a:latin typeface="Arial" charset="0"/>
                <a:ea typeface="+mn-ea"/>
                <a:cs typeface="+mn-cs"/>
              </a:rPr>
              <a:t> </a:t>
            </a:r>
          </a:p>
          <a:p>
            <a:pPr marL="177800" indent="-177800"/>
            <a:endParaRPr lang="en-US" dirty="0" smtClean="0"/>
          </a:p>
          <a:p>
            <a:pPr marL="0" indent="0">
              <a:buNone/>
            </a:pPr>
            <a:endParaRPr lang="en-US" dirty="0" smtClean="0"/>
          </a:p>
          <a:p>
            <a:pPr marL="0" indent="0">
              <a:buNone/>
            </a:pPr>
            <a:endParaRPr lang="en-US" dirty="0" smtClean="0"/>
          </a:p>
          <a:p>
            <a:pPr marL="0" indent="0">
              <a:buNone/>
            </a:pPr>
            <a:r>
              <a:rPr lang="en-US" dirty="0" smtClean="0"/>
              <a:t>Shape:</a:t>
            </a:r>
          </a:p>
          <a:p>
            <a:pPr marL="285750" indent="-285750" algn="l" eaLnBrk="1" hangingPunct="1">
              <a:spcBef>
                <a:spcPts val="600"/>
              </a:spcBef>
              <a:buClrTx/>
              <a:buFont typeface="Webdings" panose="05030102010509060703" pitchFamily="18" charset="2"/>
              <a:buChar char="4"/>
            </a:pPr>
            <a:r>
              <a:rPr lang="en-US" sz="1200" dirty="0" smtClean="0">
                <a:solidFill>
                  <a:schemeClr val="tx1"/>
                </a:solidFill>
              </a:rPr>
              <a:t>The exact shape of the binomial distribution varies according to the values of n and p. </a:t>
            </a:r>
          </a:p>
          <a:p>
            <a:pPr marL="285750" indent="-285750" algn="l" eaLnBrk="1" hangingPunct="1">
              <a:spcBef>
                <a:spcPts val="600"/>
              </a:spcBef>
              <a:buClrTx/>
              <a:buFont typeface="Webdings" panose="05030102010509060703" pitchFamily="18" charset="2"/>
              <a:buChar char="4"/>
            </a:pPr>
            <a:r>
              <a:rPr lang="en-US" sz="1200" dirty="0" smtClean="0">
                <a:solidFill>
                  <a:schemeClr val="tx1"/>
                </a:solidFill>
              </a:rPr>
              <a:t>The closer to 0.5 p is, the more symmetrical the shape becomes. </a:t>
            </a:r>
          </a:p>
          <a:p>
            <a:pPr marL="285750" indent="-285750" algn="l" eaLnBrk="1" hangingPunct="1">
              <a:spcBef>
                <a:spcPts val="600"/>
              </a:spcBef>
              <a:buClrTx/>
              <a:buFont typeface="Webdings" panose="05030102010509060703" pitchFamily="18" charset="2"/>
              <a:buChar char="4"/>
            </a:pPr>
            <a:r>
              <a:rPr lang="en-US" sz="1200" dirty="0" smtClean="0">
                <a:solidFill>
                  <a:schemeClr val="tx1"/>
                </a:solidFill>
              </a:rPr>
              <a:t>In general it is skewed to the right when p is below 0.5, and skewed to the left when p is greater than 0.5.</a:t>
            </a:r>
            <a:endParaRPr lang="en-US" sz="1400" b="0" kern="1200" dirty="0" smtClean="0">
              <a:solidFill>
                <a:schemeClr val="tx1"/>
              </a:solidFill>
              <a:latin typeface="Arial" charset="0"/>
              <a:ea typeface="+mn-ea"/>
              <a:cs typeface="+mn-cs"/>
            </a:endParaRPr>
          </a:p>
          <a:p>
            <a:pPr marL="0" indent="0">
              <a:buNone/>
            </a:pPr>
            <a:endParaRPr lang="en-US" dirty="0" smtClean="0"/>
          </a:p>
          <a:p>
            <a:endParaRPr lang="en-US" dirty="0"/>
          </a:p>
        </p:txBody>
      </p:sp>
      <p:sp>
        <p:nvSpPr>
          <p:cNvPr id="4" name="Slide Number Placeholder 3"/>
          <p:cNvSpPr>
            <a:spLocks noGrp="1"/>
          </p:cNvSpPr>
          <p:nvPr>
            <p:ph type="sldNum" sz="quarter" idx="10"/>
          </p:nvPr>
        </p:nvSpPr>
        <p:spPr/>
        <p:txBody>
          <a:bodyPr/>
          <a:lstStyle/>
          <a:p>
            <a:fld id="{0EC50B06-D4FD-4D6E-854A-CFD06F08383E}" type="slidenum">
              <a:rPr lang="en-US" smtClean="0"/>
              <a:t>16</a:t>
            </a:fld>
            <a:endParaRPr lang="en-US"/>
          </a:p>
        </p:txBody>
      </p:sp>
    </p:spTree>
    <p:extLst>
      <p:ext uri="{BB962C8B-B14F-4D97-AF65-F5344CB8AC3E}">
        <p14:creationId xmlns:p14="http://schemas.microsoft.com/office/powerpoint/2010/main" val="19189948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100000"/>
              </a:spcBef>
              <a:spcAft>
                <a:spcPct val="0"/>
              </a:spcAft>
              <a:buClrTx/>
              <a:buSzTx/>
              <a:buFont typeface="Webdings" pitchFamily="18" charset="2"/>
              <a:buNone/>
              <a:tabLst/>
              <a:defRPr/>
            </a:pPr>
            <a:r>
              <a:rPr lang="en-US" sz="1000" b="1" dirty="0" smtClean="0">
                <a:solidFill>
                  <a:schemeClr val="bg1"/>
                </a:solidFill>
              </a:rPr>
              <a:t>Situations covered by Poisson Distribution</a:t>
            </a:r>
          </a:p>
          <a:p>
            <a:pPr marL="228600" indent="-228600" algn="l" eaLnBrk="1" hangingPunct="1">
              <a:spcBef>
                <a:spcPct val="100000"/>
              </a:spcBef>
              <a:buClrTx/>
              <a:buFont typeface="+mj-lt"/>
              <a:buAutoNum type="arabicPeriod"/>
            </a:pPr>
            <a:r>
              <a:rPr lang="en-US" sz="1000" dirty="0" smtClean="0">
                <a:solidFill>
                  <a:schemeClr val="tx1"/>
                </a:solidFill>
              </a:rPr>
              <a:t>Individual events occur at random and independently in a given interval. This can be an interval of time or space—for example, during a week, or per mile.</a:t>
            </a:r>
          </a:p>
          <a:p>
            <a:pPr marL="228600" indent="-228600" algn="l" eaLnBrk="1" hangingPunct="1">
              <a:spcBef>
                <a:spcPct val="100000"/>
              </a:spcBef>
              <a:buClrTx/>
              <a:buFont typeface="+mj-lt"/>
              <a:buAutoNum type="arabicPeriod"/>
            </a:pPr>
            <a:r>
              <a:rPr lang="en-US" sz="1000" dirty="0" smtClean="0">
                <a:solidFill>
                  <a:schemeClr val="tx1"/>
                </a:solidFill>
              </a:rPr>
              <a:t>You know the mean number of occurrences in the interval or the rate of occurrences, and it's finite. The mean number of occurrences is normally represented by the Greek letter A (lambda)</a:t>
            </a:r>
            <a:endParaRPr lang="en-US" sz="1000" b="0" dirty="0" smtClean="0">
              <a:solidFill>
                <a:schemeClr val="tx1"/>
              </a:solidFill>
            </a:endParaRPr>
          </a:p>
          <a:p>
            <a:pPr marL="177800" marR="0" indent="-177800" algn="l" defTabSz="914400" rtl="0" eaLnBrk="0" fontAlgn="base" latinLnBrk="0" hangingPunct="0">
              <a:lnSpc>
                <a:spcPct val="100000"/>
              </a:lnSpc>
              <a:spcBef>
                <a:spcPct val="100000"/>
              </a:spcBef>
              <a:spcAft>
                <a:spcPct val="0"/>
              </a:spcAft>
              <a:buClrTx/>
              <a:buSzTx/>
              <a:buFont typeface="Webdings" pitchFamily="18" charset="2"/>
              <a:buChar char="4"/>
              <a:tabLst/>
              <a:defRPr/>
            </a:pPr>
            <a:r>
              <a:rPr lang="en-US" sz="1000" b="0" dirty="0" smtClean="0">
                <a:solidFill>
                  <a:schemeClr val="bg1"/>
                </a:solidFill>
              </a:rPr>
              <a:t>In the formula X =</a:t>
            </a:r>
            <a:r>
              <a:rPr lang="en-US" sz="1000" b="0" baseline="0" dirty="0" smtClean="0">
                <a:solidFill>
                  <a:schemeClr val="bg1"/>
                </a:solidFill>
              </a:rPr>
              <a:t> number of occurrences in the given interval</a:t>
            </a:r>
            <a:endParaRPr lang="en-US" sz="1000" b="0" dirty="0" smtClean="0">
              <a:solidFill>
                <a:schemeClr val="bg1"/>
              </a:solidFill>
            </a:endParaRPr>
          </a:p>
          <a:p>
            <a:pPr marL="177800" marR="0" indent="-177800" algn="l" defTabSz="914400" rtl="0" eaLnBrk="0" fontAlgn="base" latinLnBrk="0" hangingPunct="0">
              <a:lnSpc>
                <a:spcPct val="100000"/>
              </a:lnSpc>
              <a:spcBef>
                <a:spcPct val="100000"/>
              </a:spcBef>
              <a:spcAft>
                <a:spcPct val="0"/>
              </a:spcAft>
              <a:buClrTx/>
              <a:buSzTx/>
              <a:buFont typeface="Webdings" pitchFamily="18" charset="2"/>
              <a:buChar char="4"/>
              <a:tabLst/>
              <a:defRPr/>
            </a:pPr>
            <a:r>
              <a:rPr lang="en-US" sz="1000" b="1" dirty="0" smtClean="0">
                <a:solidFill>
                  <a:schemeClr val="bg1"/>
                </a:solidFill>
              </a:rPr>
              <a:t>What does the Poisson Distribution look like?</a:t>
            </a:r>
          </a:p>
          <a:p>
            <a:pPr marL="342900" marR="0" lvl="1" indent="-177800" algn="l" defTabSz="914400" rtl="0" eaLnBrk="0" fontAlgn="base" latinLnBrk="0" hangingPunct="0">
              <a:lnSpc>
                <a:spcPct val="85000"/>
              </a:lnSpc>
              <a:spcBef>
                <a:spcPct val="45000"/>
              </a:spcBef>
              <a:spcAft>
                <a:spcPct val="0"/>
              </a:spcAft>
              <a:buClrTx/>
              <a:buSzTx/>
              <a:buFontTx/>
              <a:buChar char="–"/>
              <a:tabLst/>
              <a:defRPr/>
            </a:pPr>
            <a:r>
              <a:rPr lang="en-US" sz="1000" dirty="0" smtClean="0">
                <a:latin typeface="Comic Sans MS" panose="030F0702030302020204" pitchFamily="66" charset="0"/>
              </a:rPr>
              <a:t>The shape of the Poisson Distribution varies depending on the value of λ</a:t>
            </a:r>
          </a:p>
          <a:p>
            <a:pPr marL="165100" marR="0" lvl="1" indent="0" algn="l" defTabSz="914400" rtl="0" eaLnBrk="0" fontAlgn="base" latinLnBrk="0" hangingPunct="0">
              <a:lnSpc>
                <a:spcPct val="85000"/>
              </a:lnSpc>
              <a:spcBef>
                <a:spcPct val="45000"/>
              </a:spcBef>
              <a:spcAft>
                <a:spcPct val="0"/>
              </a:spcAft>
              <a:buClrTx/>
              <a:buSzTx/>
              <a:buFontTx/>
              <a:buNone/>
              <a:tabLst/>
              <a:defRPr/>
            </a:pPr>
            <a:r>
              <a:rPr lang="en-US" sz="1000" b="1" kern="1200" dirty="0" smtClean="0">
                <a:solidFill>
                  <a:schemeClr val="bg1"/>
                </a:solidFill>
                <a:latin typeface="Arial" charset="0"/>
                <a:ea typeface="+mn-ea"/>
                <a:cs typeface="+mn-cs"/>
              </a:rPr>
              <a:t>Sometimes it’s simpler to use the Poisson distribution than the binomial</a:t>
            </a:r>
          </a:p>
          <a:p>
            <a:pPr marR="0" algn="l" defTabSz="914400" rtl="0" eaLnBrk="1" fontAlgn="base" latinLnBrk="0" hangingPunct="1">
              <a:lnSpc>
                <a:spcPct val="100000"/>
              </a:lnSpc>
              <a:spcBef>
                <a:spcPts val="0"/>
              </a:spcBef>
              <a:spcAft>
                <a:spcPct val="0"/>
              </a:spcAft>
              <a:buClrTx/>
              <a:buSzTx/>
              <a:tabLst/>
            </a:pPr>
            <a:r>
              <a:rPr lang="en-US" sz="1600" dirty="0" smtClean="0">
                <a:solidFill>
                  <a:schemeClr val="tx1"/>
                </a:solidFill>
              </a:rPr>
              <a:t>Suppose n= 3000.</a:t>
            </a:r>
          </a:p>
          <a:p>
            <a:pPr marR="0" algn="l" defTabSz="914400" rtl="0" eaLnBrk="1" fontAlgn="base" latinLnBrk="0" hangingPunct="1">
              <a:lnSpc>
                <a:spcPct val="100000"/>
              </a:lnSpc>
              <a:spcBef>
                <a:spcPts val="0"/>
              </a:spcBef>
              <a:spcAft>
                <a:spcPct val="0"/>
              </a:spcAft>
              <a:buClrTx/>
              <a:buSzTx/>
              <a:tabLst/>
            </a:pPr>
            <a:r>
              <a:rPr lang="en-US" sz="1600" b="0" dirty="0" smtClean="0">
                <a:solidFill>
                  <a:schemeClr val="tx1"/>
                </a:solidFill>
              </a:rPr>
              <a:t>Then at some point you’ll have to calculate 3000!</a:t>
            </a:r>
            <a:endParaRPr lang="en-US" sz="1600" dirty="0" smtClean="0">
              <a:solidFill>
                <a:schemeClr val="tx1"/>
              </a:solidFill>
            </a:endParaRPr>
          </a:p>
          <a:p>
            <a:pPr marL="165100" marR="0" lvl="1" indent="0" algn="l" defTabSz="914400" rtl="0" eaLnBrk="0" fontAlgn="base" latinLnBrk="0" hangingPunct="0">
              <a:lnSpc>
                <a:spcPct val="85000"/>
              </a:lnSpc>
              <a:spcBef>
                <a:spcPct val="45000"/>
              </a:spcBef>
              <a:spcAft>
                <a:spcPct val="0"/>
              </a:spcAft>
              <a:buClrTx/>
              <a:buSzTx/>
              <a:buFontTx/>
              <a:buNone/>
              <a:tabLst/>
              <a:defRPr/>
            </a:pPr>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fld id="{0EC50B06-D4FD-4D6E-854A-CFD06F08383E}" type="slidenum">
              <a:rPr lang="en-US" smtClean="0"/>
              <a:t>17</a:t>
            </a:fld>
            <a:endParaRPr lang="en-US"/>
          </a:p>
        </p:txBody>
      </p:sp>
    </p:spTree>
    <p:extLst>
      <p:ext uri="{BB962C8B-B14F-4D97-AF65-F5344CB8AC3E}">
        <p14:creationId xmlns:p14="http://schemas.microsoft.com/office/powerpoint/2010/main" val="26167041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https://www.casact.org/education/annual/2009/handouts/c25-meyers.pdf</a:t>
            </a:r>
          </a:p>
          <a:p>
            <a:endParaRPr lang="en-US" dirty="0" smtClean="0"/>
          </a:p>
          <a:p>
            <a:r>
              <a:rPr lang="en-US" dirty="0" smtClean="0"/>
              <a:t>Reference</a:t>
            </a:r>
            <a:r>
              <a:rPr lang="en-US" baseline="0" dirty="0" smtClean="0"/>
              <a:t> for formulae: Page number 1596</a:t>
            </a:r>
          </a:p>
          <a:p>
            <a:pPr marL="0" indent="0">
              <a:buNone/>
            </a:pPr>
            <a:r>
              <a:rPr lang="en-US" baseline="0" dirty="0" smtClean="0"/>
              <a:t>http://books.google.co.in/books?id=OE0UfAhit4kC&amp;pg=PA1596&amp;lpg=PA1596&amp;dq=tweedie+distribution+index+and+scale+parameters&amp;source=bl&amp;ots=pfKtuokeXq&amp;sig=GT4i-FekDuTAYzx-wmb0J8ZrUrI&amp;hl=en&amp;sa=X&amp;ei=67smU-PbC8qlrQeLr4HIDQ&amp;redir_esc=y#v=onepage&amp;q=tweedie%20distribution%20index%20and%20scale%20parameters&amp;f=false</a:t>
            </a:r>
          </a:p>
          <a:p>
            <a:pPr marL="0" indent="0">
              <a:buNone/>
            </a:pPr>
            <a:endParaRPr lang="en-US" dirty="0" smtClean="0"/>
          </a:p>
          <a:p>
            <a:endParaRPr lang="en-US" dirty="0"/>
          </a:p>
        </p:txBody>
      </p:sp>
      <p:sp>
        <p:nvSpPr>
          <p:cNvPr id="4" name="Slide Number Placeholder 3"/>
          <p:cNvSpPr>
            <a:spLocks noGrp="1"/>
          </p:cNvSpPr>
          <p:nvPr>
            <p:ph type="sldNum" sz="quarter" idx="10"/>
          </p:nvPr>
        </p:nvSpPr>
        <p:spPr/>
        <p:txBody>
          <a:bodyPr/>
          <a:lstStyle/>
          <a:p>
            <a:fld id="{0EC50B06-D4FD-4D6E-854A-CFD06F08383E}" type="slidenum">
              <a:rPr lang="en-US" smtClean="0"/>
              <a:t>18</a:t>
            </a:fld>
            <a:endParaRPr lang="en-US"/>
          </a:p>
        </p:txBody>
      </p:sp>
    </p:spTree>
    <p:extLst>
      <p:ext uri="{BB962C8B-B14F-4D97-AF65-F5344CB8AC3E}">
        <p14:creationId xmlns:p14="http://schemas.microsoft.com/office/powerpoint/2010/main" val="42122852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sz="1200" dirty="0" smtClean="0"/>
          </a:p>
          <a:p>
            <a:pPr algn="l"/>
            <a:r>
              <a:rPr lang="en-US" sz="1200" dirty="0" smtClean="0"/>
              <a:t>Use of  self learning Algorithms to make sense of data</a:t>
            </a:r>
          </a:p>
          <a:p>
            <a:pPr algn="l"/>
            <a:endParaRPr lang="en-US" sz="1200" dirty="0" smtClean="0"/>
          </a:p>
          <a:p>
            <a:pPr algn="l"/>
            <a:r>
              <a:rPr lang="en-US" sz="1200" dirty="0" smtClean="0"/>
              <a:t>Solve problems with huge data sets (e.g. click data) or absurd complexities (e.g. voice recognition)</a:t>
            </a:r>
          </a:p>
          <a:p>
            <a:endParaRPr lang="en-US" dirty="0"/>
          </a:p>
        </p:txBody>
      </p:sp>
      <p:sp>
        <p:nvSpPr>
          <p:cNvPr id="4" name="Slide Number Placeholder 3"/>
          <p:cNvSpPr>
            <a:spLocks noGrp="1"/>
          </p:cNvSpPr>
          <p:nvPr>
            <p:ph type="sldNum" sz="quarter" idx="10"/>
          </p:nvPr>
        </p:nvSpPr>
        <p:spPr/>
        <p:txBody>
          <a:bodyPr/>
          <a:lstStyle/>
          <a:p>
            <a:fld id="{0EC50B06-D4FD-4D6E-854A-CFD06F08383E}" type="slidenum">
              <a:rPr lang="en-US" smtClean="0"/>
              <a:t>20</a:t>
            </a:fld>
            <a:endParaRPr lang="en-US"/>
          </a:p>
        </p:txBody>
      </p:sp>
    </p:spTree>
    <p:extLst>
      <p:ext uri="{BB962C8B-B14F-4D97-AF65-F5344CB8AC3E}">
        <p14:creationId xmlns:p14="http://schemas.microsoft.com/office/powerpoint/2010/main" val="193465353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Master" Target="../slideMasters/slideMaster1.xml"/><Relationship Id="rId1" Type="http://schemas.openxmlformats.org/officeDocument/2006/relationships/vmlDrawing" Target="../drawings/vmlDrawing1.vml"/><Relationship Id="rId4" Type="http://schemas.openxmlformats.org/officeDocument/2006/relationships/image" Target="../media/image7.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pic>
        <p:nvPicPr>
          <p:cNvPr id="20" name="Picture 10" descr="puzzle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238" y="3"/>
            <a:ext cx="12187767" cy="685641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ctrTitle" hasCustomPrompt="1"/>
          </p:nvPr>
        </p:nvSpPr>
        <p:spPr>
          <a:xfrm>
            <a:off x="548223" y="1322392"/>
            <a:ext cx="6218766" cy="1252537"/>
          </a:xfrm>
        </p:spPr>
        <p:txBody>
          <a:bodyPr lIns="0" tIns="0" rIns="0" bIns="0" anchor="b">
            <a:noAutofit/>
          </a:bodyPr>
          <a:lstStyle>
            <a:lvl1pPr>
              <a:lnSpc>
                <a:spcPct val="90000"/>
              </a:lnSpc>
              <a:defRPr sz="3200"/>
            </a:lvl1pPr>
          </a:lstStyle>
          <a:p>
            <a:r>
              <a:rPr/>
              <a:t>Type Title Here</a:t>
            </a:r>
          </a:p>
        </p:txBody>
      </p:sp>
      <p:sp>
        <p:nvSpPr>
          <p:cNvPr id="3" name="Subtitle 2"/>
          <p:cNvSpPr>
            <a:spLocks noGrp="1"/>
          </p:cNvSpPr>
          <p:nvPr>
            <p:ph type="subTitle" idx="1" hasCustomPrompt="1"/>
          </p:nvPr>
        </p:nvSpPr>
        <p:spPr>
          <a:xfrm>
            <a:off x="548223" y="2698758"/>
            <a:ext cx="6218766" cy="714375"/>
          </a:xfrm>
        </p:spPr>
        <p:txBody>
          <a:bodyPr lIns="0" tIns="0" rIns="0" bIns="0">
            <a:noAutofit/>
          </a:bodyPr>
          <a:lstStyle>
            <a:lvl1pPr marL="0" indent="0" algn="l">
              <a:spcBef>
                <a:spcPts val="0"/>
              </a:spcBef>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a:t>Type Subtitle/Sub-brand/Business Here</a:t>
            </a:r>
          </a:p>
        </p:txBody>
      </p:sp>
      <p:pic>
        <p:nvPicPr>
          <p:cNvPr id="9" name="Picture 5" descr="TD Logo BW"/>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4568" y="419100"/>
            <a:ext cx="1234018" cy="827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6" descr="TD 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hidden">
          <a:xfrm>
            <a:off x="554568" y="419100"/>
            <a:ext cx="1234018" cy="827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20915786"/>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4401" y="381000"/>
            <a:ext cx="9042400" cy="808038"/>
          </a:xfrm>
        </p:spPr>
        <p:txBody>
          <a:bodyPr anchor="ctr"/>
          <a:lstStyle>
            <a:lvl1pPr algn="l">
              <a:defRPr sz="2800" b="1"/>
            </a:lvl1pPr>
          </a:lstStyle>
          <a:p>
            <a:r>
              <a:rPr lang="en-US" smtClean="0"/>
              <a:t>Click to edit Master title style</a:t>
            </a:r>
            <a:endParaRPr/>
          </a:p>
        </p:txBody>
      </p:sp>
      <p:sp>
        <p:nvSpPr>
          <p:cNvPr id="3" name="Picture Placeholder 2"/>
          <p:cNvSpPr>
            <a:spLocks noGrp="1"/>
          </p:cNvSpPr>
          <p:nvPr>
            <p:ph type="pic" idx="1"/>
          </p:nvPr>
        </p:nvSpPr>
        <p:spPr>
          <a:xfrm>
            <a:off x="914401" y="1482732"/>
            <a:ext cx="10363200" cy="430847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a:p>
        </p:txBody>
      </p:sp>
      <p:sp>
        <p:nvSpPr>
          <p:cNvPr id="4" name="Text Placeholder 3"/>
          <p:cNvSpPr>
            <a:spLocks noGrp="1"/>
          </p:cNvSpPr>
          <p:nvPr>
            <p:ph type="body" sz="half" idx="2"/>
          </p:nvPr>
        </p:nvSpPr>
        <p:spPr>
          <a:xfrm>
            <a:off x="914401" y="5867400"/>
            <a:ext cx="10363200" cy="304800"/>
          </a:xfrm>
        </p:spPr>
        <p:txBody>
          <a:bodyPr>
            <a:no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5CBDBD4D-7B7B-4EC0-AB6E-424933B04FED}" type="slidenum">
              <a:rPr/>
              <a:pPr/>
              <a:t>‹#›</a:t>
            </a:fld>
            <a:endParaRPr/>
          </a:p>
        </p:txBody>
      </p:sp>
    </p:spTree>
    <p:extLst>
      <p:ext uri="{BB962C8B-B14F-4D97-AF65-F5344CB8AC3E}">
        <p14:creationId xmlns:p14="http://schemas.microsoft.com/office/powerpoint/2010/main" val="3783183626"/>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Vertical Text Placeholder 2"/>
          <p:cNvSpPr>
            <a:spLocks noGrp="1"/>
          </p:cNvSpPr>
          <p:nvPr>
            <p:ph type="body" orient="vert" idx="1"/>
          </p:nvPr>
        </p:nvSpPr>
        <p:spPr/>
        <p:txBody>
          <a:bodyPr vert="eaVert"/>
          <a:lstStyle>
            <a:lvl5pPr>
              <a:defRPr/>
            </a:lvl5pPr>
            <a:lvl6pPr>
              <a:defRPr/>
            </a:lvl6pPr>
            <a:lvl7pPr>
              <a:defRPr/>
            </a:lvl7pPr>
            <a:lvl8pPr>
              <a:defRPr/>
            </a:lvl8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5CBDBD4D-7B7B-4EC0-AB6E-424933B04FED}" type="slidenum">
              <a:rPr/>
              <a:pPr/>
              <a:t>‹#›</a:t>
            </a:fld>
            <a:endParaRPr/>
          </a:p>
        </p:txBody>
      </p:sp>
    </p:spTree>
    <p:extLst>
      <p:ext uri="{BB962C8B-B14F-4D97-AF65-F5344CB8AC3E}">
        <p14:creationId xmlns:p14="http://schemas.microsoft.com/office/powerpoint/2010/main" val="1216917666"/>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50400" y="1189038"/>
            <a:ext cx="1727200" cy="4983162"/>
          </a:xfrm>
        </p:spPr>
        <p:txBody>
          <a:bodyPr vert="eaVert" anchor="b"/>
          <a:lstStyle/>
          <a:p>
            <a:r>
              <a:rPr lang="en-US" smtClean="0"/>
              <a:t>Click to edit Master title style</a:t>
            </a:r>
            <a:endParaRPr/>
          </a:p>
        </p:txBody>
      </p:sp>
      <p:sp>
        <p:nvSpPr>
          <p:cNvPr id="3" name="Vertical Text Placeholder 2"/>
          <p:cNvSpPr>
            <a:spLocks noGrp="1"/>
          </p:cNvSpPr>
          <p:nvPr>
            <p:ph type="body" orient="vert" idx="1"/>
          </p:nvPr>
        </p:nvSpPr>
        <p:spPr>
          <a:xfrm>
            <a:off x="914400" y="1189038"/>
            <a:ext cx="8432800" cy="498316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5CBDBD4D-7B7B-4EC0-AB6E-424933B04FED}" type="slidenum">
              <a:rPr/>
              <a:pPr/>
              <a:t>‹#›</a:t>
            </a:fld>
            <a:endParaRPr/>
          </a:p>
        </p:txBody>
      </p:sp>
    </p:spTree>
    <p:extLst>
      <p:ext uri="{BB962C8B-B14F-4D97-AF65-F5344CB8AC3E}">
        <p14:creationId xmlns:p14="http://schemas.microsoft.com/office/powerpoint/2010/main" val="4259268289"/>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itle">
  <p:cSld name="Agenda Slide">
    <p:spTree>
      <p:nvGrpSpPr>
        <p:cNvPr id="1" name=""/>
        <p:cNvGrpSpPr/>
        <p:nvPr/>
      </p:nvGrpSpPr>
      <p:grpSpPr>
        <a:xfrm>
          <a:off x="0" y="0"/>
          <a:ext cx="0" cy="0"/>
          <a:chOff x="0" y="0"/>
          <a:chExt cx="0" cy="0"/>
        </a:xfrm>
      </p:grpSpPr>
      <p:sp>
        <p:nvSpPr>
          <p:cNvPr id="598018" name="Rectangle 2"/>
          <p:cNvSpPr>
            <a:spLocks noGrp="1" noChangeArrowheads="1"/>
          </p:cNvSpPr>
          <p:nvPr>
            <p:ph type="subTitle" idx="1"/>
          </p:nvPr>
        </p:nvSpPr>
        <p:spPr>
          <a:xfrm>
            <a:off x="1970108" y="2743200"/>
            <a:ext cx="8255692" cy="2971800"/>
          </a:xfrm>
        </p:spPr>
        <p:txBody>
          <a:bodyPr/>
          <a:lstStyle>
            <a:lvl1pPr>
              <a:defRPr/>
            </a:lvl1pPr>
            <a:lvl2pPr marL="452438" lvl="1" indent="-215900">
              <a:defRPr/>
            </a:lvl2pPr>
          </a:lstStyle>
          <a:p>
            <a:r>
              <a:rPr lang="en-US" smtClean="0"/>
              <a:t>Click to edit Master subtitle style</a:t>
            </a:r>
            <a:endParaRPr lang="en-US"/>
          </a:p>
        </p:txBody>
      </p:sp>
      <p:sp>
        <p:nvSpPr>
          <p:cNvPr id="598019" name="Rectangle 3"/>
          <p:cNvSpPr>
            <a:spLocks noGrp="1" noChangeArrowheads="1"/>
          </p:cNvSpPr>
          <p:nvPr>
            <p:ph type="ctrTitle"/>
          </p:nvPr>
        </p:nvSpPr>
        <p:spPr>
          <a:xfrm>
            <a:off x="1970108" y="1219200"/>
            <a:ext cx="8255692" cy="1143000"/>
          </a:xfrm>
        </p:spPr>
        <p:txBody>
          <a:bodyPr tIns="45720" bIns="45720"/>
          <a:lstStyle>
            <a:lvl1pPr>
              <a:defRPr/>
            </a:lvl1pPr>
          </a:lstStyle>
          <a:p>
            <a:r>
              <a:rPr lang="en-US" smtClean="0"/>
              <a:t>Click to edit Master title style</a:t>
            </a:r>
            <a:endParaRPr lang="en-US"/>
          </a:p>
        </p:txBody>
      </p:sp>
      <p:sp>
        <p:nvSpPr>
          <p:cNvPr id="598020" name="Line 4"/>
          <p:cNvSpPr>
            <a:spLocks noChangeShapeType="1"/>
          </p:cNvSpPr>
          <p:nvPr/>
        </p:nvSpPr>
        <p:spPr bwMode="auto">
          <a:xfrm>
            <a:off x="1751207" y="1905000"/>
            <a:ext cx="0" cy="457200"/>
          </a:xfrm>
          <a:prstGeom prst="line">
            <a:avLst/>
          </a:prstGeom>
          <a:noFill/>
          <a:ln w="76200">
            <a:solidFill>
              <a:srgbClr val="0B1F65"/>
            </a:solidFill>
            <a:round/>
            <a:headEnd/>
            <a:tailEnd/>
          </a:ln>
          <a:effectLst/>
        </p:spPr>
        <p:txBody>
          <a:bodyPr wrap="none" anchor="ctr"/>
          <a:lstStyle/>
          <a:p>
            <a:pPr algn="ctr" eaLnBrk="0" fontAlgn="base" hangingPunct="0">
              <a:spcBef>
                <a:spcPct val="10000"/>
              </a:spcBef>
              <a:spcAft>
                <a:spcPct val="0"/>
              </a:spcAft>
              <a:buClr>
                <a:srgbClr val="0B1F65"/>
              </a:buClr>
              <a:buFont typeface="Webdings" pitchFamily="18" charset="2"/>
              <a:buNone/>
            </a:pPr>
            <a:endParaRPr lang="en-US" sz="1100" dirty="0">
              <a:solidFill>
                <a:srgbClr val="6A737B"/>
              </a:solidFill>
              <a:cs typeface="Times New Roman" pitchFamily="18" charset="0"/>
            </a:endParaRPr>
          </a:p>
        </p:txBody>
      </p:sp>
      <p:sp>
        <p:nvSpPr>
          <p:cNvPr id="10" name="Text Box 5"/>
          <p:cNvSpPr txBox="1">
            <a:spLocks noChangeArrowheads="1"/>
          </p:cNvSpPr>
          <p:nvPr/>
        </p:nvSpPr>
        <p:spPr bwMode="auto">
          <a:xfrm>
            <a:off x="11751428" y="6492240"/>
            <a:ext cx="187552" cy="184666"/>
          </a:xfrm>
          <a:prstGeom prst="rect">
            <a:avLst/>
          </a:prstGeom>
          <a:noFill/>
          <a:ln w="9525">
            <a:noFill/>
            <a:miter lim="800000"/>
            <a:headEnd/>
            <a:tailEnd/>
          </a:ln>
          <a:effectLst/>
        </p:spPr>
        <p:txBody>
          <a:bodyPr wrap="none" lIns="0" tIns="0" rIns="0" bIns="0">
            <a:spAutoFit/>
          </a:bodyPr>
          <a:lstStyle/>
          <a:p>
            <a:pPr algn="r" eaLnBrk="0" fontAlgn="base" hangingPunct="0">
              <a:spcBef>
                <a:spcPct val="0"/>
              </a:spcBef>
              <a:spcAft>
                <a:spcPct val="0"/>
              </a:spcAft>
            </a:pPr>
            <a:fld id="{2B114154-8EFE-4493-ABC9-427AC67F52E5}" type="slidenum">
              <a:rPr lang="en-US" sz="1200">
                <a:solidFill>
                  <a:srgbClr val="6A737B"/>
                </a:solidFill>
                <a:cs typeface="Times New Roman" pitchFamily="18" charset="0"/>
              </a:rPr>
              <a:pPr algn="r" eaLnBrk="0" fontAlgn="base" hangingPunct="0">
                <a:spcBef>
                  <a:spcPct val="0"/>
                </a:spcBef>
                <a:spcAft>
                  <a:spcPct val="0"/>
                </a:spcAft>
              </a:pPr>
              <a:t>‹#›</a:t>
            </a:fld>
            <a:endParaRPr lang="en-US" sz="1200" dirty="0">
              <a:solidFill>
                <a:srgbClr val="6A737B"/>
              </a:solidFill>
              <a:cs typeface="Times New Roman" pitchFamily="18" charset="0"/>
            </a:endParaRPr>
          </a:p>
        </p:txBody>
      </p:sp>
      <p:sp>
        <p:nvSpPr>
          <p:cNvPr id="8" name="Text Box 5"/>
          <p:cNvSpPr txBox="1">
            <a:spLocks noChangeArrowheads="1"/>
          </p:cNvSpPr>
          <p:nvPr userDrawn="1"/>
        </p:nvSpPr>
        <p:spPr bwMode="auto">
          <a:xfrm>
            <a:off x="11751428" y="6492240"/>
            <a:ext cx="187552" cy="184666"/>
          </a:xfrm>
          <a:prstGeom prst="rect">
            <a:avLst/>
          </a:prstGeom>
          <a:noFill/>
          <a:ln w="9525">
            <a:noFill/>
            <a:miter lim="800000"/>
            <a:headEnd/>
            <a:tailEnd/>
          </a:ln>
          <a:effectLst/>
        </p:spPr>
        <p:txBody>
          <a:bodyPr wrap="none" lIns="0" tIns="0" rIns="0" bIns="0">
            <a:spAutoFit/>
          </a:bodyPr>
          <a:lstStyle/>
          <a:p>
            <a:pPr algn="r" eaLnBrk="0" fontAlgn="base" hangingPunct="0">
              <a:spcBef>
                <a:spcPct val="0"/>
              </a:spcBef>
              <a:spcAft>
                <a:spcPct val="0"/>
              </a:spcAft>
            </a:pPr>
            <a:fld id="{2B114154-8EFE-4493-ABC9-427AC67F52E5}" type="slidenum">
              <a:rPr lang="en-US" sz="1200">
                <a:solidFill>
                  <a:srgbClr val="6A737B"/>
                </a:solidFill>
                <a:cs typeface="Times New Roman" pitchFamily="18" charset="0"/>
              </a:rPr>
              <a:pPr algn="r" eaLnBrk="0" fontAlgn="base" hangingPunct="0">
                <a:spcBef>
                  <a:spcPct val="0"/>
                </a:spcBef>
                <a:spcAft>
                  <a:spcPct val="0"/>
                </a:spcAft>
              </a:pPr>
              <a:t>‹#›</a:t>
            </a:fld>
            <a:endParaRPr lang="en-US" sz="1200" dirty="0">
              <a:solidFill>
                <a:srgbClr val="6A737B"/>
              </a:solidFill>
              <a:cs typeface="Times New Roman" pitchFamily="18" charset="0"/>
            </a:endParaRPr>
          </a:p>
        </p:txBody>
      </p:sp>
      <p:graphicFrame>
        <p:nvGraphicFramePr>
          <p:cNvPr id="1119234" name="Object 113"/>
          <p:cNvGraphicFramePr>
            <a:graphicFrameLocks noChangeAspect="1"/>
          </p:cNvGraphicFramePr>
          <p:nvPr/>
        </p:nvGraphicFramePr>
        <p:xfrm>
          <a:off x="11384804" y="76200"/>
          <a:ext cx="730973" cy="547688"/>
        </p:xfrm>
        <a:graphic>
          <a:graphicData uri="http://schemas.openxmlformats.org/presentationml/2006/ole">
            <mc:AlternateContent xmlns:mc="http://schemas.openxmlformats.org/markup-compatibility/2006">
              <mc:Choice xmlns:v="urn:schemas-microsoft-com:vml" Requires="v">
                <p:oleObj spid="_x0000_s1059" r:id="rId3" imgW="971686" imgH="895238" progId="PBrush">
                  <p:embed/>
                </p:oleObj>
              </mc:Choice>
              <mc:Fallback>
                <p:oleObj r:id="rId3" imgW="971686" imgH="895238" progId="PBrush">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384804" y="76200"/>
                        <a:ext cx="730973" cy="5476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 name="TextBox 8"/>
          <p:cNvSpPr txBox="1"/>
          <p:nvPr userDrawn="1"/>
        </p:nvSpPr>
        <p:spPr>
          <a:xfrm>
            <a:off x="225155" y="6492241"/>
            <a:ext cx="2251552" cy="276999"/>
          </a:xfrm>
          <a:prstGeom prst="rect">
            <a:avLst/>
          </a:prstGeom>
          <a:noFill/>
        </p:spPr>
        <p:txBody>
          <a:bodyPr wrap="square" rtlCol="0">
            <a:spAutoFit/>
          </a:bodyPr>
          <a:lstStyle/>
          <a:p>
            <a:pPr eaLnBrk="0" fontAlgn="base" hangingPunct="0">
              <a:spcBef>
                <a:spcPct val="10000"/>
              </a:spcBef>
              <a:spcAft>
                <a:spcPct val="0"/>
              </a:spcAft>
              <a:buClr>
                <a:srgbClr val="0B1F65"/>
              </a:buClr>
              <a:buFont typeface="Webdings" pitchFamily="18" charset="2"/>
              <a:buNone/>
            </a:pPr>
            <a:r>
              <a:rPr lang="en-US" sz="1200" i="1" dirty="0">
                <a:solidFill>
                  <a:srgbClr val="6A737B">
                    <a:lumMod val="50000"/>
                    <a:lumOff val="50000"/>
                  </a:srgbClr>
                </a:solidFill>
                <a:cs typeface="Times New Roman" pitchFamily="18" charset="0"/>
              </a:rPr>
              <a:t>Mu Sigma Confidential</a:t>
            </a:r>
          </a:p>
        </p:txBody>
      </p:sp>
    </p:spTree>
    <p:extLst>
      <p:ext uri="{BB962C8B-B14F-4D97-AF65-F5344CB8AC3E}">
        <p14:creationId xmlns:p14="http://schemas.microsoft.com/office/powerpoint/2010/main" val="5658893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idx="1"/>
          </p:nvPr>
        </p:nvSpPr>
        <p:spPr/>
        <p:txBody>
          <a:bodyPr/>
          <a:lstStyle>
            <a:lvl5pPr>
              <a:defRPr/>
            </a:lvl5pPr>
            <a:lvl6pPr>
              <a:defRPr/>
            </a:lvl6pPr>
            <a:lvl8pPr>
              <a:defRPr/>
            </a:lvl8pPr>
            <a:lvl9pPr>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5CBDBD4D-7B7B-4EC0-AB6E-424933B04FED}" type="slidenum">
              <a:rPr/>
              <a:pPr/>
              <a:t>‹#›</a:t>
            </a:fld>
            <a:endParaRPr/>
          </a:p>
        </p:txBody>
      </p:sp>
    </p:spTree>
    <p:extLst>
      <p:ext uri="{BB962C8B-B14F-4D97-AF65-F5344CB8AC3E}">
        <p14:creationId xmlns:p14="http://schemas.microsoft.com/office/powerpoint/2010/main" val="3792143229"/>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Title Slide with Date">
    <p:spTree>
      <p:nvGrpSpPr>
        <p:cNvPr id="1" name=""/>
        <p:cNvGrpSpPr/>
        <p:nvPr/>
      </p:nvGrpSpPr>
      <p:grpSpPr>
        <a:xfrm>
          <a:off x="0" y="0"/>
          <a:ext cx="0" cy="0"/>
          <a:chOff x="0" y="0"/>
          <a:chExt cx="0" cy="0"/>
        </a:xfrm>
      </p:grpSpPr>
      <p:pic>
        <p:nvPicPr>
          <p:cNvPr id="22" name="Picture 10" descr="puzzle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238" y="3"/>
            <a:ext cx="12187767" cy="685641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ctrTitle" hasCustomPrompt="1"/>
          </p:nvPr>
        </p:nvSpPr>
        <p:spPr>
          <a:xfrm>
            <a:off x="548223" y="1322392"/>
            <a:ext cx="6218766" cy="1252537"/>
          </a:xfrm>
        </p:spPr>
        <p:txBody>
          <a:bodyPr lIns="0" tIns="0" rIns="0" bIns="0" anchor="b">
            <a:noAutofit/>
          </a:bodyPr>
          <a:lstStyle>
            <a:lvl1pPr>
              <a:lnSpc>
                <a:spcPct val="90000"/>
              </a:lnSpc>
              <a:defRPr sz="3200"/>
            </a:lvl1pPr>
          </a:lstStyle>
          <a:p>
            <a:r>
              <a:rPr/>
              <a:t>Type Title Here</a:t>
            </a:r>
          </a:p>
        </p:txBody>
      </p:sp>
      <p:sp>
        <p:nvSpPr>
          <p:cNvPr id="3" name="Subtitle 2"/>
          <p:cNvSpPr>
            <a:spLocks noGrp="1"/>
          </p:cNvSpPr>
          <p:nvPr>
            <p:ph type="subTitle" idx="1" hasCustomPrompt="1"/>
          </p:nvPr>
        </p:nvSpPr>
        <p:spPr>
          <a:xfrm>
            <a:off x="548223" y="2698758"/>
            <a:ext cx="6218766" cy="714375"/>
          </a:xfrm>
        </p:spPr>
        <p:txBody>
          <a:bodyPr lIns="0" tIns="0" rIns="0" bIns="0">
            <a:noAutofit/>
          </a:bodyPr>
          <a:lstStyle>
            <a:lvl1pPr marL="0" indent="0" algn="l">
              <a:spcBef>
                <a:spcPts val="0"/>
              </a:spcBef>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a:t>Type Subtitle/Sub-brand/Business Here</a:t>
            </a:r>
          </a:p>
        </p:txBody>
      </p:sp>
      <p:pic>
        <p:nvPicPr>
          <p:cNvPr id="9" name="Picture 5" descr="TD Logo BW"/>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4568" y="419100"/>
            <a:ext cx="1234018" cy="827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6" descr="TD 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hidden">
          <a:xfrm>
            <a:off x="554568" y="419100"/>
            <a:ext cx="1234018" cy="827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 Placeholder 13"/>
          <p:cNvSpPr>
            <a:spLocks noGrp="1"/>
          </p:cNvSpPr>
          <p:nvPr>
            <p:ph type="body" sz="quarter" idx="10" hasCustomPrompt="1"/>
          </p:nvPr>
        </p:nvSpPr>
        <p:spPr>
          <a:xfrm>
            <a:off x="548217" y="3436938"/>
            <a:ext cx="5141384" cy="296862"/>
          </a:xfrm>
        </p:spPr>
        <p:txBody>
          <a:bodyPr lIns="0" tIns="0" rIns="0" bIns="0" anchor="ctr"/>
          <a:lstStyle>
            <a:lvl1pPr marL="0" indent="0">
              <a:spcBef>
                <a:spcPts val="0"/>
              </a:spcBef>
              <a:buNone/>
              <a:defRPr sz="1600">
                <a:latin typeface="+mj-lt"/>
              </a:defRPr>
            </a:lvl1pPr>
            <a:lvl2pPr marL="0" indent="0">
              <a:spcBef>
                <a:spcPts val="0"/>
              </a:spcBef>
              <a:buNone/>
              <a:defRPr sz="1600">
                <a:latin typeface="+mj-lt"/>
              </a:defRPr>
            </a:lvl2pPr>
            <a:lvl3pPr marL="0" indent="0">
              <a:spcBef>
                <a:spcPts val="0"/>
              </a:spcBef>
              <a:buNone/>
              <a:defRPr sz="1600">
                <a:latin typeface="+mj-lt"/>
              </a:defRPr>
            </a:lvl3pPr>
            <a:lvl4pPr marL="0" indent="0">
              <a:spcBef>
                <a:spcPts val="0"/>
              </a:spcBef>
              <a:buNone/>
              <a:defRPr sz="1600">
                <a:latin typeface="+mj-lt"/>
              </a:defRPr>
            </a:lvl4pPr>
            <a:lvl5pPr marL="0" indent="0">
              <a:spcBef>
                <a:spcPts val="0"/>
              </a:spcBef>
              <a:buNone/>
              <a:defRPr sz="1600">
                <a:latin typeface="+mj-lt"/>
              </a:defRPr>
            </a:lvl5pPr>
          </a:lstStyle>
          <a:p>
            <a:pPr lvl="0"/>
            <a:r>
              <a:rPr/>
              <a:t>Date</a:t>
            </a:r>
          </a:p>
        </p:txBody>
      </p:sp>
    </p:spTree>
    <p:extLst>
      <p:ext uri="{BB962C8B-B14F-4D97-AF65-F5344CB8AC3E}">
        <p14:creationId xmlns:p14="http://schemas.microsoft.com/office/powerpoint/2010/main" val="3898265247"/>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48219" y="1322392"/>
            <a:ext cx="8657166" cy="1252537"/>
          </a:xfrm>
        </p:spPr>
        <p:txBody>
          <a:bodyPr lIns="0" tIns="0" rIns="0" bIns="0" anchor="b" anchorCtr="0">
            <a:noAutofit/>
          </a:bodyPr>
          <a:lstStyle>
            <a:lvl1pPr algn="l">
              <a:lnSpc>
                <a:spcPct val="90000"/>
              </a:lnSpc>
              <a:defRPr sz="3200" b="1" cap="none" baseline="0"/>
            </a:lvl1pPr>
          </a:lstStyle>
          <a:p>
            <a:r>
              <a:rPr/>
              <a:t>Type Section Title Here</a:t>
            </a:r>
          </a:p>
        </p:txBody>
      </p:sp>
      <p:sp>
        <p:nvSpPr>
          <p:cNvPr id="3" name="Text Placeholder 2"/>
          <p:cNvSpPr>
            <a:spLocks noGrp="1"/>
          </p:cNvSpPr>
          <p:nvPr>
            <p:ph type="body" idx="1" hasCustomPrompt="1"/>
          </p:nvPr>
        </p:nvSpPr>
        <p:spPr>
          <a:xfrm>
            <a:off x="548219" y="2698758"/>
            <a:ext cx="8657166" cy="714375"/>
          </a:xfrm>
        </p:spPr>
        <p:txBody>
          <a:bodyPr lIns="0" tIns="0" rIns="0" bIns="0" anchor="t">
            <a:noAutofit/>
          </a:bodyPr>
          <a:lstStyle>
            <a:lvl1pPr marL="0" indent="0">
              <a:spcBef>
                <a:spcPts val="0"/>
              </a:spcBef>
              <a:buNone/>
              <a:defRPr sz="2000" baseline="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a:t>Section #1</a:t>
            </a: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5CBDBD4D-7B7B-4EC0-AB6E-424933B04FED}" type="slidenum">
              <a:rPr/>
              <a:pPr/>
              <a:t>‹#›</a:t>
            </a:fld>
            <a:endParaRPr/>
          </a:p>
        </p:txBody>
      </p:sp>
      <p:pic>
        <p:nvPicPr>
          <p:cNvPr id="7" name="Picture 4" descr="TD Logo BW"/>
          <p:cNvPicPr>
            <a:picLocks noChangeAspect="1" noChangeArrowheads="1"/>
          </p:cNvPicPr>
          <p:nvPr/>
        </p:nvPicPr>
        <p:blipFill>
          <a:blip r:embed="rId2" cstate="print"/>
          <a:srcRect/>
          <a:stretch>
            <a:fillRect/>
          </a:stretch>
        </p:blipFill>
        <p:spPr bwMode="auto">
          <a:xfrm>
            <a:off x="554568" y="419100"/>
            <a:ext cx="1234018" cy="827088"/>
          </a:xfrm>
          <a:prstGeom prst="rect">
            <a:avLst/>
          </a:prstGeom>
          <a:noFill/>
        </p:spPr>
      </p:pic>
      <p:pic>
        <p:nvPicPr>
          <p:cNvPr id="8" name="Picture 5" descr="TD Logo"/>
          <p:cNvPicPr>
            <a:picLocks noChangeAspect="1" noChangeArrowheads="1"/>
          </p:cNvPicPr>
          <p:nvPr/>
        </p:nvPicPr>
        <p:blipFill>
          <a:blip r:embed="rId3" cstate="print"/>
          <a:srcRect/>
          <a:stretch>
            <a:fillRect/>
          </a:stretch>
        </p:blipFill>
        <p:spPr bwMode="hidden">
          <a:xfrm>
            <a:off x="554568" y="419100"/>
            <a:ext cx="1234018" cy="827088"/>
          </a:xfrm>
          <a:prstGeom prst="rect">
            <a:avLst/>
          </a:prstGeom>
          <a:noFill/>
        </p:spPr>
      </p:pic>
    </p:spTree>
    <p:extLst>
      <p:ext uri="{BB962C8B-B14F-4D97-AF65-F5344CB8AC3E}">
        <p14:creationId xmlns:p14="http://schemas.microsoft.com/office/powerpoint/2010/main" val="3842716086"/>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sz="half" idx="1"/>
          </p:nvPr>
        </p:nvSpPr>
        <p:spPr>
          <a:xfrm>
            <a:off x="914400" y="1482733"/>
            <a:ext cx="5084064" cy="4689475"/>
          </a:xfrm>
        </p:spPr>
        <p:txBody>
          <a:bodyPr/>
          <a:lstStyle>
            <a:lvl1pPr>
              <a:defRPr sz="2000"/>
            </a:lvl1pPr>
            <a:lvl2pPr>
              <a:defRPr sz="18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Content Placeholder 3"/>
          <p:cNvSpPr>
            <a:spLocks noGrp="1"/>
          </p:cNvSpPr>
          <p:nvPr>
            <p:ph sz="half" idx="2"/>
          </p:nvPr>
        </p:nvSpPr>
        <p:spPr>
          <a:xfrm>
            <a:off x="6193536" y="1482733"/>
            <a:ext cx="5084064" cy="4689475"/>
          </a:xfrm>
        </p:spPr>
        <p:txBody>
          <a:bodyPr/>
          <a:lstStyle>
            <a:lvl1pPr>
              <a:defRPr sz="2000"/>
            </a:lvl1pPr>
            <a:lvl2pPr>
              <a:defRPr sz="18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5CBDBD4D-7B7B-4EC0-AB6E-424933B04FED}" type="slidenum">
              <a:rPr/>
              <a:pPr/>
              <a:t>‹#›</a:t>
            </a:fld>
            <a:endParaRPr/>
          </a:p>
        </p:txBody>
      </p:sp>
    </p:spTree>
    <p:extLst>
      <p:ext uri="{BB962C8B-B14F-4D97-AF65-F5344CB8AC3E}">
        <p14:creationId xmlns:p14="http://schemas.microsoft.com/office/powerpoint/2010/main" val="204242706"/>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a:p>
        </p:txBody>
      </p:sp>
      <p:sp>
        <p:nvSpPr>
          <p:cNvPr id="3" name="Text Placeholder 2"/>
          <p:cNvSpPr>
            <a:spLocks noGrp="1"/>
          </p:cNvSpPr>
          <p:nvPr>
            <p:ph type="body" idx="1"/>
          </p:nvPr>
        </p:nvSpPr>
        <p:spPr>
          <a:xfrm>
            <a:off x="914400" y="1482725"/>
            <a:ext cx="5082237" cy="639762"/>
          </a:xfrm>
        </p:spPr>
        <p:txBody>
          <a:bodyPr anchor="b">
            <a:no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914400" y="2220912"/>
            <a:ext cx="5082237" cy="3951288"/>
          </a:xfrm>
        </p:spPr>
        <p:txBody>
          <a:bodyPr>
            <a:noAutofit/>
          </a:bodyPr>
          <a:lstStyle>
            <a:lvl1pPr>
              <a:defRPr sz="20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Text Placeholder 4"/>
          <p:cNvSpPr>
            <a:spLocks noGrp="1"/>
          </p:cNvSpPr>
          <p:nvPr>
            <p:ph type="body" sz="quarter" idx="3"/>
          </p:nvPr>
        </p:nvSpPr>
        <p:spPr>
          <a:xfrm>
            <a:off x="6193371" y="1482725"/>
            <a:ext cx="5084234" cy="639762"/>
          </a:xfrm>
        </p:spPr>
        <p:txBody>
          <a:bodyPr anchor="b">
            <a:no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3371" y="2220912"/>
            <a:ext cx="5084234" cy="3951288"/>
          </a:xfrm>
        </p:spPr>
        <p:txBody>
          <a:bodyPr>
            <a:noAutofit/>
          </a:bodyPr>
          <a:lstStyle>
            <a:lvl1pPr>
              <a:defRPr sz="20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8" name="Footer Placeholder 7"/>
          <p:cNvSpPr>
            <a:spLocks noGrp="1"/>
          </p:cNvSpPr>
          <p:nvPr>
            <p:ph type="ftr" sz="quarter" idx="11"/>
          </p:nvPr>
        </p:nvSpPr>
        <p:spPr/>
        <p:txBody>
          <a:bodyPr/>
          <a:lstStyle/>
          <a:p>
            <a:endParaRPr/>
          </a:p>
        </p:txBody>
      </p:sp>
      <p:sp>
        <p:nvSpPr>
          <p:cNvPr id="9" name="Slide Number Placeholder 8"/>
          <p:cNvSpPr>
            <a:spLocks noGrp="1"/>
          </p:cNvSpPr>
          <p:nvPr>
            <p:ph type="sldNum" sz="quarter" idx="12"/>
          </p:nvPr>
        </p:nvSpPr>
        <p:spPr/>
        <p:txBody>
          <a:bodyPr/>
          <a:lstStyle/>
          <a:p>
            <a:fld id="{5CBDBD4D-7B7B-4EC0-AB6E-424933B04FED}" type="slidenum">
              <a:rPr/>
              <a:pPr/>
              <a:t>‹#›</a:t>
            </a:fld>
            <a:endParaRPr/>
          </a:p>
        </p:txBody>
      </p:sp>
    </p:spTree>
    <p:extLst>
      <p:ext uri="{BB962C8B-B14F-4D97-AF65-F5344CB8AC3E}">
        <p14:creationId xmlns:p14="http://schemas.microsoft.com/office/powerpoint/2010/main" val="2501167990"/>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4" name="Footer Placeholder 3"/>
          <p:cNvSpPr>
            <a:spLocks noGrp="1"/>
          </p:cNvSpPr>
          <p:nvPr>
            <p:ph type="ftr" sz="quarter" idx="11"/>
          </p:nvPr>
        </p:nvSpPr>
        <p:spPr/>
        <p:txBody>
          <a:bodyPr/>
          <a:lstStyle/>
          <a:p>
            <a:endParaRPr/>
          </a:p>
        </p:txBody>
      </p:sp>
      <p:sp>
        <p:nvSpPr>
          <p:cNvPr id="5" name="Slide Number Placeholder 4"/>
          <p:cNvSpPr>
            <a:spLocks noGrp="1"/>
          </p:cNvSpPr>
          <p:nvPr>
            <p:ph type="sldNum" sz="quarter" idx="12"/>
          </p:nvPr>
        </p:nvSpPr>
        <p:spPr/>
        <p:txBody>
          <a:bodyPr/>
          <a:lstStyle/>
          <a:p>
            <a:fld id="{5CBDBD4D-7B7B-4EC0-AB6E-424933B04FED}" type="slidenum">
              <a:rPr/>
              <a:pPr/>
              <a:t>‹#›</a:t>
            </a:fld>
            <a:endParaRPr/>
          </a:p>
        </p:txBody>
      </p:sp>
    </p:spTree>
    <p:extLst>
      <p:ext uri="{BB962C8B-B14F-4D97-AF65-F5344CB8AC3E}">
        <p14:creationId xmlns:p14="http://schemas.microsoft.com/office/powerpoint/2010/main" val="4115453841"/>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endParaRPr/>
          </a:p>
        </p:txBody>
      </p:sp>
      <p:sp>
        <p:nvSpPr>
          <p:cNvPr id="5" name="Slide Number Placeholder 4"/>
          <p:cNvSpPr>
            <a:spLocks noGrp="1"/>
          </p:cNvSpPr>
          <p:nvPr>
            <p:ph type="sldNum" sz="quarter" idx="12"/>
          </p:nvPr>
        </p:nvSpPr>
        <p:spPr/>
        <p:txBody>
          <a:bodyPr/>
          <a:lstStyle/>
          <a:p>
            <a:fld id="{5CBDBD4D-7B7B-4EC0-AB6E-424933B04FED}" type="slidenum">
              <a:rPr/>
              <a:pPr/>
              <a:t>‹#›</a:t>
            </a:fld>
            <a:endParaRPr/>
          </a:p>
        </p:txBody>
      </p:sp>
    </p:spTree>
    <p:extLst>
      <p:ext uri="{BB962C8B-B14F-4D97-AF65-F5344CB8AC3E}">
        <p14:creationId xmlns:p14="http://schemas.microsoft.com/office/powerpoint/2010/main" val="3256687698"/>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4401" y="381000"/>
            <a:ext cx="9042400" cy="808038"/>
          </a:xfrm>
        </p:spPr>
        <p:txBody>
          <a:bodyPr anchor="ctr"/>
          <a:lstStyle>
            <a:lvl1pPr algn="l">
              <a:defRPr sz="2800" b="1"/>
            </a:lvl1pPr>
          </a:lstStyle>
          <a:p>
            <a:r>
              <a:rPr lang="en-US" smtClean="0"/>
              <a:t>Click to edit Master title style</a:t>
            </a:r>
            <a:endParaRPr/>
          </a:p>
        </p:txBody>
      </p:sp>
      <p:sp>
        <p:nvSpPr>
          <p:cNvPr id="3" name="Content Placeholder 2"/>
          <p:cNvSpPr>
            <a:spLocks noGrp="1"/>
          </p:cNvSpPr>
          <p:nvPr>
            <p:ph idx="1"/>
          </p:nvPr>
        </p:nvSpPr>
        <p:spPr>
          <a:xfrm>
            <a:off x="4766733" y="1482724"/>
            <a:ext cx="6510867" cy="4689475"/>
          </a:xfrm>
        </p:spPr>
        <p:txBody>
          <a:bodyPr>
            <a:noAutofit/>
          </a:bodyPr>
          <a:lstStyle>
            <a:lvl1pPr>
              <a:defRPr sz="20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Text Placeholder 3"/>
          <p:cNvSpPr>
            <a:spLocks noGrp="1"/>
          </p:cNvSpPr>
          <p:nvPr>
            <p:ph type="body" sz="half" idx="2"/>
          </p:nvPr>
        </p:nvSpPr>
        <p:spPr>
          <a:xfrm>
            <a:off x="914404" y="1482724"/>
            <a:ext cx="3706285" cy="4689475"/>
          </a:xfrm>
        </p:spPr>
        <p:txBody>
          <a:bodyPr>
            <a:no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5CBDBD4D-7B7B-4EC0-AB6E-424933B04FED}" type="slidenum">
              <a:rPr/>
              <a:pPr/>
              <a:t>‹#›</a:t>
            </a:fld>
            <a:endParaRPr/>
          </a:p>
        </p:txBody>
      </p:sp>
    </p:spTree>
    <p:extLst>
      <p:ext uri="{BB962C8B-B14F-4D97-AF65-F5344CB8AC3E}">
        <p14:creationId xmlns:p14="http://schemas.microsoft.com/office/powerpoint/2010/main" val="91893750"/>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4401" y="381001"/>
            <a:ext cx="9042400" cy="808038"/>
          </a:xfrm>
          <a:prstGeom prst="rect">
            <a:avLst/>
          </a:prstGeom>
        </p:spPr>
        <p:txBody>
          <a:bodyPr vert="horz" lIns="91440" tIns="45720" rIns="91440" bIns="45720" rtlCol="0" anchor="ctr" anchorCtr="0">
            <a:noAutofit/>
          </a:bodyPr>
          <a:lstStyle/>
          <a:p>
            <a:r>
              <a:rPr lang="en-US" smtClean="0"/>
              <a:t>Click to edit Master title style</a:t>
            </a:r>
            <a:endParaRPr/>
          </a:p>
        </p:txBody>
      </p:sp>
      <p:sp>
        <p:nvSpPr>
          <p:cNvPr id="3" name="Text Placeholder 2"/>
          <p:cNvSpPr>
            <a:spLocks noGrp="1"/>
          </p:cNvSpPr>
          <p:nvPr>
            <p:ph type="body" idx="1"/>
          </p:nvPr>
        </p:nvSpPr>
        <p:spPr>
          <a:xfrm>
            <a:off x="914401" y="1482726"/>
            <a:ext cx="10363200" cy="4689474"/>
          </a:xfrm>
          <a:prstGeom prst="rect">
            <a:avLst/>
          </a:prstGeom>
        </p:spPr>
        <p:txBody>
          <a:bodyPr vert="horz" lIns="91440" tIns="45720" rIns="91440" bIns="4572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2"/>
          </p:nvPr>
        </p:nvSpPr>
        <p:spPr>
          <a:xfrm>
            <a:off x="9753600" y="6573838"/>
            <a:ext cx="1180040" cy="182880"/>
          </a:xfrm>
          <a:prstGeom prst="rect">
            <a:avLst/>
          </a:prstGeom>
        </p:spPr>
        <p:txBody>
          <a:bodyPr vert="horz" lIns="91440" tIns="45720" rIns="91440" bIns="45720" rtlCol="0" anchor="ctr"/>
          <a:lstStyle>
            <a:lvl1pPr algn="l">
              <a:defRPr sz="1100">
                <a:solidFill>
                  <a:srgbClr val="6A737B"/>
                </a:solidFill>
              </a:defRPr>
            </a:lvl1pPr>
          </a:lstStyle>
          <a:p>
            <a:pPr>
              <a:buFont typeface="Webdings" pitchFamily="18" charset="2"/>
              <a:buNone/>
            </a:pPr>
            <a:endParaRPr lang="en-US">
              <a:cs typeface="Times New Roman" pitchFamily="18" charset="0"/>
            </a:endParaRPr>
          </a:p>
        </p:txBody>
      </p:sp>
      <p:sp>
        <p:nvSpPr>
          <p:cNvPr id="5" name="Footer Placeholder 4"/>
          <p:cNvSpPr>
            <a:spLocks noGrp="1"/>
          </p:cNvSpPr>
          <p:nvPr>
            <p:ph type="ftr" sz="quarter" idx="3"/>
          </p:nvPr>
        </p:nvSpPr>
        <p:spPr>
          <a:xfrm>
            <a:off x="914401" y="6573838"/>
            <a:ext cx="6807200" cy="182880"/>
          </a:xfrm>
          <a:prstGeom prst="rect">
            <a:avLst/>
          </a:prstGeom>
        </p:spPr>
        <p:txBody>
          <a:bodyPr vert="horz" lIns="91440" tIns="45720" rIns="91440" bIns="45720" rtlCol="0" anchor="ctr"/>
          <a:lstStyle>
            <a:lvl1pPr algn="l">
              <a:defRPr sz="1100" b="0">
                <a:solidFill>
                  <a:srgbClr val="6A737B"/>
                </a:solidFill>
              </a:defRPr>
            </a:lvl1pPr>
          </a:lstStyle>
          <a:p>
            <a:pPr>
              <a:buFont typeface="Webdings" pitchFamily="18" charset="2"/>
              <a:buNone/>
            </a:pPr>
            <a:endParaRPr lang="en-US" dirty="0">
              <a:cs typeface="Times New Roman" pitchFamily="18" charset="0"/>
            </a:endParaRPr>
          </a:p>
        </p:txBody>
      </p:sp>
      <p:sp>
        <p:nvSpPr>
          <p:cNvPr id="6" name="Slide Number Placeholder 5"/>
          <p:cNvSpPr>
            <a:spLocks noGrp="1"/>
          </p:cNvSpPr>
          <p:nvPr>
            <p:ph type="sldNum" sz="quarter" idx="4"/>
          </p:nvPr>
        </p:nvSpPr>
        <p:spPr>
          <a:xfrm>
            <a:off x="10933642" y="6573838"/>
            <a:ext cx="926043" cy="182880"/>
          </a:xfrm>
          <a:prstGeom prst="rect">
            <a:avLst/>
          </a:prstGeom>
        </p:spPr>
        <p:txBody>
          <a:bodyPr vert="horz" lIns="91440" tIns="45720" rIns="91440" bIns="45720" rtlCol="0" anchor="ctr"/>
          <a:lstStyle>
            <a:lvl1pPr algn="r">
              <a:defRPr sz="1100">
                <a:solidFill>
                  <a:srgbClr val="163D22"/>
                </a:solidFill>
              </a:defRPr>
            </a:lvl1pPr>
          </a:lstStyle>
          <a:p>
            <a:pPr>
              <a:buFont typeface="Webdings" pitchFamily="18" charset="2"/>
              <a:buNone/>
            </a:pPr>
            <a:fld id="{5CBDBD4D-7B7B-4EC0-AB6E-424933B04FED}" type="slidenum">
              <a:rPr lang="en-US" smtClean="0">
                <a:cs typeface="Times New Roman" pitchFamily="18" charset="0"/>
              </a:rPr>
              <a:pPr>
                <a:buFont typeface="Webdings" pitchFamily="18" charset="2"/>
                <a:buNone/>
              </a:pPr>
              <a:t>‹#›</a:t>
            </a:fld>
            <a:endParaRPr lang="en-US">
              <a:cs typeface="Times New Roman" pitchFamily="18" charset="0"/>
            </a:endParaRPr>
          </a:p>
        </p:txBody>
      </p:sp>
      <p:sp>
        <p:nvSpPr>
          <p:cNvPr id="8" name="Line 7"/>
          <p:cNvSpPr>
            <a:spLocks noChangeShapeType="1"/>
          </p:cNvSpPr>
          <p:nvPr/>
        </p:nvSpPr>
        <p:spPr bwMode="auto">
          <a:xfrm>
            <a:off x="2122" y="6477000"/>
            <a:ext cx="12187767" cy="0"/>
          </a:xfrm>
          <a:prstGeom prst="line">
            <a:avLst/>
          </a:prstGeom>
          <a:noFill/>
          <a:ln w="44450">
            <a:solidFill>
              <a:schemeClr val="bg2"/>
            </a:solidFill>
            <a:round/>
            <a:headEnd/>
            <a:tailEnd/>
          </a:ln>
          <a:effectLst/>
        </p:spPr>
        <p:txBody>
          <a:bodyPr/>
          <a:lstStyle/>
          <a:p>
            <a:endParaRPr sz="1800">
              <a:solidFill>
                <a:srgbClr val="6A737B"/>
              </a:solidFill>
              <a:cs typeface="Times New Roman" pitchFamily="18" charset="0"/>
            </a:endParaRPr>
          </a:p>
        </p:txBody>
      </p:sp>
      <p:pic>
        <p:nvPicPr>
          <p:cNvPr id="11" name="Picture 15" descr="TD Logo"/>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hidden">
          <a:xfrm>
            <a:off x="11127320" y="152408"/>
            <a:ext cx="658284" cy="4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fl" descr="Internal"/>
          <p:cNvSpPr txBox="1"/>
          <p:nvPr/>
        </p:nvSpPr>
        <p:spPr>
          <a:xfrm>
            <a:off x="1" y="6533896"/>
            <a:ext cx="954107" cy="355482"/>
          </a:xfrm>
          <a:prstGeom prst="rect">
            <a:avLst/>
          </a:prstGeom>
          <a:noFill/>
        </p:spPr>
        <p:txBody>
          <a:bodyPr vert="horz" wrap="none" rtlCol="0">
            <a:spAutoFit/>
          </a:bodyPr>
          <a:lstStyle/>
          <a:p>
            <a:pPr>
              <a:lnSpc>
                <a:spcPct val="95000"/>
              </a:lnSpc>
            </a:pPr>
            <a:r>
              <a:rPr lang="en-US" sz="1800">
                <a:solidFill>
                  <a:srgbClr val="6A737B"/>
                </a:solidFill>
                <a:cs typeface="Times New Roman" pitchFamily="18" charset="0"/>
              </a:rPr>
              <a:t>Internal</a:t>
            </a:r>
          </a:p>
        </p:txBody>
      </p:sp>
    </p:spTree>
    <p:extLst>
      <p:ext uri="{BB962C8B-B14F-4D97-AF65-F5344CB8AC3E}">
        <p14:creationId xmlns:p14="http://schemas.microsoft.com/office/powerpoint/2010/main" val="40482703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timing>
    <p:tnLst>
      <p:par>
        <p:cTn id="1" dur="indefinite" restart="never" nodeType="tmRoot"/>
      </p:par>
    </p:tnLst>
  </p:timing>
  <p:hf hdr="0" ftr="0" dt="0"/>
  <p:txStyles>
    <p:titleStyle>
      <a:lvl1pPr algn="l" defTabSz="914400" rtl="0" eaLnBrk="1" latinLnBrk="0" hangingPunct="1">
        <a:lnSpc>
          <a:spcPct val="85000"/>
        </a:lnSpc>
        <a:spcBef>
          <a:spcPct val="0"/>
        </a:spcBef>
        <a:buNone/>
        <a:defRPr sz="2800" b="1" kern="1200">
          <a:solidFill>
            <a:schemeClr val="bg2"/>
          </a:solidFill>
          <a:latin typeface="Arial" pitchFamily="34" charset="0"/>
          <a:ea typeface="+mj-ea"/>
          <a:cs typeface="Arial" pitchFamily="34" charset="0"/>
        </a:defRPr>
      </a:lvl1pPr>
    </p:titleStyle>
    <p:bodyStyle>
      <a:lvl1pPr marL="237744" indent="-237744" algn="l" defTabSz="914400" rtl="0" eaLnBrk="1" latinLnBrk="0" hangingPunct="1">
        <a:lnSpc>
          <a:spcPct val="95000"/>
        </a:lnSpc>
        <a:spcBef>
          <a:spcPts val="2600"/>
        </a:spcBef>
        <a:buClr>
          <a:schemeClr val="tx1"/>
        </a:buClr>
        <a:buSzPct val="80000"/>
        <a:buFont typeface="Wingdings" pitchFamily="2" charset="2"/>
        <a:buChar char="n"/>
        <a:defRPr sz="2000" kern="1200">
          <a:solidFill>
            <a:schemeClr val="tx1"/>
          </a:solidFill>
          <a:latin typeface="Arial" pitchFamily="34" charset="0"/>
          <a:ea typeface="+mn-ea"/>
          <a:cs typeface="Arial" pitchFamily="34" charset="0"/>
        </a:defRPr>
      </a:lvl1pPr>
      <a:lvl2pPr marL="411480" indent="-173736" algn="l" defTabSz="914400" rtl="0" eaLnBrk="1" latinLnBrk="0" hangingPunct="1">
        <a:lnSpc>
          <a:spcPct val="95000"/>
        </a:lnSpc>
        <a:spcBef>
          <a:spcPts val="900"/>
        </a:spcBef>
        <a:buClr>
          <a:schemeClr val="tx1"/>
        </a:buClr>
        <a:buSzPct val="100000"/>
        <a:buFont typeface="Arial" pitchFamily="34" charset="0"/>
        <a:buChar char="–"/>
        <a:defRPr sz="1800" kern="1200">
          <a:solidFill>
            <a:schemeClr val="tx1"/>
          </a:solidFill>
          <a:latin typeface="+mn-lt"/>
          <a:ea typeface="+mn-ea"/>
          <a:cs typeface="Arial" pitchFamily="34" charset="0"/>
        </a:defRPr>
      </a:lvl2pPr>
      <a:lvl3pPr marL="576072" indent="-164592" algn="l" defTabSz="914400" rtl="0" eaLnBrk="1" latinLnBrk="0" hangingPunct="1">
        <a:lnSpc>
          <a:spcPct val="95000"/>
        </a:lnSpc>
        <a:spcBef>
          <a:spcPts val="900"/>
        </a:spcBef>
        <a:buClr>
          <a:schemeClr val="tx1"/>
        </a:buClr>
        <a:buSzPct val="100000"/>
        <a:buFont typeface="Arial" pitchFamily="34" charset="0"/>
        <a:buChar char="–"/>
        <a:defRPr sz="1800" kern="1200">
          <a:solidFill>
            <a:schemeClr val="tx1"/>
          </a:solidFill>
          <a:latin typeface="+mn-lt"/>
          <a:ea typeface="+mn-ea"/>
          <a:cs typeface="Arial" pitchFamily="34" charset="0"/>
        </a:defRPr>
      </a:lvl3pPr>
      <a:lvl4pPr marL="749808" indent="-173736" algn="l" defTabSz="914400" rtl="0" eaLnBrk="1" latinLnBrk="0" hangingPunct="1">
        <a:lnSpc>
          <a:spcPct val="95000"/>
        </a:lnSpc>
        <a:spcBef>
          <a:spcPts val="900"/>
        </a:spcBef>
        <a:buClr>
          <a:schemeClr val="tx1"/>
        </a:buClr>
        <a:buSzPct val="100000"/>
        <a:buFont typeface="Arial" pitchFamily="34" charset="0"/>
        <a:buChar char="–"/>
        <a:defRPr sz="1800" kern="1200">
          <a:solidFill>
            <a:schemeClr val="tx1"/>
          </a:solidFill>
          <a:latin typeface="+mn-lt"/>
          <a:ea typeface="+mn-ea"/>
          <a:cs typeface="Arial" pitchFamily="34" charset="0"/>
        </a:defRPr>
      </a:lvl4pPr>
      <a:lvl5pPr marL="914400" indent="-164592" algn="l" defTabSz="914400" rtl="0" eaLnBrk="1" latinLnBrk="0" hangingPunct="1">
        <a:lnSpc>
          <a:spcPct val="95000"/>
        </a:lnSpc>
        <a:spcBef>
          <a:spcPts val="900"/>
        </a:spcBef>
        <a:buClr>
          <a:schemeClr val="tx1"/>
        </a:buClr>
        <a:buSzPct val="100000"/>
        <a:buFont typeface="Arial" pitchFamily="34" charset="0"/>
        <a:buChar char="–"/>
        <a:defRPr sz="1800" kern="1200">
          <a:solidFill>
            <a:schemeClr val="tx1"/>
          </a:solidFill>
          <a:latin typeface="+mn-lt"/>
          <a:ea typeface="+mn-ea"/>
          <a:cs typeface="Arial" pitchFamily="34" charset="0"/>
        </a:defRPr>
      </a:lvl5pPr>
      <a:lvl6pPr marL="914400" indent="-164592" algn="l" defTabSz="914400" rtl="0" eaLnBrk="1" latinLnBrk="0" hangingPunct="1">
        <a:lnSpc>
          <a:spcPct val="95000"/>
        </a:lnSpc>
        <a:spcBef>
          <a:spcPts val="900"/>
        </a:spcBef>
        <a:buFont typeface="Arial" pitchFamily="34" charset="0"/>
        <a:buChar char="–"/>
        <a:defRPr sz="1800" kern="1200">
          <a:solidFill>
            <a:schemeClr val="tx1"/>
          </a:solidFill>
          <a:latin typeface="+mn-lt"/>
          <a:ea typeface="+mn-ea"/>
          <a:cs typeface="+mn-cs"/>
        </a:defRPr>
      </a:lvl6pPr>
      <a:lvl7pPr marL="914400" indent="-164592" algn="l" defTabSz="914400" rtl="0" eaLnBrk="1" latinLnBrk="0" hangingPunct="1">
        <a:lnSpc>
          <a:spcPct val="95000"/>
        </a:lnSpc>
        <a:spcBef>
          <a:spcPts val="900"/>
        </a:spcBef>
        <a:buFont typeface="Arial" pitchFamily="34" charset="0"/>
        <a:buChar char="–"/>
        <a:defRPr sz="1800" kern="1200">
          <a:solidFill>
            <a:schemeClr val="tx1"/>
          </a:solidFill>
          <a:latin typeface="+mn-lt"/>
          <a:ea typeface="+mn-ea"/>
          <a:cs typeface="+mn-cs"/>
        </a:defRPr>
      </a:lvl7pPr>
      <a:lvl8pPr marL="914400" indent="-164592" algn="l" defTabSz="914400" rtl="0" eaLnBrk="1" latinLnBrk="0" hangingPunct="1">
        <a:lnSpc>
          <a:spcPct val="95000"/>
        </a:lnSpc>
        <a:spcBef>
          <a:spcPts val="900"/>
        </a:spcBef>
        <a:buFont typeface="Arial" pitchFamily="34" charset="0"/>
        <a:buChar char="–"/>
        <a:defRPr sz="1800" kern="1200" baseline="0">
          <a:solidFill>
            <a:schemeClr val="tx1"/>
          </a:solidFill>
          <a:latin typeface="+mn-lt"/>
          <a:ea typeface="+mn-ea"/>
          <a:cs typeface="+mn-cs"/>
        </a:defRPr>
      </a:lvl8pPr>
      <a:lvl9pPr marL="914400" indent="-164592" algn="l" defTabSz="914400" rtl="0" eaLnBrk="1" latinLnBrk="0" hangingPunct="1">
        <a:lnSpc>
          <a:spcPct val="95000"/>
        </a:lnSpc>
        <a:spcBef>
          <a:spcPts val="900"/>
        </a:spcBef>
        <a:buFont typeface="Arial" pitchFamily="34" charset="0"/>
        <a:buChar char="–"/>
        <a:defRPr sz="1800" kern="1200" baseline="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gi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jpeg"/></Relationships>
</file>

<file path=ppt/slides/_rels/slide15.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22.png"/><Relationship Id="rId4" Type="http://schemas.openxmlformats.org/officeDocument/2006/relationships/image" Target="../media/image21.gif"/></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6.jpg"/><Relationship Id="rId5" Type="http://schemas.openxmlformats.org/officeDocument/2006/relationships/image" Target="../media/image25.png"/><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57.png"/></Relationships>
</file>

<file path=ppt/slides/_rels/slide18.xml.rels><?xml version="1.0" encoding="UTF-8" standalone="yes"?>
<Relationships xmlns="http://schemas.openxmlformats.org/package/2006/relationships"><Relationship Id="rId3" Type="http://schemas.openxmlformats.org/officeDocument/2006/relationships/image" Target="../media/image60.png"/><Relationship Id="rId7" Type="http://schemas.openxmlformats.org/officeDocument/2006/relationships/image" Target="../media/image30.gif"/><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2.xml"/><Relationship Id="rId5" Type="http://schemas.openxmlformats.org/officeDocument/2006/relationships/chart" Target="../charts/chart4.xml"/><Relationship Id="rId4" Type="http://schemas.openxmlformats.org/officeDocument/2006/relationships/chart" Target="../charts/char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36.jpeg"/></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3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1.gif"/><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3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8.gi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1.gif"/><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chart" Target="../charts/chart6.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0.xml.rels><?xml version="1.0" encoding="UTF-8" standalone="yes"?>
<Relationships xmlns="http://schemas.openxmlformats.org/package/2006/relationships"><Relationship Id="rId8" Type="http://schemas.openxmlformats.org/officeDocument/2006/relationships/image" Target="../media/image57.jpeg"/><Relationship Id="rId3" Type="http://schemas.openxmlformats.org/officeDocument/2006/relationships/image" Target="../media/image52.jpeg"/><Relationship Id="rId7" Type="http://schemas.openxmlformats.org/officeDocument/2006/relationships/image" Target="../media/image56.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55.jpeg"/><Relationship Id="rId5" Type="http://schemas.openxmlformats.org/officeDocument/2006/relationships/image" Target="../media/image54.png"/><Relationship Id="rId4" Type="http://schemas.openxmlformats.org/officeDocument/2006/relationships/image" Target="../media/image53.png"/></Relationships>
</file>

<file path=ppt/slides/_rels/slide5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jpeg"/></Relationships>
</file>

<file path=ppt/slides/_rels/slide53.xml.rels><?xml version="1.0" encoding="UTF-8" standalone="yes"?>
<Relationships xmlns="http://schemas.openxmlformats.org/package/2006/relationships"><Relationship Id="rId3" Type="http://schemas.openxmlformats.org/officeDocument/2006/relationships/image" Target="../media/image69.jp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71.png"/><Relationship Id="rId4" Type="http://schemas.openxmlformats.org/officeDocument/2006/relationships/image" Target="../media/image70.png"/></Relationships>
</file>

<file path=ppt/slides/_rels/slide54.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73.w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gi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16425" y="1414466"/>
            <a:ext cx="8159151" cy="1252537"/>
          </a:xfrm>
        </p:spPr>
        <p:txBody>
          <a:bodyPr/>
          <a:lstStyle/>
          <a:p>
            <a:pPr algn="ctr"/>
            <a:r>
              <a:rPr lang="en-US" dirty="0" smtClean="0"/>
              <a:t>Introduction to Statistics</a:t>
            </a:r>
            <a:endParaRPr lang="en-US" dirty="0"/>
          </a:p>
        </p:txBody>
      </p:sp>
      <p:sp>
        <p:nvSpPr>
          <p:cNvPr id="4" name="Slide Number Placeholder 3"/>
          <p:cNvSpPr>
            <a:spLocks noGrp="1"/>
          </p:cNvSpPr>
          <p:nvPr>
            <p:ph type="sldNum" sz="quarter" idx="12"/>
          </p:nvPr>
        </p:nvSpPr>
        <p:spPr/>
        <p:txBody>
          <a:bodyPr/>
          <a:lstStyle/>
          <a:p>
            <a:fld id="{5CBDBD4D-7B7B-4EC0-AB6E-424933B04FED}" type="slidenum">
              <a:rPr lang="en-US" smtClean="0"/>
              <a:pPr/>
              <a:t>1</a:t>
            </a:fld>
            <a:endParaRPr lang="en-US" dirty="0"/>
          </a:p>
        </p:txBody>
      </p:sp>
      <p:pic>
        <p:nvPicPr>
          <p:cNvPr id="6" name="Picture 2" descr="C:\Users\Redirection\Grovea5\Desktop\TeamMeeting.jpg"/>
          <p:cNvPicPr>
            <a:picLocks noChangeAspect="1" noChangeArrowheads="1"/>
          </p:cNvPicPr>
          <p:nvPr/>
        </p:nvPicPr>
        <p:blipFill>
          <a:blip r:embed="rId2" cstate="print">
            <a:clrChange>
              <a:clrFrom>
                <a:srgbClr val="F9F9F9"/>
              </a:clrFrom>
              <a:clrTo>
                <a:srgbClr val="F9F9F9">
                  <a:alpha val="0"/>
                </a:srgbClr>
              </a:clrTo>
            </a:clrChange>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114800" y="2895600"/>
            <a:ext cx="3962400" cy="335344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07342" y="339473"/>
            <a:ext cx="952343" cy="1074993"/>
          </a:xfrm>
          <a:prstGeom prst="rect">
            <a:avLst/>
          </a:prstGeom>
        </p:spPr>
      </p:pic>
    </p:spTree>
    <p:extLst>
      <p:ext uri="{BB962C8B-B14F-4D97-AF65-F5344CB8AC3E}">
        <p14:creationId xmlns:p14="http://schemas.microsoft.com/office/powerpoint/2010/main" val="306744035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Bivariate Analysis – Graphical Study</a:t>
            </a:r>
            <a:endParaRPr lang="en-US" dirty="0"/>
          </a:p>
        </p:txBody>
      </p:sp>
      <p:sp>
        <p:nvSpPr>
          <p:cNvPr id="4" name="Slide Number Placeholder 3"/>
          <p:cNvSpPr>
            <a:spLocks noGrp="1"/>
          </p:cNvSpPr>
          <p:nvPr>
            <p:ph type="sldNum" sz="quarter" idx="12"/>
          </p:nvPr>
        </p:nvSpPr>
        <p:spPr/>
        <p:txBody>
          <a:bodyPr/>
          <a:lstStyle/>
          <a:p>
            <a:fld id="{5CBDBD4D-7B7B-4EC0-AB6E-424933B04FED}" type="slidenum">
              <a:rPr lang="en-US" smtClean="0"/>
              <a:pPr/>
              <a:t>10</a:t>
            </a:fld>
            <a:endParaRPr lang="en-US"/>
          </a:p>
        </p:txBody>
      </p:sp>
      <p:sp>
        <p:nvSpPr>
          <p:cNvPr id="5" name="Title 1"/>
          <p:cNvSpPr txBox="1">
            <a:spLocks/>
          </p:cNvSpPr>
          <p:nvPr/>
        </p:nvSpPr>
        <p:spPr>
          <a:xfrm>
            <a:off x="7996209" y="1843162"/>
            <a:ext cx="2935224" cy="365760"/>
          </a:xfrm>
          <a:prstGeom prst="rect">
            <a:avLst/>
          </a:prstGeom>
          <a:solidFill>
            <a:srgbClr val="739283"/>
          </a:solidFill>
          <a:ln>
            <a:noFill/>
          </a:ln>
        </p:spPr>
        <p:txBody>
          <a:bodyPr vert="horz" lIns="91440" tIns="45720" rIns="91440" bIns="45720" rtlCol="0" anchor="ctr" anchorCtr="0">
            <a:noAutofit/>
          </a:bodyPr>
          <a:lstStyle>
            <a:lvl1pPr algn="l" defTabSz="914400" rtl="0" eaLnBrk="1" latinLnBrk="0" hangingPunct="1">
              <a:lnSpc>
                <a:spcPct val="85000"/>
              </a:lnSpc>
              <a:spcBef>
                <a:spcPct val="0"/>
              </a:spcBef>
              <a:buNone/>
              <a:defRPr sz="2800" b="1" kern="1200">
                <a:solidFill>
                  <a:schemeClr val="bg2"/>
                </a:solidFill>
                <a:latin typeface="Arial" pitchFamily="34" charset="0"/>
                <a:ea typeface="+mj-ea"/>
                <a:cs typeface="Arial" pitchFamily="34" charset="0"/>
              </a:defRPr>
            </a:lvl1pPr>
          </a:lstStyle>
          <a:p>
            <a:pPr algn="ctr"/>
            <a:r>
              <a:rPr lang="en-US" sz="1400" smtClean="0">
                <a:solidFill>
                  <a:schemeClr val="bg1"/>
                </a:solidFill>
              </a:rPr>
              <a:t>Discrete vs. Discrete</a:t>
            </a:r>
            <a:endParaRPr lang="en-US" sz="1400" dirty="0">
              <a:solidFill>
                <a:schemeClr val="bg1"/>
              </a:solidFill>
            </a:endParaRPr>
          </a:p>
        </p:txBody>
      </p:sp>
      <p:sp>
        <p:nvSpPr>
          <p:cNvPr id="6" name="Rectangle 5"/>
          <p:cNvSpPr/>
          <p:nvPr/>
        </p:nvSpPr>
        <p:spPr>
          <a:xfrm>
            <a:off x="8055604" y="2259065"/>
            <a:ext cx="2834640" cy="853106"/>
          </a:xfrm>
          <a:prstGeom prst="rect">
            <a:avLst/>
          </a:prstGeom>
          <a:solidFill>
            <a:srgbClr val="E2E1C0"/>
          </a:solidFill>
          <a:ln w="19050">
            <a:noFill/>
          </a:ln>
        </p:spPr>
        <p:style>
          <a:lnRef idx="2">
            <a:schemeClr val="accent1"/>
          </a:lnRef>
          <a:fillRef idx="1">
            <a:schemeClr val="lt1"/>
          </a:fillRef>
          <a:effectRef idx="0">
            <a:schemeClr val="accent1"/>
          </a:effectRef>
          <a:fontRef idx="minor">
            <a:schemeClr val="dk1"/>
          </a:fontRef>
        </p:style>
        <p:txBody>
          <a:bodyPr wrap="square" rtlCol="0" anchor="ctr">
            <a:noAutofit/>
          </a:bodyPr>
          <a:lstStyle/>
          <a:p>
            <a:pPr>
              <a:spcBef>
                <a:spcPts val="600"/>
              </a:spcBef>
              <a:buClr>
                <a:srgbClr val="120989"/>
              </a:buClr>
            </a:pPr>
            <a:r>
              <a:rPr lang="en-US" sz="1400" dirty="0"/>
              <a:t>Two way frequency table is used to assess the association between two nominal variables</a:t>
            </a:r>
          </a:p>
        </p:txBody>
      </p:sp>
      <p:graphicFrame>
        <p:nvGraphicFramePr>
          <p:cNvPr id="7" name="Table 6"/>
          <p:cNvGraphicFramePr>
            <a:graphicFrameLocks noGrp="1"/>
          </p:cNvGraphicFramePr>
          <p:nvPr>
            <p:extLst>
              <p:ext uri="{D42A27DB-BD31-4B8C-83A1-F6EECF244321}">
                <p14:modId xmlns:p14="http://schemas.microsoft.com/office/powerpoint/2010/main" val="3566825874"/>
              </p:ext>
            </p:extLst>
          </p:nvPr>
        </p:nvGraphicFramePr>
        <p:xfrm>
          <a:off x="8226858" y="3853629"/>
          <a:ext cx="2489783" cy="1549064"/>
        </p:xfrm>
        <a:graphic>
          <a:graphicData uri="http://schemas.openxmlformats.org/drawingml/2006/table">
            <a:tbl>
              <a:tblPr firstRow="1" bandRow="1">
                <a:tableStyleId>{0660B408-B3CF-4A94-85FC-2B1E0A45F4A2}</a:tableStyleId>
              </a:tblPr>
              <a:tblGrid>
                <a:gridCol w="829927">
                  <a:extLst>
                    <a:ext uri="{9D8B030D-6E8A-4147-A177-3AD203B41FA5}">
                      <a16:colId xmlns="" xmlns:a16="http://schemas.microsoft.com/office/drawing/2014/main" val="20000"/>
                    </a:ext>
                  </a:extLst>
                </a:gridCol>
                <a:gridCol w="771999">
                  <a:extLst>
                    <a:ext uri="{9D8B030D-6E8A-4147-A177-3AD203B41FA5}">
                      <a16:colId xmlns="" xmlns:a16="http://schemas.microsoft.com/office/drawing/2014/main" val="20001"/>
                    </a:ext>
                  </a:extLst>
                </a:gridCol>
                <a:gridCol w="887857">
                  <a:extLst>
                    <a:ext uri="{9D8B030D-6E8A-4147-A177-3AD203B41FA5}">
                      <a16:colId xmlns="" xmlns:a16="http://schemas.microsoft.com/office/drawing/2014/main" val="20002"/>
                    </a:ext>
                  </a:extLst>
                </a:gridCol>
              </a:tblGrid>
              <a:tr h="354620">
                <a:tc rowSpan="2">
                  <a:txBody>
                    <a:bodyPr/>
                    <a:lstStyle/>
                    <a:p>
                      <a:pPr algn="ctr"/>
                      <a:r>
                        <a:rPr lang="en-US" sz="1200" dirty="0" smtClean="0"/>
                        <a:t>Color</a:t>
                      </a:r>
                      <a:endParaRPr lang="en-US" sz="1200" dirty="0"/>
                    </a:p>
                  </a:txBody>
                  <a:tcPr anchor="ctr">
                    <a:lnL>
                      <a:noFill/>
                    </a:lnL>
                    <a:lnR w="12700" cap="flat" cmpd="sng" algn="ctr">
                      <a:no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739283"/>
                    </a:solidFill>
                  </a:tcPr>
                </a:tc>
                <a:tc gridSpan="2">
                  <a:txBody>
                    <a:bodyPr/>
                    <a:lstStyle/>
                    <a:p>
                      <a:pPr algn="ctr"/>
                      <a:r>
                        <a:rPr lang="en-US" sz="1200" dirty="0" smtClean="0"/>
                        <a:t>Size</a:t>
                      </a:r>
                      <a:endParaRPr lang="en-US" sz="1200" dirty="0"/>
                    </a:p>
                  </a:txBody>
                  <a:tcPr anchor="ctr">
                    <a:lnL w="12700" cap="flat" cmpd="sng" algn="ctr">
                      <a:noFill/>
                      <a:prstDash val="solid"/>
                      <a:round/>
                      <a:headEnd type="none" w="med" len="med"/>
                      <a:tailEnd type="none" w="med" len="med"/>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dirty="0"/>
                    </a:p>
                  </a:txBody>
                  <a:tcPr/>
                </a:tc>
                <a:extLst>
                  <a:ext uri="{0D108BD9-81ED-4DB2-BD59-A6C34878D82A}">
                    <a16:rowId xmlns="" xmlns:a16="http://schemas.microsoft.com/office/drawing/2014/main" val="10000"/>
                  </a:ext>
                </a:extLst>
              </a:tr>
              <a:tr h="398148">
                <a:tc vMerge="1">
                  <a:txBody>
                    <a:bodyPr/>
                    <a:lstStyle/>
                    <a:p>
                      <a:endParaRPr lang="en-US" dirty="0"/>
                    </a:p>
                  </a:txBody>
                  <a:tcPr/>
                </a:tc>
                <a:tc>
                  <a:txBody>
                    <a:bodyPr/>
                    <a:lstStyle/>
                    <a:p>
                      <a:pPr algn="ctr"/>
                      <a:r>
                        <a:rPr lang="en-US" sz="1200" dirty="0" smtClean="0"/>
                        <a:t>Small</a:t>
                      </a:r>
                      <a:endParaRPr lang="en-US" sz="12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dirty="0" smtClean="0"/>
                        <a:t>Big</a:t>
                      </a:r>
                      <a:endParaRPr lang="en-US" sz="1200" dirty="0"/>
                    </a:p>
                  </a:txBody>
                  <a:tcPr anchor="ctr">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1"/>
                  </a:ext>
                </a:extLst>
              </a:tr>
              <a:tr h="398148">
                <a:tc>
                  <a:txBody>
                    <a:bodyPr/>
                    <a:lstStyle/>
                    <a:p>
                      <a:r>
                        <a:rPr lang="en-US" sz="1200" dirty="0" smtClean="0"/>
                        <a:t>Red</a:t>
                      </a:r>
                      <a:endParaRPr lang="en-US" sz="1200" dirty="0"/>
                    </a:p>
                  </a:txBody>
                  <a:tcPr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dirty="0" smtClean="0"/>
                        <a:t>10</a:t>
                      </a:r>
                      <a:endParaRPr lang="en-US" sz="12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dirty="0" smtClean="0"/>
                        <a:t>90</a:t>
                      </a:r>
                      <a:endParaRPr lang="en-US" sz="1200" dirty="0"/>
                    </a:p>
                  </a:txBody>
                  <a:tcPr anchor="ctr">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2"/>
                  </a:ext>
                </a:extLst>
              </a:tr>
              <a:tr h="398148">
                <a:tc>
                  <a:txBody>
                    <a:bodyPr/>
                    <a:lstStyle/>
                    <a:p>
                      <a:r>
                        <a:rPr lang="en-US" sz="1200" dirty="0" smtClean="0"/>
                        <a:t>Green</a:t>
                      </a:r>
                      <a:endParaRPr lang="en-US" sz="1200" dirty="0"/>
                    </a:p>
                  </a:txBody>
                  <a:tcPr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r>
                        <a:rPr lang="en-US" sz="1200" dirty="0" smtClean="0"/>
                        <a:t>90</a:t>
                      </a:r>
                      <a:endParaRPr lang="en-US" sz="12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r>
                        <a:rPr lang="en-US" sz="1200" dirty="0" smtClean="0"/>
                        <a:t>10</a:t>
                      </a:r>
                      <a:endParaRPr lang="en-US" sz="1200" dirty="0"/>
                    </a:p>
                  </a:txBody>
                  <a:tcPr anchor="ctr">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extLst>
                  <a:ext uri="{0D108BD9-81ED-4DB2-BD59-A6C34878D82A}">
                    <a16:rowId xmlns="" xmlns:a16="http://schemas.microsoft.com/office/drawing/2014/main" val="10003"/>
                  </a:ext>
                </a:extLst>
              </a:tr>
            </a:tbl>
          </a:graphicData>
        </a:graphic>
      </p:graphicFrame>
      <p:sp>
        <p:nvSpPr>
          <p:cNvPr id="8" name="Rectangle 7"/>
          <p:cNvSpPr/>
          <p:nvPr/>
        </p:nvSpPr>
        <p:spPr>
          <a:xfrm>
            <a:off x="4849627" y="2259065"/>
            <a:ext cx="2834640" cy="853106"/>
          </a:xfrm>
          <a:prstGeom prst="rect">
            <a:avLst/>
          </a:prstGeom>
          <a:solidFill>
            <a:srgbClr val="E2E1C0"/>
          </a:solidFill>
          <a:ln w="19050">
            <a:noFill/>
          </a:ln>
        </p:spPr>
        <p:style>
          <a:lnRef idx="2">
            <a:schemeClr val="accent1"/>
          </a:lnRef>
          <a:fillRef idx="1">
            <a:schemeClr val="lt1"/>
          </a:fillRef>
          <a:effectRef idx="0">
            <a:schemeClr val="accent1"/>
          </a:effectRef>
          <a:fontRef idx="minor">
            <a:schemeClr val="dk1"/>
          </a:fontRef>
        </p:style>
        <p:txBody>
          <a:bodyPr wrap="square" rtlCol="0" anchor="ctr">
            <a:noAutofit/>
          </a:bodyPr>
          <a:lstStyle/>
          <a:p>
            <a:pPr>
              <a:spcBef>
                <a:spcPts val="600"/>
              </a:spcBef>
              <a:buClr>
                <a:srgbClr val="120989"/>
              </a:buClr>
            </a:pPr>
            <a:r>
              <a:rPr lang="en-US" sz="1400" dirty="0"/>
              <a:t>Box plots are used to assess the association between discrete and continuous variables</a:t>
            </a:r>
          </a:p>
        </p:txBody>
      </p:sp>
      <p:sp>
        <p:nvSpPr>
          <p:cNvPr id="9" name="Rectangle 8"/>
          <p:cNvSpPr/>
          <p:nvPr/>
        </p:nvSpPr>
        <p:spPr bwMode="auto">
          <a:xfrm>
            <a:off x="4801652" y="2230928"/>
            <a:ext cx="2923784" cy="4104897"/>
          </a:xfrm>
          <a:prstGeom prst="rect">
            <a:avLst/>
          </a:prstGeom>
          <a:noFill/>
          <a:ln w="19050">
            <a:solidFill>
              <a:schemeClr val="tx1"/>
            </a:solidFill>
            <a:prstDash val="solid"/>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L="234950" indent="-234950" fontAlgn="base">
              <a:spcBef>
                <a:spcPct val="100000"/>
              </a:spcBef>
              <a:spcAft>
                <a:spcPct val="0"/>
              </a:spcAft>
              <a:buFont typeface="Webdings" pitchFamily="18" charset="2"/>
              <a:buChar char="4"/>
            </a:pPr>
            <a:endParaRPr lang="en-US" sz="1400" dirty="0">
              <a:solidFill>
                <a:schemeClr val="tx1"/>
              </a:solidFill>
            </a:endParaRPr>
          </a:p>
        </p:txBody>
      </p:sp>
      <p:pic>
        <p:nvPicPr>
          <p:cNvPr id="10" name="Picture 9" descr="C:\Users\ashish.gupta\Desktop\power.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44636" y="3270624"/>
            <a:ext cx="2444621" cy="2743122"/>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5769060" y="6009499"/>
            <a:ext cx="1497122" cy="276999"/>
          </a:xfrm>
          <a:prstGeom prst="rect">
            <a:avLst/>
          </a:prstGeom>
          <a:noFill/>
        </p:spPr>
        <p:txBody>
          <a:bodyPr wrap="square" rtlCol="0">
            <a:spAutoFit/>
          </a:bodyPr>
          <a:lstStyle/>
          <a:p>
            <a:r>
              <a:rPr lang="en-US" sz="1200" dirty="0"/>
              <a:t>Day (discrete)</a:t>
            </a:r>
          </a:p>
        </p:txBody>
      </p:sp>
      <p:sp>
        <p:nvSpPr>
          <p:cNvPr id="12" name="Rectangle 11"/>
          <p:cNvSpPr/>
          <p:nvPr/>
        </p:nvSpPr>
        <p:spPr bwMode="auto">
          <a:xfrm>
            <a:off x="1600253" y="2224184"/>
            <a:ext cx="2923784" cy="4104897"/>
          </a:xfrm>
          <a:prstGeom prst="rect">
            <a:avLst/>
          </a:prstGeom>
          <a:noFill/>
          <a:ln w="19050">
            <a:solidFill>
              <a:schemeClr val="tx1"/>
            </a:solidFill>
            <a:prstDash val="solid"/>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L="234950" indent="-234950" fontAlgn="base">
              <a:spcBef>
                <a:spcPct val="100000"/>
              </a:spcBef>
              <a:spcAft>
                <a:spcPct val="0"/>
              </a:spcAft>
              <a:buFont typeface="Webdings" pitchFamily="18" charset="2"/>
              <a:buChar char="4"/>
            </a:pPr>
            <a:endParaRPr lang="en-US" sz="1400" dirty="0">
              <a:solidFill>
                <a:schemeClr val="tx1"/>
              </a:solidFill>
            </a:endParaRPr>
          </a:p>
        </p:txBody>
      </p:sp>
      <p:sp>
        <p:nvSpPr>
          <p:cNvPr id="13" name="Rectangle 12"/>
          <p:cNvSpPr/>
          <p:nvPr/>
        </p:nvSpPr>
        <p:spPr bwMode="auto">
          <a:xfrm>
            <a:off x="8009858" y="2224184"/>
            <a:ext cx="2923784" cy="4104897"/>
          </a:xfrm>
          <a:prstGeom prst="rect">
            <a:avLst/>
          </a:prstGeom>
          <a:noFill/>
          <a:ln w="19050">
            <a:solidFill>
              <a:schemeClr val="tx1"/>
            </a:solidFill>
            <a:prstDash val="solid"/>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L="234950" indent="-234950" fontAlgn="base">
              <a:spcBef>
                <a:spcPct val="100000"/>
              </a:spcBef>
              <a:spcAft>
                <a:spcPct val="0"/>
              </a:spcAft>
              <a:buFont typeface="Webdings" pitchFamily="18" charset="2"/>
              <a:buChar char="4"/>
            </a:pPr>
            <a:endParaRPr lang="en-US" sz="1400" dirty="0">
              <a:solidFill>
                <a:schemeClr val="tx1"/>
              </a:solidFill>
            </a:endParaRPr>
          </a:p>
        </p:txBody>
      </p:sp>
      <p:sp>
        <p:nvSpPr>
          <p:cNvPr id="14" name="Title 1"/>
          <p:cNvSpPr txBox="1">
            <a:spLocks/>
          </p:cNvSpPr>
          <p:nvPr/>
        </p:nvSpPr>
        <p:spPr bwMode="auto">
          <a:xfrm>
            <a:off x="4791407" y="1843162"/>
            <a:ext cx="2935224" cy="365760"/>
          </a:xfrm>
          <a:prstGeom prst="rect">
            <a:avLst/>
          </a:prstGeom>
          <a:solidFill>
            <a:srgbClr val="739283"/>
          </a:solidFill>
          <a:ln w="9525">
            <a:noFill/>
            <a:miter lim="800000"/>
            <a:headEnd/>
            <a:tailEnd/>
          </a:ln>
          <a:effectLst/>
        </p:spPr>
        <p:txBody>
          <a:bodyPr vert="horz" wrap="square" lIns="0" tIns="0" rIns="0" bIns="0" numCol="1" anchor="ctr" anchorCtr="0" compatLnSpc="1">
            <a:prstTxWarp prst="textNoShape">
              <a:avLst/>
            </a:prstTxWarp>
          </a:bodyPr>
          <a:lstStyle>
            <a:lvl1pPr algn="l" rtl="0" eaLnBrk="1" fontAlgn="base" hangingPunct="1">
              <a:lnSpc>
                <a:spcPct val="90000"/>
              </a:lnSpc>
              <a:spcBef>
                <a:spcPct val="0"/>
              </a:spcBef>
              <a:spcAft>
                <a:spcPct val="0"/>
              </a:spcAft>
              <a:defRPr sz="2200" b="1">
                <a:solidFill>
                  <a:schemeClr val="tx1"/>
                </a:solidFill>
                <a:latin typeface="+mj-lt"/>
                <a:ea typeface="+mj-ea"/>
                <a:cs typeface="+mj-cs"/>
              </a:defRPr>
            </a:lvl1pPr>
            <a:lvl2pPr algn="l" rtl="0" eaLnBrk="1" fontAlgn="base" hangingPunct="1">
              <a:lnSpc>
                <a:spcPct val="90000"/>
              </a:lnSpc>
              <a:spcBef>
                <a:spcPct val="0"/>
              </a:spcBef>
              <a:spcAft>
                <a:spcPct val="0"/>
              </a:spcAft>
              <a:defRPr sz="2200" b="1">
                <a:solidFill>
                  <a:schemeClr val="tx1"/>
                </a:solidFill>
                <a:latin typeface="Arial" charset="0"/>
              </a:defRPr>
            </a:lvl2pPr>
            <a:lvl3pPr algn="l" rtl="0" eaLnBrk="1" fontAlgn="base" hangingPunct="1">
              <a:lnSpc>
                <a:spcPct val="90000"/>
              </a:lnSpc>
              <a:spcBef>
                <a:spcPct val="0"/>
              </a:spcBef>
              <a:spcAft>
                <a:spcPct val="0"/>
              </a:spcAft>
              <a:defRPr sz="2200" b="1">
                <a:solidFill>
                  <a:schemeClr val="tx1"/>
                </a:solidFill>
                <a:latin typeface="Arial" charset="0"/>
              </a:defRPr>
            </a:lvl3pPr>
            <a:lvl4pPr algn="l" rtl="0" eaLnBrk="1" fontAlgn="base" hangingPunct="1">
              <a:lnSpc>
                <a:spcPct val="90000"/>
              </a:lnSpc>
              <a:spcBef>
                <a:spcPct val="0"/>
              </a:spcBef>
              <a:spcAft>
                <a:spcPct val="0"/>
              </a:spcAft>
              <a:defRPr sz="2200" b="1">
                <a:solidFill>
                  <a:schemeClr val="tx1"/>
                </a:solidFill>
                <a:latin typeface="Arial" charset="0"/>
              </a:defRPr>
            </a:lvl4pPr>
            <a:lvl5pPr algn="l" rtl="0" eaLnBrk="1" fontAlgn="base" hangingPunct="1">
              <a:lnSpc>
                <a:spcPct val="90000"/>
              </a:lnSpc>
              <a:spcBef>
                <a:spcPct val="0"/>
              </a:spcBef>
              <a:spcAft>
                <a:spcPct val="0"/>
              </a:spcAft>
              <a:defRPr sz="2200" b="1">
                <a:solidFill>
                  <a:schemeClr val="tx1"/>
                </a:solidFill>
                <a:latin typeface="Arial" charset="0"/>
              </a:defRPr>
            </a:lvl5pPr>
            <a:lvl6pPr marL="457200" algn="l" rtl="0" eaLnBrk="1" fontAlgn="base" hangingPunct="1">
              <a:lnSpc>
                <a:spcPct val="90000"/>
              </a:lnSpc>
              <a:spcBef>
                <a:spcPct val="0"/>
              </a:spcBef>
              <a:spcAft>
                <a:spcPct val="0"/>
              </a:spcAft>
              <a:defRPr sz="2200" b="1">
                <a:solidFill>
                  <a:schemeClr val="tx1"/>
                </a:solidFill>
                <a:latin typeface="Arial" charset="0"/>
              </a:defRPr>
            </a:lvl6pPr>
            <a:lvl7pPr marL="914400" algn="l" rtl="0" eaLnBrk="1" fontAlgn="base" hangingPunct="1">
              <a:lnSpc>
                <a:spcPct val="90000"/>
              </a:lnSpc>
              <a:spcBef>
                <a:spcPct val="0"/>
              </a:spcBef>
              <a:spcAft>
                <a:spcPct val="0"/>
              </a:spcAft>
              <a:defRPr sz="2200" b="1">
                <a:solidFill>
                  <a:schemeClr val="tx1"/>
                </a:solidFill>
                <a:latin typeface="Arial" charset="0"/>
              </a:defRPr>
            </a:lvl7pPr>
            <a:lvl8pPr marL="1371600" algn="l" rtl="0" eaLnBrk="1" fontAlgn="base" hangingPunct="1">
              <a:lnSpc>
                <a:spcPct val="90000"/>
              </a:lnSpc>
              <a:spcBef>
                <a:spcPct val="0"/>
              </a:spcBef>
              <a:spcAft>
                <a:spcPct val="0"/>
              </a:spcAft>
              <a:defRPr sz="2200" b="1">
                <a:solidFill>
                  <a:schemeClr val="tx1"/>
                </a:solidFill>
                <a:latin typeface="Arial" charset="0"/>
              </a:defRPr>
            </a:lvl8pPr>
            <a:lvl9pPr marL="1828800" algn="l" rtl="0" eaLnBrk="1" fontAlgn="base" hangingPunct="1">
              <a:lnSpc>
                <a:spcPct val="90000"/>
              </a:lnSpc>
              <a:spcBef>
                <a:spcPct val="0"/>
              </a:spcBef>
              <a:spcAft>
                <a:spcPct val="0"/>
              </a:spcAft>
              <a:defRPr sz="2200" b="1">
                <a:solidFill>
                  <a:schemeClr val="tx1"/>
                </a:solidFill>
                <a:latin typeface="Arial" charset="0"/>
              </a:defRPr>
            </a:lvl9pPr>
          </a:lstStyle>
          <a:p>
            <a:pPr algn="ctr">
              <a:buClrTx/>
              <a:buFontTx/>
            </a:pPr>
            <a:r>
              <a:rPr lang="en-US" sz="1400" kern="0" dirty="0">
                <a:solidFill>
                  <a:schemeClr val="bg1"/>
                </a:solidFill>
              </a:rPr>
              <a:t>Discrete vs. Continuous</a:t>
            </a:r>
          </a:p>
        </p:txBody>
      </p:sp>
      <p:sp>
        <p:nvSpPr>
          <p:cNvPr id="15" name="Title 1"/>
          <p:cNvSpPr txBox="1">
            <a:spLocks/>
          </p:cNvSpPr>
          <p:nvPr/>
        </p:nvSpPr>
        <p:spPr bwMode="auto">
          <a:xfrm>
            <a:off x="1586605" y="1843162"/>
            <a:ext cx="2935224" cy="365760"/>
          </a:xfrm>
          <a:prstGeom prst="rect">
            <a:avLst/>
          </a:prstGeom>
          <a:solidFill>
            <a:srgbClr val="739283"/>
          </a:solidFill>
          <a:ln w="9525">
            <a:noFill/>
            <a:miter lim="800000"/>
            <a:headEnd/>
            <a:tailEnd/>
          </a:ln>
          <a:effectLst/>
        </p:spPr>
        <p:txBody>
          <a:bodyPr vert="horz" wrap="square" lIns="0" tIns="0" rIns="0" bIns="0" numCol="1" anchor="ctr" anchorCtr="0" compatLnSpc="1">
            <a:prstTxWarp prst="textNoShape">
              <a:avLst/>
            </a:prstTxWarp>
          </a:bodyPr>
          <a:lstStyle>
            <a:lvl1pPr algn="l" rtl="0" eaLnBrk="1" fontAlgn="base" hangingPunct="1">
              <a:lnSpc>
                <a:spcPct val="90000"/>
              </a:lnSpc>
              <a:spcBef>
                <a:spcPct val="0"/>
              </a:spcBef>
              <a:spcAft>
                <a:spcPct val="0"/>
              </a:spcAft>
              <a:defRPr sz="2200" b="1">
                <a:solidFill>
                  <a:schemeClr val="tx1"/>
                </a:solidFill>
                <a:latin typeface="+mj-lt"/>
                <a:ea typeface="+mj-ea"/>
                <a:cs typeface="+mj-cs"/>
              </a:defRPr>
            </a:lvl1pPr>
            <a:lvl2pPr algn="l" rtl="0" eaLnBrk="1" fontAlgn="base" hangingPunct="1">
              <a:lnSpc>
                <a:spcPct val="90000"/>
              </a:lnSpc>
              <a:spcBef>
                <a:spcPct val="0"/>
              </a:spcBef>
              <a:spcAft>
                <a:spcPct val="0"/>
              </a:spcAft>
              <a:defRPr sz="2200" b="1">
                <a:solidFill>
                  <a:schemeClr val="tx1"/>
                </a:solidFill>
                <a:latin typeface="Arial" charset="0"/>
              </a:defRPr>
            </a:lvl2pPr>
            <a:lvl3pPr algn="l" rtl="0" eaLnBrk="1" fontAlgn="base" hangingPunct="1">
              <a:lnSpc>
                <a:spcPct val="90000"/>
              </a:lnSpc>
              <a:spcBef>
                <a:spcPct val="0"/>
              </a:spcBef>
              <a:spcAft>
                <a:spcPct val="0"/>
              </a:spcAft>
              <a:defRPr sz="2200" b="1">
                <a:solidFill>
                  <a:schemeClr val="tx1"/>
                </a:solidFill>
                <a:latin typeface="Arial" charset="0"/>
              </a:defRPr>
            </a:lvl3pPr>
            <a:lvl4pPr algn="l" rtl="0" eaLnBrk="1" fontAlgn="base" hangingPunct="1">
              <a:lnSpc>
                <a:spcPct val="90000"/>
              </a:lnSpc>
              <a:spcBef>
                <a:spcPct val="0"/>
              </a:spcBef>
              <a:spcAft>
                <a:spcPct val="0"/>
              </a:spcAft>
              <a:defRPr sz="2200" b="1">
                <a:solidFill>
                  <a:schemeClr val="tx1"/>
                </a:solidFill>
                <a:latin typeface="Arial" charset="0"/>
              </a:defRPr>
            </a:lvl4pPr>
            <a:lvl5pPr algn="l" rtl="0" eaLnBrk="1" fontAlgn="base" hangingPunct="1">
              <a:lnSpc>
                <a:spcPct val="90000"/>
              </a:lnSpc>
              <a:spcBef>
                <a:spcPct val="0"/>
              </a:spcBef>
              <a:spcAft>
                <a:spcPct val="0"/>
              </a:spcAft>
              <a:defRPr sz="2200" b="1">
                <a:solidFill>
                  <a:schemeClr val="tx1"/>
                </a:solidFill>
                <a:latin typeface="Arial" charset="0"/>
              </a:defRPr>
            </a:lvl5pPr>
            <a:lvl6pPr marL="457200" algn="l" rtl="0" eaLnBrk="1" fontAlgn="base" hangingPunct="1">
              <a:lnSpc>
                <a:spcPct val="90000"/>
              </a:lnSpc>
              <a:spcBef>
                <a:spcPct val="0"/>
              </a:spcBef>
              <a:spcAft>
                <a:spcPct val="0"/>
              </a:spcAft>
              <a:defRPr sz="2200" b="1">
                <a:solidFill>
                  <a:schemeClr val="tx1"/>
                </a:solidFill>
                <a:latin typeface="Arial" charset="0"/>
              </a:defRPr>
            </a:lvl6pPr>
            <a:lvl7pPr marL="914400" algn="l" rtl="0" eaLnBrk="1" fontAlgn="base" hangingPunct="1">
              <a:lnSpc>
                <a:spcPct val="90000"/>
              </a:lnSpc>
              <a:spcBef>
                <a:spcPct val="0"/>
              </a:spcBef>
              <a:spcAft>
                <a:spcPct val="0"/>
              </a:spcAft>
              <a:defRPr sz="2200" b="1">
                <a:solidFill>
                  <a:schemeClr val="tx1"/>
                </a:solidFill>
                <a:latin typeface="Arial" charset="0"/>
              </a:defRPr>
            </a:lvl7pPr>
            <a:lvl8pPr marL="1371600" algn="l" rtl="0" eaLnBrk="1" fontAlgn="base" hangingPunct="1">
              <a:lnSpc>
                <a:spcPct val="90000"/>
              </a:lnSpc>
              <a:spcBef>
                <a:spcPct val="0"/>
              </a:spcBef>
              <a:spcAft>
                <a:spcPct val="0"/>
              </a:spcAft>
              <a:defRPr sz="2200" b="1">
                <a:solidFill>
                  <a:schemeClr val="tx1"/>
                </a:solidFill>
                <a:latin typeface="Arial" charset="0"/>
              </a:defRPr>
            </a:lvl8pPr>
            <a:lvl9pPr marL="1828800" algn="l" rtl="0" eaLnBrk="1" fontAlgn="base" hangingPunct="1">
              <a:lnSpc>
                <a:spcPct val="90000"/>
              </a:lnSpc>
              <a:spcBef>
                <a:spcPct val="0"/>
              </a:spcBef>
              <a:spcAft>
                <a:spcPct val="0"/>
              </a:spcAft>
              <a:defRPr sz="2200" b="1">
                <a:solidFill>
                  <a:schemeClr val="tx1"/>
                </a:solidFill>
                <a:latin typeface="Arial" charset="0"/>
              </a:defRPr>
            </a:lvl9pPr>
          </a:lstStyle>
          <a:p>
            <a:pPr algn="ctr">
              <a:buClrTx/>
            </a:pPr>
            <a:r>
              <a:rPr lang="en-US" sz="1400" kern="0" dirty="0">
                <a:solidFill>
                  <a:schemeClr val="bg1"/>
                </a:solidFill>
              </a:rPr>
              <a:t>Continuous vs. Continuous</a:t>
            </a:r>
          </a:p>
        </p:txBody>
      </p:sp>
      <p:pic>
        <p:nvPicPr>
          <p:cNvPr id="1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2654" y="3164981"/>
            <a:ext cx="2677410" cy="23873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Rectangle 16"/>
          <p:cNvSpPr/>
          <p:nvPr/>
        </p:nvSpPr>
        <p:spPr>
          <a:xfrm>
            <a:off x="1643009" y="2259065"/>
            <a:ext cx="2834640" cy="853106"/>
          </a:xfrm>
          <a:prstGeom prst="rect">
            <a:avLst/>
          </a:prstGeom>
          <a:solidFill>
            <a:srgbClr val="E2E1C0"/>
          </a:solidFill>
          <a:ln w="19050">
            <a:noFill/>
          </a:ln>
        </p:spPr>
        <p:style>
          <a:lnRef idx="2">
            <a:schemeClr val="accent1"/>
          </a:lnRef>
          <a:fillRef idx="1">
            <a:schemeClr val="lt1"/>
          </a:fillRef>
          <a:effectRef idx="0">
            <a:schemeClr val="accent1"/>
          </a:effectRef>
          <a:fontRef idx="minor">
            <a:schemeClr val="dk1"/>
          </a:fontRef>
        </p:style>
        <p:txBody>
          <a:bodyPr wrap="square" rtlCol="0" anchor="ctr">
            <a:noAutofit/>
          </a:bodyPr>
          <a:lstStyle/>
          <a:p>
            <a:pPr>
              <a:spcBef>
                <a:spcPts val="600"/>
              </a:spcBef>
              <a:buClr>
                <a:srgbClr val="120989"/>
              </a:buClr>
            </a:pPr>
            <a:r>
              <a:rPr lang="en-US" sz="1400" dirty="0">
                <a:solidFill>
                  <a:schemeClr val="tx1"/>
                </a:solidFill>
              </a:rPr>
              <a:t>Scatter plot represents both variables in a 2-dimensional graph</a:t>
            </a:r>
          </a:p>
        </p:txBody>
      </p:sp>
      <p:sp>
        <p:nvSpPr>
          <p:cNvPr id="19" name="TextBox 18"/>
          <p:cNvSpPr txBox="1"/>
          <p:nvPr/>
        </p:nvSpPr>
        <p:spPr>
          <a:xfrm>
            <a:off x="1602461" y="5595430"/>
            <a:ext cx="2921576" cy="733651"/>
          </a:xfrm>
          <a:prstGeom prst="rect">
            <a:avLst/>
          </a:prstGeom>
          <a:noFill/>
        </p:spPr>
        <p:txBody>
          <a:bodyPr wrap="square" rtlCol="0">
            <a:noAutofit/>
          </a:bodyPr>
          <a:lstStyle/>
          <a:p>
            <a:pPr algn="ctr"/>
            <a:r>
              <a:rPr lang="en-US" sz="1200" dirty="0" err="1"/>
              <a:t>Deciling</a:t>
            </a:r>
            <a:r>
              <a:rPr lang="en-US" sz="1200" dirty="0"/>
              <a:t> </a:t>
            </a:r>
            <a:r>
              <a:rPr lang="en-US" sz="1200" dirty="0" smtClean="0"/>
              <a:t>can </a:t>
            </a:r>
            <a:r>
              <a:rPr lang="en-US" sz="1200" dirty="0"/>
              <a:t>be used to study </a:t>
            </a:r>
            <a:r>
              <a:rPr lang="en-US" sz="1200" dirty="0" smtClean="0"/>
              <a:t>the association </a:t>
            </a:r>
            <a:r>
              <a:rPr lang="en-US" sz="1200" dirty="0"/>
              <a:t>between continuous variables </a:t>
            </a:r>
            <a:r>
              <a:rPr lang="en-US" sz="1200" dirty="0" smtClean="0"/>
              <a:t>without a scatter plot</a:t>
            </a:r>
            <a:endParaRPr lang="en-US" sz="1200" dirty="0"/>
          </a:p>
        </p:txBody>
      </p:sp>
      <p:sp>
        <p:nvSpPr>
          <p:cNvPr id="20" name="Content Placeholder 2"/>
          <p:cNvSpPr>
            <a:spLocks noGrp="1"/>
          </p:cNvSpPr>
          <p:nvPr>
            <p:ph idx="1"/>
          </p:nvPr>
        </p:nvSpPr>
        <p:spPr>
          <a:xfrm>
            <a:off x="914401" y="1482726"/>
            <a:ext cx="10363200" cy="4689474"/>
          </a:xfrm>
        </p:spPr>
        <p:txBody>
          <a:bodyPr/>
          <a:lstStyle/>
          <a:p>
            <a:pPr marL="0" indent="0">
              <a:buNone/>
            </a:pPr>
            <a:r>
              <a:rPr lang="en-US" sz="1400" dirty="0" smtClean="0"/>
              <a:t>Bivariate analysis is used to analyze the relationship between two variables</a:t>
            </a:r>
            <a:endParaRPr lang="en-US" sz="1400" dirty="0"/>
          </a:p>
        </p:txBody>
      </p:sp>
    </p:spTree>
    <p:extLst>
      <p:ext uri="{BB962C8B-B14F-4D97-AF65-F5344CB8AC3E}">
        <p14:creationId xmlns:p14="http://schemas.microsoft.com/office/powerpoint/2010/main" val="426275917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Bivariate Analysis – Quantitative Study</a:t>
            </a:r>
            <a:endParaRPr lang="en-US" dirty="0"/>
          </a:p>
        </p:txBody>
      </p:sp>
      <p:sp>
        <p:nvSpPr>
          <p:cNvPr id="4" name="Slide Number Placeholder 3"/>
          <p:cNvSpPr>
            <a:spLocks noGrp="1"/>
          </p:cNvSpPr>
          <p:nvPr>
            <p:ph type="sldNum" sz="quarter" idx="12"/>
          </p:nvPr>
        </p:nvSpPr>
        <p:spPr/>
        <p:txBody>
          <a:bodyPr/>
          <a:lstStyle/>
          <a:p>
            <a:fld id="{5CBDBD4D-7B7B-4EC0-AB6E-424933B04FED}" type="slidenum">
              <a:rPr lang="en-US" smtClean="0"/>
              <a:pPr/>
              <a:t>11</a:t>
            </a:fld>
            <a:endParaRPr lang="en-US"/>
          </a:p>
        </p:txBody>
      </p:sp>
      <p:sp>
        <p:nvSpPr>
          <p:cNvPr id="6" name="Rectangle 5"/>
          <p:cNvSpPr/>
          <p:nvPr/>
        </p:nvSpPr>
        <p:spPr>
          <a:xfrm>
            <a:off x="8219024" y="2336026"/>
            <a:ext cx="2596896" cy="365760"/>
          </a:xfrm>
          <a:prstGeom prst="rect">
            <a:avLst/>
          </a:prstGeom>
          <a:solidFill>
            <a:srgbClr val="E2E1C0"/>
          </a:solidFill>
          <a:ln w="19050">
            <a:noFill/>
          </a:ln>
        </p:spPr>
        <p:style>
          <a:lnRef idx="2">
            <a:schemeClr val="accent1"/>
          </a:lnRef>
          <a:fillRef idx="1">
            <a:schemeClr val="lt1"/>
          </a:fillRef>
          <a:effectRef idx="0">
            <a:schemeClr val="accent1"/>
          </a:effectRef>
          <a:fontRef idx="minor">
            <a:schemeClr val="dk1"/>
          </a:fontRef>
        </p:style>
        <p:txBody>
          <a:bodyPr wrap="square" rtlCol="0" anchor="ctr">
            <a:noAutofit/>
          </a:bodyPr>
          <a:lstStyle/>
          <a:p>
            <a:pPr>
              <a:spcBef>
                <a:spcPts val="600"/>
              </a:spcBef>
              <a:buClr>
                <a:srgbClr val="120989"/>
              </a:buClr>
            </a:pPr>
            <a:r>
              <a:rPr lang="en-US" sz="1400" dirty="0"/>
              <a:t>Cramer’s V</a:t>
            </a:r>
          </a:p>
        </p:txBody>
      </p:sp>
      <p:sp>
        <p:nvSpPr>
          <p:cNvPr id="7" name="Rectangle 6"/>
          <p:cNvSpPr/>
          <p:nvPr/>
        </p:nvSpPr>
        <p:spPr>
          <a:xfrm>
            <a:off x="4952928" y="2336026"/>
            <a:ext cx="2596896" cy="365760"/>
          </a:xfrm>
          <a:prstGeom prst="rect">
            <a:avLst/>
          </a:prstGeom>
          <a:solidFill>
            <a:srgbClr val="E2E1C0"/>
          </a:solidFill>
          <a:ln w="19050">
            <a:noFill/>
          </a:ln>
        </p:spPr>
        <p:style>
          <a:lnRef idx="2">
            <a:schemeClr val="accent1"/>
          </a:lnRef>
          <a:fillRef idx="1">
            <a:schemeClr val="lt1"/>
          </a:fillRef>
          <a:effectRef idx="0">
            <a:schemeClr val="accent1"/>
          </a:effectRef>
          <a:fontRef idx="minor">
            <a:schemeClr val="dk1"/>
          </a:fontRef>
        </p:style>
        <p:txBody>
          <a:bodyPr wrap="square" rtlCol="0" anchor="ctr">
            <a:noAutofit/>
          </a:bodyPr>
          <a:lstStyle/>
          <a:p>
            <a:pPr>
              <a:spcBef>
                <a:spcPts val="600"/>
              </a:spcBef>
              <a:buClr>
                <a:srgbClr val="120989"/>
              </a:buClr>
            </a:pPr>
            <a:r>
              <a:rPr lang="en-US" sz="1400" dirty="0"/>
              <a:t>Spearman’s rho</a:t>
            </a:r>
          </a:p>
        </p:txBody>
      </p:sp>
      <p:sp>
        <p:nvSpPr>
          <p:cNvPr id="8" name="Rectangle 7"/>
          <p:cNvSpPr/>
          <p:nvPr/>
        </p:nvSpPr>
        <p:spPr bwMode="auto">
          <a:xfrm>
            <a:off x="4805056" y="2229635"/>
            <a:ext cx="2923784" cy="3640722"/>
          </a:xfrm>
          <a:prstGeom prst="rect">
            <a:avLst/>
          </a:prstGeom>
          <a:noFill/>
          <a:ln w="19050">
            <a:solidFill>
              <a:schemeClr val="tx1"/>
            </a:solidFill>
            <a:prstDash val="solid"/>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L="234950" indent="-234950" fontAlgn="base">
              <a:spcBef>
                <a:spcPct val="100000"/>
              </a:spcBef>
              <a:spcAft>
                <a:spcPct val="0"/>
              </a:spcAft>
              <a:buFont typeface="Webdings" pitchFamily="18" charset="2"/>
              <a:buChar char="4"/>
            </a:pPr>
            <a:endParaRPr lang="en-US" sz="1400" dirty="0">
              <a:solidFill>
                <a:schemeClr val="tx1"/>
              </a:solidFill>
            </a:endParaRPr>
          </a:p>
        </p:txBody>
      </p:sp>
      <p:sp>
        <p:nvSpPr>
          <p:cNvPr id="9" name="Rectangle 8"/>
          <p:cNvSpPr/>
          <p:nvPr/>
        </p:nvSpPr>
        <p:spPr bwMode="auto">
          <a:xfrm>
            <a:off x="1600253" y="2229635"/>
            <a:ext cx="2923784" cy="3640722"/>
          </a:xfrm>
          <a:prstGeom prst="rect">
            <a:avLst/>
          </a:prstGeom>
          <a:noFill/>
          <a:ln w="19050">
            <a:solidFill>
              <a:schemeClr val="tx1"/>
            </a:solidFill>
            <a:prstDash val="solid"/>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L="234950" indent="-234950" fontAlgn="base">
              <a:spcBef>
                <a:spcPct val="100000"/>
              </a:spcBef>
              <a:spcAft>
                <a:spcPct val="0"/>
              </a:spcAft>
              <a:buFont typeface="Webdings" pitchFamily="18" charset="2"/>
              <a:buChar char="4"/>
            </a:pPr>
            <a:endParaRPr lang="en-US" sz="1400" dirty="0">
              <a:solidFill>
                <a:schemeClr val="tx1"/>
              </a:solidFill>
            </a:endParaRPr>
          </a:p>
        </p:txBody>
      </p:sp>
      <p:sp>
        <p:nvSpPr>
          <p:cNvPr id="10" name="Rectangle 9"/>
          <p:cNvSpPr/>
          <p:nvPr/>
        </p:nvSpPr>
        <p:spPr bwMode="auto">
          <a:xfrm>
            <a:off x="8009858" y="2229635"/>
            <a:ext cx="2923784" cy="3640722"/>
          </a:xfrm>
          <a:prstGeom prst="rect">
            <a:avLst/>
          </a:prstGeom>
          <a:noFill/>
          <a:ln w="19050">
            <a:solidFill>
              <a:schemeClr val="tx1"/>
            </a:solidFill>
            <a:prstDash val="solid"/>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L="234950" indent="-234950" fontAlgn="base">
              <a:spcBef>
                <a:spcPct val="100000"/>
              </a:spcBef>
              <a:spcAft>
                <a:spcPct val="0"/>
              </a:spcAft>
              <a:buFont typeface="Webdings" pitchFamily="18" charset="2"/>
              <a:buChar char="4"/>
            </a:pPr>
            <a:endParaRPr lang="en-US" sz="1400" dirty="0">
              <a:solidFill>
                <a:schemeClr val="tx1"/>
              </a:solidFill>
            </a:endParaRPr>
          </a:p>
        </p:txBody>
      </p:sp>
      <p:sp>
        <p:nvSpPr>
          <p:cNvPr id="13" name="Rectangle 12"/>
          <p:cNvSpPr/>
          <p:nvPr/>
        </p:nvSpPr>
        <p:spPr>
          <a:xfrm>
            <a:off x="1748517" y="2336026"/>
            <a:ext cx="2596896" cy="365760"/>
          </a:xfrm>
          <a:prstGeom prst="rect">
            <a:avLst/>
          </a:prstGeom>
          <a:solidFill>
            <a:srgbClr val="E2E1C0"/>
          </a:solidFill>
          <a:ln w="19050">
            <a:noFill/>
          </a:ln>
        </p:spPr>
        <p:style>
          <a:lnRef idx="2">
            <a:schemeClr val="accent1"/>
          </a:lnRef>
          <a:fillRef idx="1">
            <a:schemeClr val="lt1"/>
          </a:fillRef>
          <a:effectRef idx="0">
            <a:schemeClr val="accent1"/>
          </a:effectRef>
          <a:fontRef idx="minor">
            <a:schemeClr val="dk1"/>
          </a:fontRef>
        </p:style>
        <p:txBody>
          <a:bodyPr wrap="square" rtlCol="0" anchor="ctr">
            <a:noAutofit/>
          </a:bodyPr>
          <a:lstStyle/>
          <a:p>
            <a:pPr>
              <a:spcBef>
                <a:spcPts val="600"/>
              </a:spcBef>
              <a:buClr>
                <a:srgbClr val="120989"/>
              </a:buClr>
            </a:pPr>
            <a:r>
              <a:rPr lang="en-US" sz="1400" dirty="0">
                <a:solidFill>
                  <a:schemeClr val="tx1"/>
                </a:solidFill>
              </a:rPr>
              <a:t>Pearson correlation coefficient</a:t>
            </a:r>
          </a:p>
        </p:txBody>
      </p:sp>
      <p:sp>
        <p:nvSpPr>
          <p:cNvPr id="14" name="Rectangle 13"/>
          <p:cNvSpPr/>
          <p:nvPr/>
        </p:nvSpPr>
        <p:spPr>
          <a:xfrm>
            <a:off x="8164160" y="2823570"/>
            <a:ext cx="2651760" cy="1600438"/>
          </a:xfrm>
          <a:prstGeom prst="rect">
            <a:avLst/>
          </a:prstGeom>
          <a:noFill/>
        </p:spPr>
        <p:txBody>
          <a:bodyPr wrap="square" rtlCol="0">
            <a:spAutoFit/>
          </a:bodyPr>
          <a:lstStyle/>
          <a:p>
            <a:pPr marL="285750" indent="-285750">
              <a:buFont typeface="Wingdings" panose="05000000000000000000" pitchFamily="2" charset="2"/>
              <a:buChar char="§"/>
            </a:pPr>
            <a:r>
              <a:rPr lang="en-US" sz="1400" dirty="0">
                <a:solidFill>
                  <a:schemeClr val="tx1"/>
                </a:solidFill>
                <a:ea typeface="ＭＳ Ｐゴシック" pitchFamily="21" charset="-128"/>
              </a:rPr>
              <a:t>It is a measure of association between two nominal variables</a:t>
            </a:r>
          </a:p>
          <a:p>
            <a:pPr marL="285750" indent="-285750">
              <a:buFont typeface="Wingdings" panose="05000000000000000000" pitchFamily="2" charset="2"/>
              <a:buChar char="§"/>
            </a:pPr>
            <a:r>
              <a:rPr lang="en-US" sz="1400" dirty="0">
                <a:solidFill>
                  <a:schemeClr val="tx1"/>
                </a:solidFill>
                <a:ea typeface="ＭＳ Ｐゴシック" pitchFamily="21" charset="-128"/>
              </a:rPr>
              <a:t>Ranges between 0 and 1</a:t>
            </a:r>
          </a:p>
          <a:p>
            <a:pPr marL="285750" indent="-285750">
              <a:buFont typeface="Wingdings" panose="05000000000000000000" pitchFamily="2" charset="2"/>
              <a:buChar char="§"/>
            </a:pPr>
            <a:r>
              <a:rPr lang="en-US" sz="1400" dirty="0">
                <a:solidFill>
                  <a:schemeClr val="tx1"/>
                </a:solidFill>
                <a:ea typeface="ＭＳ Ｐゴシック" pitchFamily="21" charset="-128"/>
              </a:rPr>
              <a:t>A value of 0 indicates no relationship and value of +1 indicates high correlation</a:t>
            </a:r>
          </a:p>
        </p:txBody>
      </p:sp>
      <p:sp>
        <p:nvSpPr>
          <p:cNvPr id="15" name="Rectangle 14"/>
          <p:cNvSpPr/>
          <p:nvPr/>
        </p:nvSpPr>
        <p:spPr>
          <a:xfrm>
            <a:off x="4891476" y="2778012"/>
            <a:ext cx="2743200" cy="2754600"/>
          </a:xfrm>
          <a:prstGeom prst="rect">
            <a:avLst/>
          </a:prstGeom>
          <a:noFill/>
        </p:spPr>
        <p:txBody>
          <a:bodyPr wrap="square" rtlCol="0">
            <a:spAutoFit/>
          </a:bodyPr>
          <a:lstStyle/>
          <a:p>
            <a:pPr marL="285750" indent="-285750">
              <a:buFont typeface="Wingdings" panose="05000000000000000000" pitchFamily="2" charset="2"/>
              <a:buChar char="§"/>
            </a:pPr>
            <a:r>
              <a:rPr lang="en-US" sz="1400" dirty="0">
                <a:solidFill>
                  <a:schemeClr val="tx1"/>
                </a:solidFill>
                <a:ea typeface="ＭＳ Ｐゴシック" pitchFamily="21" charset="-128"/>
              </a:rPr>
              <a:t>Measures the strength of relationship between an ordinal variable and a quantitative one</a:t>
            </a:r>
          </a:p>
          <a:p>
            <a:pPr marL="285750" indent="-285750">
              <a:buFont typeface="Wingdings" panose="05000000000000000000" pitchFamily="2" charset="2"/>
              <a:buChar char="§"/>
            </a:pPr>
            <a:r>
              <a:rPr lang="en-US" sz="1400" dirty="0">
                <a:solidFill>
                  <a:schemeClr val="tx1"/>
                </a:solidFill>
                <a:ea typeface="ＭＳ Ｐゴシック" pitchFamily="21" charset="-128"/>
              </a:rPr>
              <a:t>Avoids assumptions that the variables have a linear relationship</a:t>
            </a:r>
          </a:p>
          <a:p>
            <a:pPr marL="285750" indent="-285750">
              <a:buFont typeface="Wingdings" panose="05000000000000000000" pitchFamily="2" charset="2"/>
              <a:buChar char="§"/>
            </a:pPr>
            <a:r>
              <a:rPr lang="en-US" sz="1400" dirty="0">
                <a:solidFill>
                  <a:schemeClr val="tx1"/>
                </a:solidFill>
                <a:ea typeface="ＭＳ Ｐゴシック" pitchFamily="21" charset="-128"/>
              </a:rPr>
              <a:t>Ranges between -1 and 1</a:t>
            </a:r>
          </a:p>
          <a:p>
            <a:pPr marL="285750" indent="-285750">
              <a:buFont typeface="Wingdings" panose="05000000000000000000" pitchFamily="2" charset="2"/>
              <a:buChar char="§"/>
            </a:pPr>
            <a:r>
              <a:rPr lang="en-US" sz="1400" dirty="0">
                <a:solidFill>
                  <a:schemeClr val="tx1"/>
                </a:solidFill>
                <a:ea typeface="ＭＳ Ｐゴシック" pitchFamily="21" charset="-128"/>
              </a:rPr>
              <a:t>A value of 0 indicates no relationship while values of +1 or ­1 indicate high correlation</a:t>
            </a:r>
          </a:p>
        </p:txBody>
      </p:sp>
      <p:sp>
        <p:nvSpPr>
          <p:cNvPr id="16" name="TextBox 15"/>
          <p:cNvSpPr txBox="1"/>
          <p:nvPr/>
        </p:nvSpPr>
        <p:spPr>
          <a:xfrm>
            <a:off x="1664711" y="2778013"/>
            <a:ext cx="2743200" cy="2031325"/>
          </a:xfrm>
          <a:prstGeom prst="rect">
            <a:avLst/>
          </a:prstGeom>
          <a:noFill/>
        </p:spPr>
        <p:txBody>
          <a:bodyPr wrap="square" rtlCol="0">
            <a:spAutoFit/>
          </a:bodyPr>
          <a:lstStyle/>
          <a:p>
            <a:pPr marL="285750" indent="-285750">
              <a:buFont typeface="Wingdings" panose="05000000000000000000" pitchFamily="2" charset="2"/>
              <a:buChar char="§"/>
            </a:pPr>
            <a:r>
              <a:rPr lang="en-US" sz="1400" dirty="0">
                <a:ea typeface="ＭＳ Ｐゴシック" pitchFamily="21" charset="-128"/>
              </a:rPr>
              <a:t>Measures the direction and strength of  </a:t>
            </a:r>
            <a:r>
              <a:rPr lang="en-US" sz="1400" b="1" u="sng" dirty="0">
                <a:ea typeface="ＭＳ Ｐゴシック" pitchFamily="21" charset="-128"/>
              </a:rPr>
              <a:t>linear </a:t>
            </a:r>
            <a:r>
              <a:rPr lang="en-US" sz="1400" dirty="0">
                <a:ea typeface="ＭＳ Ｐゴシック" pitchFamily="21" charset="-128"/>
              </a:rPr>
              <a:t>relationship between two quantitative </a:t>
            </a:r>
            <a:r>
              <a:rPr lang="en-US" sz="1400" dirty="0" smtClean="0">
                <a:ea typeface="ＭＳ Ｐゴシック" pitchFamily="21" charset="-128"/>
              </a:rPr>
              <a:t>variables</a:t>
            </a:r>
            <a:endParaRPr lang="en-US" sz="1400" dirty="0"/>
          </a:p>
          <a:p>
            <a:pPr marL="285750" indent="-285750">
              <a:buFont typeface="Wingdings" panose="05000000000000000000" pitchFamily="2" charset="2"/>
              <a:buChar char="§"/>
            </a:pPr>
            <a:r>
              <a:rPr lang="en-US" sz="1400" dirty="0"/>
              <a:t>Strong correlation : close to -1 and </a:t>
            </a:r>
            <a:r>
              <a:rPr lang="en-US" sz="1400" dirty="0" smtClean="0"/>
              <a:t>1</a:t>
            </a:r>
            <a:endParaRPr lang="en-US" sz="1400" dirty="0"/>
          </a:p>
          <a:p>
            <a:pPr marL="285750" indent="-285750">
              <a:buFont typeface="Wingdings" panose="05000000000000000000" pitchFamily="2" charset="2"/>
              <a:buChar char="§"/>
            </a:pPr>
            <a:r>
              <a:rPr lang="en-US" sz="1400" dirty="0"/>
              <a:t>Weak correlation : near zero</a:t>
            </a:r>
          </a:p>
          <a:p>
            <a:pPr marL="285750" indent="-285750">
              <a:buFont typeface="Wingdings" panose="05000000000000000000" pitchFamily="2" charset="2"/>
              <a:buChar char="§"/>
            </a:pPr>
            <a:endParaRPr lang="en-US" sz="1400" dirty="0">
              <a:ea typeface="ＭＳ Ｐゴシック" pitchFamily="21" charset="-128"/>
            </a:endParaRPr>
          </a:p>
          <a:p>
            <a:pPr marL="285750" indent="-285750" algn="l">
              <a:buFont typeface="Wingdings" panose="05000000000000000000" pitchFamily="2" charset="2"/>
              <a:buChar char="§"/>
            </a:pPr>
            <a:endParaRPr lang="en-US" sz="1400" dirty="0"/>
          </a:p>
        </p:txBody>
      </p:sp>
      <p:sp>
        <p:nvSpPr>
          <p:cNvPr id="30" name="Title 1"/>
          <p:cNvSpPr txBox="1">
            <a:spLocks/>
          </p:cNvSpPr>
          <p:nvPr/>
        </p:nvSpPr>
        <p:spPr>
          <a:xfrm>
            <a:off x="7996209" y="1843162"/>
            <a:ext cx="2935224" cy="365760"/>
          </a:xfrm>
          <a:prstGeom prst="rect">
            <a:avLst/>
          </a:prstGeom>
          <a:solidFill>
            <a:srgbClr val="739283"/>
          </a:solidFill>
          <a:ln>
            <a:noFill/>
          </a:ln>
        </p:spPr>
        <p:txBody>
          <a:bodyPr vert="horz" lIns="91440" tIns="45720" rIns="91440" bIns="45720" rtlCol="0" anchor="ctr" anchorCtr="0">
            <a:noAutofit/>
          </a:bodyPr>
          <a:lstStyle>
            <a:lvl1pPr algn="l" defTabSz="914400" rtl="0" eaLnBrk="1" latinLnBrk="0" hangingPunct="1">
              <a:lnSpc>
                <a:spcPct val="85000"/>
              </a:lnSpc>
              <a:spcBef>
                <a:spcPct val="0"/>
              </a:spcBef>
              <a:buNone/>
              <a:defRPr sz="2800" b="1" kern="1200">
                <a:solidFill>
                  <a:schemeClr val="bg2"/>
                </a:solidFill>
                <a:latin typeface="Arial" pitchFamily="34" charset="0"/>
                <a:ea typeface="+mj-ea"/>
                <a:cs typeface="Arial" pitchFamily="34" charset="0"/>
              </a:defRPr>
            </a:lvl1pPr>
          </a:lstStyle>
          <a:p>
            <a:pPr algn="ctr"/>
            <a:r>
              <a:rPr lang="en-US" sz="1400" smtClean="0">
                <a:solidFill>
                  <a:schemeClr val="bg1"/>
                </a:solidFill>
              </a:rPr>
              <a:t>Discrete vs. Discrete</a:t>
            </a:r>
            <a:endParaRPr lang="en-US" sz="1400" dirty="0">
              <a:solidFill>
                <a:schemeClr val="bg1"/>
              </a:solidFill>
            </a:endParaRPr>
          </a:p>
        </p:txBody>
      </p:sp>
      <p:sp>
        <p:nvSpPr>
          <p:cNvPr id="31" name="Title 1"/>
          <p:cNvSpPr txBox="1">
            <a:spLocks/>
          </p:cNvSpPr>
          <p:nvPr/>
        </p:nvSpPr>
        <p:spPr bwMode="auto">
          <a:xfrm>
            <a:off x="4791407" y="1843162"/>
            <a:ext cx="2935224" cy="365760"/>
          </a:xfrm>
          <a:prstGeom prst="rect">
            <a:avLst/>
          </a:prstGeom>
          <a:solidFill>
            <a:srgbClr val="739283"/>
          </a:solidFill>
          <a:ln w="9525">
            <a:noFill/>
            <a:miter lim="800000"/>
            <a:headEnd/>
            <a:tailEnd/>
          </a:ln>
          <a:effectLst/>
        </p:spPr>
        <p:txBody>
          <a:bodyPr vert="horz" wrap="square" lIns="0" tIns="0" rIns="0" bIns="0" numCol="1" anchor="ctr" anchorCtr="0" compatLnSpc="1">
            <a:prstTxWarp prst="textNoShape">
              <a:avLst/>
            </a:prstTxWarp>
          </a:bodyPr>
          <a:lstStyle>
            <a:lvl1pPr algn="l" rtl="0" eaLnBrk="1" fontAlgn="base" hangingPunct="1">
              <a:lnSpc>
                <a:spcPct val="90000"/>
              </a:lnSpc>
              <a:spcBef>
                <a:spcPct val="0"/>
              </a:spcBef>
              <a:spcAft>
                <a:spcPct val="0"/>
              </a:spcAft>
              <a:defRPr sz="2200" b="1">
                <a:solidFill>
                  <a:schemeClr val="tx1"/>
                </a:solidFill>
                <a:latin typeface="+mj-lt"/>
                <a:ea typeface="+mj-ea"/>
                <a:cs typeface="+mj-cs"/>
              </a:defRPr>
            </a:lvl1pPr>
            <a:lvl2pPr algn="l" rtl="0" eaLnBrk="1" fontAlgn="base" hangingPunct="1">
              <a:lnSpc>
                <a:spcPct val="90000"/>
              </a:lnSpc>
              <a:spcBef>
                <a:spcPct val="0"/>
              </a:spcBef>
              <a:spcAft>
                <a:spcPct val="0"/>
              </a:spcAft>
              <a:defRPr sz="2200" b="1">
                <a:solidFill>
                  <a:schemeClr val="tx1"/>
                </a:solidFill>
                <a:latin typeface="Arial" charset="0"/>
              </a:defRPr>
            </a:lvl2pPr>
            <a:lvl3pPr algn="l" rtl="0" eaLnBrk="1" fontAlgn="base" hangingPunct="1">
              <a:lnSpc>
                <a:spcPct val="90000"/>
              </a:lnSpc>
              <a:spcBef>
                <a:spcPct val="0"/>
              </a:spcBef>
              <a:spcAft>
                <a:spcPct val="0"/>
              </a:spcAft>
              <a:defRPr sz="2200" b="1">
                <a:solidFill>
                  <a:schemeClr val="tx1"/>
                </a:solidFill>
                <a:latin typeface="Arial" charset="0"/>
              </a:defRPr>
            </a:lvl3pPr>
            <a:lvl4pPr algn="l" rtl="0" eaLnBrk="1" fontAlgn="base" hangingPunct="1">
              <a:lnSpc>
                <a:spcPct val="90000"/>
              </a:lnSpc>
              <a:spcBef>
                <a:spcPct val="0"/>
              </a:spcBef>
              <a:spcAft>
                <a:spcPct val="0"/>
              </a:spcAft>
              <a:defRPr sz="2200" b="1">
                <a:solidFill>
                  <a:schemeClr val="tx1"/>
                </a:solidFill>
                <a:latin typeface="Arial" charset="0"/>
              </a:defRPr>
            </a:lvl4pPr>
            <a:lvl5pPr algn="l" rtl="0" eaLnBrk="1" fontAlgn="base" hangingPunct="1">
              <a:lnSpc>
                <a:spcPct val="90000"/>
              </a:lnSpc>
              <a:spcBef>
                <a:spcPct val="0"/>
              </a:spcBef>
              <a:spcAft>
                <a:spcPct val="0"/>
              </a:spcAft>
              <a:defRPr sz="2200" b="1">
                <a:solidFill>
                  <a:schemeClr val="tx1"/>
                </a:solidFill>
                <a:latin typeface="Arial" charset="0"/>
              </a:defRPr>
            </a:lvl5pPr>
            <a:lvl6pPr marL="457200" algn="l" rtl="0" eaLnBrk="1" fontAlgn="base" hangingPunct="1">
              <a:lnSpc>
                <a:spcPct val="90000"/>
              </a:lnSpc>
              <a:spcBef>
                <a:spcPct val="0"/>
              </a:spcBef>
              <a:spcAft>
                <a:spcPct val="0"/>
              </a:spcAft>
              <a:defRPr sz="2200" b="1">
                <a:solidFill>
                  <a:schemeClr val="tx1"/>
                </a:solidFill>
                <a:latin typeface="Arial" charset="0"/>
              </a:defRPr>
            </a:lvl6pPr>
            <a:lvl7pPr marL="914400" algn="l" rtl="0" eaLnBrk="1" fontAlgn="base" hangingPunct="1">
              <a:lnSpc>
                <a:spcPct val="90000"/>
              </a:lnSpc>
              <a:spcBef>
                <a:spcPct val="0"/>
              </a:spcBef>
              <a:spcAft>
                <a:spcPct val="0"/>
              </a:spcAft>
              <a:defRPr sz="2200" b="1">
                <a:solidFill>
                  <a:schemeClr val="tx1"/>
                </a:solidFill>
                <a:latin typeface="Arial" charset="0"/>
              </a:defRPr>
            </a:lvl7pPr>
            <a:lvl8pPr marL="1371600" algn="l" rtl="0" eaLnBrk="1" fontAlgn="base" hangingPunct="1">
              <a:lnSpc>
                <a:spcPct val="90000"/>
              </a:lnSpc>
              <a:spcBef>
                <a:spcPct val="0"/>
              </a:spcBef>
              <a:spcAft>
                <a:spcPct val="0"/>
              </a:spcAft>
              <a:defRPr sz="2200" b="1">
                <a:solidFill>
                  <a:schemeClr val="tx1"/>
                </a:solidFill>
                <a:latin typeface="Arial" charset="0"/>
              </a:defRPr>
            </a:lvl8pPr>
            <a:lvl9pPr marL="1828800" algn="l" rtl="0" eaLnBrk="1" fontAlgn="base" hangingPunct="1">
              <a:lnSpc>
                <a:spcPct val="90000"/>
              </a:lnSpc>
              <a:spcBef>
                <a:spcPct val="0"/>
              </a:spcBef>
              <a:spcAft>
                <a:spcPct val="0"/>
              </a:spcAft>
              <a:defRPr sz="2200" b="1">
                <a:solidFill>
                  <a:schemeClr val="tx1"/>
                </a:solidFill>
                <a:latin typeface="Arial" charset="0"/>
              </a:defRPr>
            </a:lvl9pPr>
          </a:lstStyle>
          <a:p>
            <a:pPr algn="ctr">
              <a:buClrTx/>
              <a:buFontTx/>
            </a:pPr>
            <a:r>
              <a:rPr lang="en-US" sz="1400" kern="0" dirty="0">
                <a:solidFill>
                  <a:schemeClr val="bg1"/>
                </a:solidFill>
              </a:rPr>
              <a:t>Discrete vs. Continuous</a:t>
            </a:r>
          </a:p>
        </p:txBody>
      </p:sp>
      <p:sp>
        <p:nvSpPr>
          <p:cNvPr id="32" name="Title 1"/>
          <p:cNvSpPr txBox="1">
            <a:spLocks/>
          </p:cNvSpPr>
          <p:nvPr/>
        </p:nvSpPr>
        <p:spPr bwMode="auto">
          <a:xfrm>
            <a:off x="1586605" y="1843162"/>
            <a:ext cx="2935224" cy="365760"/>
          </a:xfrm>
          <a:prstGeom prst="rect">
            <a:avLst/>
          </a:prstGeom>
          <a:solidFill>
            <a:srgbClr val="739283"/>
          </a:solidFill>
          <a:ln w="9525">
            <a:noFill/>
            <a:miter lim="800000"/>
            <a:headEnd/>
            <a:tailEnd/>
          </a:ln>
          <a:effectLst/>
        </p:spPr>
        <p:txBody>
          <a:bodyPr vert="horz" wrap="square" lIns="0" tIns="0" rIns="0" bIns="0" numCol="1" anchor="ctr" anchorCtr="0" compatLnSpc="1">
            <a:prstTxWarp prst="textNoShape">
              <a:avLst/>
            </a:prstTxWarp>
          </a:bodyPr>
          <a:lstStyle>
            <a:lvl1pPr algn="l" rtl="0" eaLnBrk="1" fontAlgn="base" hangingPunct="1">
              <a:lnSpc>
                <a:spcPct val="90000"/>
              </a:lnSpc>
              <a:spcBef>
                <a:spcPct val="0"/>
              </a:spcBef>
              <a:spcAft>
                <a:spcPct val="0"/>
              </a:spcAft>
              <a:defRPr sz="2200" b="1">
                <a:solidFill>
                  <a:schemeClr val="tx1"/>
                </a:solidFill>
                <a:latin typeface="+mj-lt"/>
                <a:ea typeface="+mj-ea"/>
                <a:cs typeface="+mj-cs"/>
              </a:defRPr>
            </a:lvl1pPr>
            <a:lvl2pPr algn="l" rtl="0" eaLnBrk="1" fontAlgn="base" hangingPunct="1">
              <a:lnSpc>
                <a:spcPct val="90000"/>
              </a:lnSpc>
              <a:spcBef>
                <a:spcPct val="0"/>
              </a:spcBef>
              <a:spcAft>
                <a:spcPct val="0"/>
              </a:spcAft>
              <a:defRPr sz="2200" b="1">
                <a:solidFill>
                  <a:schemeClr val="tx1"/>
                </a:solidFill>
                <a:latin typeface="Arial" charset="0"/>
              </a:defRPr>
            </a:lvl2pPr>
            <a:lvl3pPr algn="l" rtl="0" eaLnBrk="1" fontAlgn="base" hangingPunct="1">
              <a:lnSpc>
                <a:spcPct val="90000"/>
              </a:lnSpc>
              <a:spcBef>
                <a:spcPct val="0"/>
              </a:spcBef>
              <a:spcAft>
                <a:spcPct val="0"/>
              </a:spcAft>
              <a:defRPr sz="2200" b="1">
                <a:solidFill>
                  <a:schemeClr val="tx1"/>
                </a:solidFill>
                <a:latin typeface="Arial" charset="0"/>
              </a:defRPr>
            </a:lvl3pPr>
            <a:lvl4pPr algn="l" rtl="0" eaLnBrk="1" fontAlgn="base" hangingPunct="1">
              <a:lnSpc>
                <a:spcPct val="90000"/>
              </a:lnSpc>
              <a:spcBef>
                <a:spcPct val="0"/>
              </a:spcBef>
              <a:spcAft>
                <a:spcPct val="0"/>
              </a:spcAft>
              <a:defRPr sz="2200" b="1">
                <a:solidFill>
                  <a:schemeClr val="tx1"/>
                </a:solidFill>
                <a:latin typeface="Arial" charset="0"/>
              </a:defRPr>
            </a:lvl4pPr>
            <a:lvl5pPr algn="l" rtl="0" eaLnBrk="1" fontAlgn="base" hangingPunct="1">
              <a:lnSpc>
                <a:spcPct val="90000"/>
              </a:lnSpc>
              <a:spcBef>
                <a:spcPct val="0"/>
              </a:spcBef>
              <a:spcAft>
                <a:spcPct val="0"/>
              </a:spcAft>
              <a:defRPr sz="2200" b="1">
                <a:solidFill>
                  <a:schemeClr val="tx1"/>
                </a:solidFill>
                <a:latin typeface="Arial" charset="0"/>
              </a:defRPr>
            </a:lvl5pPr>
            <a:lvl6pPr marL="457200" algn="l" rtl="0" eaLnBrk="1" fontAlgn="base" hangingPunct="1">
              <a:lnSpc>
                <a:spcPct val="90000"/>
              </a:lnSpc>
              <a:spcBef>
                <a:spcPct val="0"/>
              </a:spcBef>
              <a:spcAft>
                <a:spcPct val="0"/>
              </a:spcAft>
              <a:defRPr sz="2200" b="1">
                <a:solidFill>
                  <a:schemeClr val="tx1"/>
                </a:solidFill>
                <a:latin typeface="Arial" charset="0"/>
              </a:defRPr>
            </a:lvl6pPr>
            <a:lvl7pPr marL="914400" algn="l" rtl="0" eaLnBrk="1" fontAlgn="base" hangingPunct="1">
              <a:lnSpc>
                <a:spcPct val="90000"/>
              </a:lnSpc>
              <a:spcBef>
                <a:spcPct val="0"/>
              </a:spcBef>
              <a:spcAft>
                <a:spcPct val="0"/>
              </a:spcAft>
              <a:defRPr sz="2200" b="1">
                <a:solidFill>
                  <a:schemeClr val="tx1"/>
                </a:solidFill>
                <a:latin typeface="Arial" charset="0"/>
              </a:defRPr>
            </a:lvl7pPr>
            <a:lvl8pPr marL="1371600" algn="l" rtl="0" eaLnBrk="1" fontAlgn="base" hangingPunct="1">
              <a:lnSpc>
                <a:spcPct val="90000"/>
              </a:lnSpc>
              <a:spcBef>
                <a:spcPct val="0"/>
              </a:spcBef>
              <a:spcAft>
                <a:spcPct val="0"/>
              </a:spcAft>
              <a:defRPr sz="2200" b="1">
                <a:solidFill>
                  <a:schemeClr val="tx1"/>
                </a:solidFill>
                <a:latin typeface="Arial" charset="0"/>
              </a:defRPr>
            </a:lvl8pPr>
            <a:lvl9pPr marL="1828800" algn="l" rtl="0" eaLnBrk="1" fontAlgn="base" hangingPunct="1">
              <a:lnSpc>
                <a:spcPct val="90000"/>
              </a:lnSpc>
              <a:spcBef>
                <a:spcPct val="0"/>
              </a:spcBef>
              <a:spcAft>
                <a:spcPct val="0"/>
              </a:spcAft>
              <a:defRPr sz="2200" b="1">
                <a:solidFill>
                  <a:schemeClr val="tx1"/>
                </a:solidFill>
                <a:latin typeface="Arial" charset="0"/>
              </a:defRPr>
            </a:lvl9pPr>
          </a:lstStyle>
          <a:p>
            <a:pPr algn="ctr">
              <a:buClrTx/>
            </a:pPr>
            <a:r>
              <a:rPr lang="en-US" sz="1400" kern="0" dirty="0">
                <a:solidFill>
                  <a:schemeClr val="bg1"/>
                </a:solidFill>
              </a:rPr>
              <a:t>Continuous vs. Continuous</a:t>
            </a:r>
          </a:p>
        </p:txBody>
      </p:sp>
      <p:sp>
        <p:nvSpPr>
          <p:cNvPr id="33" name="Content Placeholder 2"/>
          <p:cNvSpPr>
            <a:spLocks noGrp="1"/>
          </p:cNvSpPr>
          <p:nvPr>
            <p:ph idx="1"/>
          </p:nvPr>
        </p:nvSpPr>
        <p:spPr>
          <a:xfrm>
            <a:off x="914401" y="1482726"/>
            <a:ext cx="10363200" cy="4689474"/>
          </a:xfrm>
        </p:spPr>
        <p:txBody>
          <a:bodyPr/>
          <a:lstStyle/>
          <a:p>
            <a:pPr marL="0" indent="0">
              <a:buNone/>
            </a:pPr>
            <a:r>
              <a:rPr lang="en-US" sz="1400" dirty="0" smtClean="0"/>
              <a:t>Correlation coefficient describes the strength of linear relationship between two variables</a:t>
            </a:r>
            <a:endParaRPr lang="en-US" sz="1400" dirty="0"/>
          </a:p>
        </p:txBody>
      </p:sp>
    </p:spTree>
    <p:extLst>
      <p:ext uri="{BB962C8B-B14F-4D97-AF65-F5344CB8AC3E}">
        <p14:creationId xmlns:p14="http://schemas.microsoft.com/office/powerpoint/2010/main" val="39683773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 and Normal Distribution</a:t>
            </a:r>
            <a:endParaRPr lang="en-US" dirty="0"/>
          </a:p>
        </p:txBody>
      </p:sp>
      <p:sp>
        <p:nvSpPr>
          <p:cNvPr id="4" name="Slide Number Placeholder 3"/>
          <p:cNvSpPr>
            <a:spLocks noGrp="1"/>
          </p:cNvSpPr>
          <p:nvPr>
            <p:ph type="sldNum" sz="quarter" idx="12"/>
          </p:nvPr>
        </p:nvSpPr>
        <p:spPr/>
        <p:txBody>
          <a:bodyPr/>
          <a:lstStyle/>
          <a:p>
            <a:fld id="{5CBDBD4D-7B7B-4EC0-AB6E-424933B04FED}" type="slidenum">
              <a:rPr lang="en-US" smtClean="0"/>
              <a:pPr/>
              <a:t>12</a:t>
            </a:fld>
            <a:endParaRPr lang="en-US"/>
          </a:p>
        </p:txBody>
      </p:sp>
      <p:sp>
        <p:nvSpPr>
          <p:cNvPr id="5" name="TextBox 4"/>
          <p:cNvSpPr txBox="1"/>
          <p:nvPr/>
        </p:nvSpPr>
        <p:spPr>
          <a:xfrm>
            <a:off x="2807071" y="1685157"/>
            <a:ext cx="5601437" cy="738664"/>
          </a:xfrm>
          <a:prstGeom prst="rect">
            <a:avLst/>
          </a:prstGeom>
          <a:noFill/>
        </p:spPr>
        <p:txBody>
          <a:bodyPr wrap="square" rtlCol="0">
            <a:spAutoFit/>
          </a:bodyPr>
          <a:lstStyle/>
          <a:p>
            <a:pPr marL="285750" indent="-285750">
              <a:buFont typeface="Webdings" panose="05030102010509060703" pitchFamily="18" charset="2"/>
              <a:buChar char="4"/>
            </a:pPr>
            <a:r>
              <a:rPr lang="en-IN" sz="1400" dirty="0"/>
              <a:t>Called ‘normal’ because it’s deemed ideal</a:t>
            </a:r>
          </a:p>
          <a:p>
            <a:pPr marL="285750" indent="-285750">
              <a:buFont typeface="Webdings" panose="05030102010509060703" pitchFamily="18" charset="2"/>
              <a:buChar char="4"/>
            </a:pPr>
            <a:r>
              <a:rPr lang="en-IN" sz="1400" dirty="0"/>
              <a:t>Normally expected to be seen for a lot of continuous data</a:t>
            </a:r>
          </a:p>
          <a:p>
            <a:pPr marL="285750" indent="-285750">
              <a:buFont typeface="Webdings" panose="05030102010509060703" pitchFamily="18" charset="2"/>
              <a:buChar char="4"/>
            </a:pPr>
            <a:r>
              <a:rPr lang="en-IN" sz="1400" dirty="0"/>
              <a:t>Shape: bell curve. </a:t>
            </a:r>
          </a:p>
        </p:txBody>
      </p:sp>
      <p:sp>
        <p:nvSpPr>
          <p:cNvPr id="6" name="TextBox 5"/>
          <p:cNvSpPr txBox="1"/>
          <p:nvPr/>
        </p:nvSpPr>
        <p:spPr>
          <a:xfrm>
            <a:off x="2807071" y="1382603"/>
            <a:ext cx="3484907" cy="338554"/>
          </a:xfrm>
          <a:prstGeom prst="rect">
            <a:avLst/>
          </a:prstGeom>
          <a:solidFill>
            <a:srgbClr val="800000"/>
          </a:solidFill>
        </p:spPr>
        <p:txBody>
          <a:bodyPr wrap="square" rtlCol="0">
            <a:spAutoFit/>
          </a:bodyPr>
          <a:lstStyle/>
          <a:p>
            <a:pPr algn="l"/>
            <a:r>
              <a:rPr lang="en-US" sz="1600" b="1" dirty="0">
                <a:solidFill>
                  <a:schemeClr val="bg1"/>
                </a:solidFill>
              </a:rPr>
              <a:t>Properties of Normal Distribution:</a:t>
            </a:r>
          </a:p>
        </p:txBody>
      </p:sp>
      <p:pic>
        <p:nvPicPr>
          <p:cNvPr id="7" name="Picture 2"/>
          <p:cNvPicPr>
            <a:picLocks noChangeAspect="1" noChangeArrowheads="1"/>
          </p:cNvPicPr>
          <p:nvPr/>
        </p:nvPicPr>
        <p:blipFill>
          <a:blip r:embed="rId3" cstate="print"/>
          <a:srcRect/>
          <a:stretch>
            <a:fillRect/>
          </a:stretch>
        </p:blipFill>
        <p:spPr bwMode="auto">
          <a:xfrm>
            <a:off x="3056362" y="2630004"/>
            <a:ext cx="5144739" cy="3227494"/>
          </a:xfrm>
          <a:prstGeom prst="rect">
            <a:avLst/>
          </a:prstGeom>
          <a:noFill/>
          <a:ln w="9525">
            <a:noFill/>
            <a:miter lim="800000"/>
            <a:headEnd/>
            <a:tailEnd/>
          </a:ln>
        </p:spPr>
      </p:pic>
      <p:sp>
        <p:nvSpPr>
          <p:cNvPr id="9" name="TextBox 8"/>
          <p:cNvSpPr txBox="1"/>
          <p:nvPr/>
        </p:nvSpPr>
        <p:spPr>
          <a:xfrm>
            <a:off x="8828092" y="4146457"/>
            <a:ext cx="2039461" cy="954107"/>
          </a:xfrm>
          <a:prstGeom prst="rect">
            <a:avLst/>
          </a:prstGeom>
          <a:noFill/>
        </p:spPr>
        <p:txBody>
          <a:bodyPr wrap="square" rtlCol="0">
            <a:spAutoFit/>
          </a:bodyPr>
          <a:lstStyle/>
          <a:p>
            <a:pPr algn="l"/>
            <a:r>
              <a:rPr lang="en-US" sz="1400" dirty="0"/>
              <a:t>The further you get from the mean, the lower the probability density</a:t>
            </a:r>
          </a:p>
        </p:txBody>
      </p:sp>
      <p:cxnSp>
        <p:nvCxnSpPr>
          <p:cNvPr id="10" name="Straight Arrow Connector 9"/>
          <p:cNvCxnSpPr>
            <a:stCxn id="9" idx="1"/>
          </p:cNvCxnSpPr>
          <p:nvPr/>
        </p:nvCxnSpPr>
        <p:spPr bwMode="auto">
          <a:xfrm flipH="1">
            <a:off x="7617777" y="4623511"/>
            <a:ext cx="1210314" cy="169277"/>
          </a:xfrm>
          <a:prstGeom prst="straightConnector1">
            <a:avLst/>
          </a:prstGeom>
          <a:pattFill prst="pct50">
            <a:fgClr>
              <a:schemeClr val="hlink"/>
            </a:fgClr>
            <a:bgClr>
              <a:srgbClr val="FFFFFF"/>
            </a:bgClr>
          </a:pattFill>
          <a:ln w="9525" cap="flat" cmpd="sng" algn="ctr">
            <a:solidFill>
              <a:schemeClr val="tx1"/>
            </a:solidFill>
            <a:prstDash val="solid"/>
            <a:round/>
            <a:headEnd type="none" w="med" len="med"/>
            <a:tailEnd type="arrow"/>
          </a:ln>
          <a:effectLst/>
        </p:spPr>
      </p:cxnSp>
      <p:sp>
        <p:nvSpPr>
          <p:cNvPr id="11" name="TextBox 10"/>
          <p:cNvSpPr txBox="1"/>
          <p:nvPr/>
        </p:nvSpPr>
        <p:spPr>
          <a:xfrm>
            <a:off x="1405845" y="3114430"/>
            <a:ext cx="1650516" cy="1384995"/>
          </a:xfrm>
          <a:prstGeom prst="rect">
            <a:avLst/>
          </a:prstGeom>
          <a:noFill/>
        </p:spPr>
        <p:txBody>
          <a:bodyPr wrap="square" rtlCol="0">
            <a:spAutoFit/>
          </a:bodyPr>
          <a:lstStyle/>
          <a:p>
            <a:pPr algn="l"/>
            <a:r>
              <a:rPr lang="en-US" sz="1400" dirty="0"/>
              <a:t>The greatest probability density is around the mean, so values around here are most likely</a:t>
            </a:r>
          </a:p>
        </p:txBody>
      </p:sp>
      <p:cxnSp>
        <p:nvCxnSpPr>
          <p:cNvPr id="12" name="Straight Arrow Connector 11"/>
          <p:cNvCxnSpPr/>
          <p:nvPr/>
        </p:nvCxnSpPr>
        <p:spPr bwMode="auto">
          <a:xfrm>
            <a:off x="3056363" y="3773612"/>
            <a:ext cx="2228117" cy="0"/>
          </a:xfrm>
          <a:prstGeom prst="straightConnector1">
            <a:avLst/>
          </a:prstGeom>
          <a:pattFill prst="pct50">
            <a:fgClr>
              <a:schemeClr val="hlink"/>
            </a:fgClr>
            <a:bgClr>
              <a:srgbClr val="FFFFFF"/>
            </a:bgClr>
          </a:pattFill>
          <a:ln w="9525" cap="flat" cmpd="sng" algn="ctr">
            <a:solidFill>
              <a:schemeClr val="tx1"/>
            </a:solidFill>
            <a:prstDash val="solid"/>
            <a:round/>
            <a:headEnd type="none" w="med" len="med"/>
            <a:tailEnd type="arrow"/>
          </a:ln>
          <a:effectLst/>
        </p:spPr>
      </p:cxnSp>
      <p:sp>
        <p:nvSpPr>
          <p:cNvPr id="13" name="Rectangle 12"/>
          <p:cNvSpPr/>
          <p:nvPr/>
        </p:nvSpPr>
        <p:spPr bwMode="auto">
          <a:xfrm>
            <a:off x="6291978" y="1382603"/>
            <a:ext cx="2116530" cy="338554"/>
          </a:xfrm>
          <a:prstGeom prst="rect">
            <a:avLst/>
          </a:prstGeom>
          <a:solidFill>
            <a:srgbClr val="016666"/>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eaLnBrk="1" hangingPunct="1">
              <a:spcBef>
                <a:spcPct val="100000"/>
              </a:spcBef>
              <a:buClrTx/>
            </a:pPr>
            <a:r>
              <a:rPr lang="en-US" sz="1600" b="1" dirty="0">
                <a:solidFill>
                  <a:schemeClr val="bg1"/>
                </a:solidFill>
                <a:latin typeface="Cambria Math" panose="02040503050406030204" pitchFamily="18" charset="0"/>
                <a:ea typeface="Cambria Math" panose="02040503050406030204" pitchFamily="18" charset="0"/>
              </a:rPr>
              <a:t>X~N(</a:t>
            </a:r>
            <a:r>
              <a:rPr lang="el-GR" sz="1400" b="1" dirty="0">
                <a:solidFill>
                  <a:schemeClr val="bg1"/>
                </a:solidFill>
                <a:latin typeface="Cambria Math" panose="02040503050406030204" pitchFamily="18" charset="0"/>
                <a:ea typeface="Cambria Math" panose="02040503050406030204" pitchFamily="18" charset="0"/>
              </a:rPr>
              <a:t>μ</a:t>
            </a:r>
            <a:r>
              <a:rPr lang="en-US" sz="1400" b="1" dirty="0">
                <a:solidFill>
                  <a:schemeClr val="bg1"/>
                </a:solidFill>
                <a:latin typeface="Cambria Math" panose="02040503050406030204" pitchFamily="18" charset="0"/>
                <a:ea typeface="Cambria Math" panose="02040503050406030204" pitchFamily="18" charset="0"/>
              </a:rPr>
              <a:t>,</a:t>
            </a:r>
            <a:r>
              <a:rPr lang="el-GR" sz="1400" b="1" dirty="0">
                <a:solidFill>
                  <a:schemeClr val="bg1"/>
                </a:solidFill>
                <a:latin typeface="Cambria Math" panose="02040503050406030204" pitchFamily="18" charset="0"/>
                <a:ea typeface="Cambria Math" panose="02040503050406030204" pitchFamily="18" charset="0"/>
              </a:rPr>
              <a:t> σ</a:t>
            </a:r>
            <a:r>
              <a:rPr lang="en-US" sz="1400" b="1" dirty="0">
                <a:solidFill>
                  <a:schemeClr val="bg1"/>
                </a:solidFill>
                <a:latin typeface="Cambria Math" panose="02040503050406030204" pitchFamily="18" charset="0"/>
                <a:ea typeface="Cambria Math" panose="02040503050406030204" pitchFamily="18" charset="0"/>
              </a:rPr>
              <a:t>)</a:t>
            </a:r>
            <a:endParaRPr lang="en-US" sz="1200" b="1" dirty="0">
              <a:solidFill>
                <a:schemeClr val="bg1"/>
              </a:solidFill>
              <a:latin typeface="Cambria Math" panose="02040503050406030204" pitchFamily="18" charset="0"/>
              <a:ea typeface="Cambria Math" panose="02040503050406030204" pitchFamily="18" charset="0"/>
            </a:endParaRPr>
          </a:p>
        </p:txBody>
      </p:sp>
      <p:sp>
        <p:nvSpPr>
          <p:cNvPr id="14" name="TextBox 13"/>
          <p:cNvSpPr txBox="1"/>
          <p:nvPr/>
        </p:nvSpPr>
        <p:spPr>
          <a:xfrm>
            <a:off x="1405850" y="5141739"/>
            <a:ext cx="1754096" cy="738664"/>
          </a:xfrm>
          <a:prstGeom prst="rect">
            <a:avLst/>
          </a:prstGeom>
          <a:noFill/>
        </p:spPr>
        <p:txBody>
          <a:bodyPr wrap="square" rtlCol="0">
            <a:spAutoFit/>
          </a:bodyPr>
          <a:lstStyle/>
          <a:p>
            <a:pPr algn="l"/>
            <a:r>
              <a:rPr lang="en-IN" sz="1400" dirty="0"/>
              <a:t>μ tells you where the center of the curve is</a:t>
            </a:r>
            <a:endParaRPr lang="en-US" sz="1400" dirty="0"/>
          </a:p>
        </p:txBody>
      </p:sp>
      <p:sp>
        <p:nvSpPr>
          <p:cNvPr id="15" name="Left Brace 14"/>
          <p:cNvSpPr/>
          <p:nvPr/>
        </p:nvSpPr>
        <p:spPr bwMode="auto">
          <a:xfrm rot="16200000">
            <a:off x="5603958" y="3909175"/>
            <a:ext cx="268017" cy="4164658"/>
          </a:xfrm>
          <a:prstGeom prst="leftBrace">
            <a:avLst/>
          </a:prstGeom>
          <a:ln>
            <a:headEnd type="none" w="med" len="med"/>
            <a:tailEnd type="none" w="med" len="med"/>
          </a:ln>
        </p:spPr>
        <p:style>
          <a:lnRef idx="1">
            <a:schemeClr val="dk1"/>
          </a:lnRef>
          <a:fillRef idx="0">
            <a:schemeClr val="dk1"/>
          </a:fillRef>
          <a:effectRef idx="0">
            <a:schemeClr val="dk1"/>
          </a:effectRef>
          <a:fontRef idx="minor">
            <a:schemeClr val="tx1"/>
          </a:fontRef>
        </p:style>
        <p:txBody>
          <a:bodyPr vert="horz" wrap="none" lIns="45720" tIns="45720" rIns="45720" bIns="45720" numCol="1" rtlCol="0" anchor="ctr" anchorCtr="0" compatLnSpc="1">
            <a:prstTxWarp prst="textNoShape">
              <a:avLst/>
            </a:prstTxWarp>
          </a:bodyPr>
          <a:lstStyle/>
          <a:p>
            <a:pPr marL="234950" indent="-234950" algn="ctr" eaLnBrk="0" fontAlgn="base" hangingPunct="0">
              <a:spcBef>
                <a:spcPct val="10000"/>
              </a:spcBef>
              <a:spcAft>
                <a:spcPct val="0"/>
              </a:spcAft>
              <a:buClr>
                <a:srgbClr val="0B1F65"/>
              </a:buClr>
            </a:pPr>
            <a:endParaRPr lang="en-US" sz="1400" dirty="0">
              <a:cs typeface="Times New Roman" pitchFamily="18" charset="0"/>
            </a:endParaRPr>
          </a:p>
        </p:txBody>
      </p:sp>
      <p:sp>
        <p:nvSpPr>
          <p:cNvPr id="16" name="TextBox 15"/>
          <p:cNvSpPr txBox="1"/>
          <p:nvPr/>
        </p:nvSpPr>
        <p:spPr>
          <a:xfrm>
            <a:off x="4320193" y="6078331"/>
            <a:ext cx="2929245" cy="307777"/>
          </a:xfrm>
          <a:prstGeom prst="rect">
            <a:avLst/>
          </a:prstGeom>
          <a:noFill/>
        </p:spPr>
        <p:txBody>
          <a:bodyPr wrap="square" rtlCol="0">
            <a:spAutoFit/>
          </a:bodyPr>
          <a:lstStyle/>
          <a:p>
            <a:pPr algn="l"/>
            <a:r>
              <a:rPr lang="en-IN" sz="1400" dirty="0"/>
              <a:t>σ</a:t>
            </a:r>
            <a:r>
              <a:rPr lang="en-IN" sz="1400" baseline="30000" dirty="0"/>
              <a:t>2</a:t>
            </a:r>
            <a:r>
              <a:rPr lang="en-IN" sz="1400" dirty="0"/>
              <a:t> indicates the spread of values</a:t>
            </a:r>
            <a:endParaRPr lang="en-US" sz="1400" dirty="0"/>
          </a:p>
        </p:txBody>
      </p:sp>
      <p:sp>
        <p:nvSpPr>
          <p:cNvPr id="17" name="TextBox 16"/>
          <p:cNvSpPr txBox="1"/>
          <p:nvPr/>
        </p:nvSpPr>
        <p:spPr>
          <a:xfrm>
            <a:off x="8222934" y="5572057"/>
            <a:ext cx="2039461" cy="738664"/>
          </a:xfrm>
          <a:prstGeom prst="rect">
            <a:avLst/>
          </a:prstGeom>
          <a:noFill/>
        </p:spPr>
        <p:txBody>
          <a:bodyPr wrap="square" rtlCol="0">
            <a:spAutoFit/>
          </a:bodyPr>
          <a:lstStyle/>
          <a:p>
            <a:pPr algn="l"/>
            <a:r>
              <a:rPr lang="en-IN" sz="1400" dirty="0"/>
              <a:t>As σ</a:t>
            </a:r>
            <a:r>
              <a:rPr lang="en-IN" sz="1400" baseline="30000" dirty="0"/>
              <a:t>2</a:t>
            </a:r>
            <a:r>
              <a:rPr lang="en-IN" sz="1400" dirty="0"/>
              <a:t> gets larger, the flatter and wider the normal curve becomes</a:t>
            </a:r>
            <a:endParaRPr lang="en-US" sz="1400" dirty="0"/>
          </a:p>
        </p:txBody>
      </p:sp>
    </p:spTree>
    <p:extLst>
      <p:ext uri="{BB962C8B-B14F-4D97-AF65-F5344CB8AC3E}">
        <p14:creationId xmlns:p14="http://schemas.microsoft.com/office/powerpoint/2010/main" val="2065191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42"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1000"/>
                                        <p:tgtEl>
                                          <p:spTgt spid="11"/>
                                        </p:tgtEl>
                                      </p:cBhvr>
                                    </p:animEffect>
                                    <p:anim calcmode="lin" valueType="num">
                                      <p:cBhvr>
                                        <p:cTn id="24" dur="1000" fill="hold"/>
                                        <p:tgtEl>
                                          <p:spTgt spid="11"/>
                                        </p:tgtEl>
                                        <p:attrNameLst>
                                          <p:attrName>ppt_x</p:attrName>
                                        </p:attrNameLst>
                                      </p:cBhvr>
                                      <p:tavLst>
                                        <p:tav tm="0">
                                          <p:val>
                                            <p:strVal val="#ppt_x"/>
                                          </p:val>
                                        </p:tav>
                                        <p:tav tm="100000">
                                          <p:val>
                                            <p:strVal val="#ppt_x"/>
                                          </p:val>
                                        </p:tav>
                                      </p:tavLst>
                                    </p:anim>
                                    <p:anim calcmode="lin" valueType="num">
                                      <p:cBhvr>
                                        <p:cTn id="25" dur="1000" fill="hold"/>
                                        <p:tgtEl>
                                          <p:spTgt spid="11"/>
                                        </p:tgtEl>
                                        <p:attrNameLst>
                                          <p:attrName>ppt_y</p:attrName>
                                        </p:attrNameLst>
                                      </p:cBhvr>
                                      <p:tavLst>
                                        <p:tav tm="0">
                                          <p:val>
                                            <p:strVal val="#ppt_y+.1"/>
                                          </p:val>
                                        </p:tav>
                                        <p:tav tm="100000">
                                          <p:val>
                                            <p:strVal val="#ppt_y"/>
                                          </p:val>
                                        </p:tav>
                                      </p:tavLst>
                                    </p:anim>
                                  </p:childTnLst>
                                </p:cTn>
                              </p:par>
                              <p:par>
                                <p:cTn id="26" presetID="42" presetClass="entr" presetSubtype="0" fill="hold" nodeType="with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1000"/>
                                        <p:tgtEl>
                                          <p:spTgt spid="12"/>
                                        </p:tgtEl>
                                      </p:cBhvr>
                                    </p:animEffect>
                                    <p:anim calcmode="lin" valueType="num">
                                      <p:cBhvr>
                                        <p:cTn id="29" dur="1000" fill="hold"/>
                                        <p:tgtEl>
                                          <p:spTgt spid="12"/>
                                        </p:tgtEl>
                                        <p:attrNameLst>
                                          <p:attrName>ppt_x</p:attrName>
                                        </p:attrNameLst>
                                      </p:cBhvr>
                                      <p:tavLst>
                                        <p:tav tm="0">
                                          <p:val>
                                            <p:strVal val="#ppt_x"/>
                                          </p:val>
                                        </p:tav>
                                        <p:tav tm="100000">
                                          <p:val>
                                            <p:strVal val="#ppt_x"/>
                                          </p:val>
                                        </p:tav>
                                      </p:tavLst>
                                    </p:anim>
                                    <p:anim calcmode="lin" valueType="num">
                                      <p:cBhvr>
                                        <p:cTn id="30"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fade">
                                      <p:cBhvr>
                                        <p:cTn id="35" dur="1000"/>
                                        <p:tgtEl>
                                          <p:spTgt spid="14"/>
                                        </p:tgtEl>
                                      </p:cBhvr>
                                    </p:animEffect>
                                    <p:anim calcmode="lin" valueType="num">
                                      <p:cBhvr>
                                        <p:cTn id="36" dur="1000" fill="hold"/>
                                        <p:tgtEl>
                                          <p:spTgt spid="14"/>
                                        </p:tgtEl>
                                        <p:attrNameLst>
                                          <p:attrName>ppt_x</p:attrName>
                                        </p:attrNameLst>
                                      </p:cBhvr>
                                      <p:tavLst>
                                        <p:tav tm="0">
                                          <p:val>
                                            <p:strVal val="#ppt_x"/>
                                          </p:val>
                                        </p:tav>
                                        <p:tav tm="100000">
                                          <p:val>
                                            <p:strVal val="#ppt_x"/>
                                          </p:val>
                                        </p:tav>
                                      </p:tavLst>
                                    </p:anim>
                                    <p:anim calcmode="lin" valueType="num">
                                      <p:cBhvr>
                                        <p:cTn id="37"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9"/>
                                        </p:tgtEl>
                                        <p:attrNameLst>
                                          <p:attrName>style.visibility</p:attrName>
                                        </p:attrNameLst>
                                      </p:cBhvr>
                                      <p:to>
                                        <p:strVal val="visible"/>
                                      </p:to>
                                    </p:set>
                                    <p:animEffect transition="in" filter="fade">
                                      <p:cBhvr>
                                        <p:cTn id="42" dur="1000"/>
                                        <p:tgtEl>
                                          <p:spTgt spid="9"/>
                                        </p:tgtEl>
                                      </p:cBhvr>
                                    </p:animEffect>
                                    <p:anim calcmode="lin" valueType="num">
                                      <p:cBhvr>
                                        <p:cTn id="43" dur="1000" fill="hold"/>
                                        <p:tgtEl>
                                          <p:spTgt spid="9"/>
                                        </p:tgtEl>
                                        <p:attrNameLst>
                                          <p:attrName>ppt_x</p:attrName>
                                        </p:attrNameLst>
                                      </p:cBhvr>
                                      <p:tavLst>
                                        <p:tav tm="0">
                                          <p:val>
                                            <p:strVal val="#ppt_x"/>
                                          </p:val>
                                        </p:tav>
                                        <p:tav tm="100000">
                                          <p:val>
                                            <p:strVal val="#ppt_x"/>
                                          </p:val>
                                        </p:tav>
                                      </p:tavLst>
                                    </p:anim>
                                    <p:anim calcmode="lin" valueType="num">
                                      <p:cBhvr>
                                        <p:cTn id="44" dur="1000" fill="hold"/>
                                        <p:tgtEl>
                                          <p:spTgt spid="9"/>
                                        </p:tgtEl>
                                        <p:attrNameLst>
                                          <p:attrName>ppt_y</p:attrName>
                                        </p:attrNameLst>
                                      </p:cBhvr>
                                      <p:tavLst>
                                        <p:tav tm="0">
                                          <p:val>
                                            <p:strVal val="#ppt_y+.1"/>
                                          </p:val>
                                        </p:tav>
                                        <p:tav tm="100000">
                                          <p:val>
                                            <p:strVal val="#ppt_y"/>
                                          </p:val>
                                        </p:tav>
                                      </p:tavLst>
                                    </p:anim>
                                  </p:childTnLst>
                                </p:cTn>
                              </p:par>
                              <p:par>
                                <p:cTn id="45" presetID="42" presetClass="entr" presetSubtype="0" fill="hold" nodeType="withEffect">
                                  <p:stCondLst>
                                    <p:cond delay="0"/>
                                  </p:stCondLst>
                                  <p:childTnLst>
                                    <p:set>
                                      <p:cBhvr>
                                        <p:cTn id="46" dur="1" fill="hold">
                                          <p:stCondLst>
                                            <p:cond delay="0"/>
                                          </p:stCondLst>
                                        </p:cTn>
                                        <p:tgtEl>
                                          <p:spTgt spid="10"/>
                                        </p:tgtEl>
                                        <p:attrNameLst>
                                          <p:attrName>style.visibility</p:attrName>
                                        </p:attrNameLst>
                                      </p:cBhvr>
                                      <p:to>
                                        <p:strVal val="visible"/>
                                      </p:to>
                                    </p:set>
                                    <p:animEffect transition="in" filter="fade">
                                      <p:cBhvr>
                                        <p:cTn id="47" dur="1000"/>
                                        <p:tgtEl>
                                          <p:spTgt spid="10"/>
                                        </p:tgtEl>
                                      </p:cBhvr>
                                    </p:animEffect>
                                    <p:anim calcmode="lin" valueType="num">
                                      <p:cBhvr>
                                        <p:cTn id="48" dur="1000" fill="hold"/>
                                        <p:tgtEl>
                                          <p:spTgt spid="10"/>
                                        </p:tgtEl>
                                        <p:attrNameLst>
                                          <p:attrName>ppt_x</p:attrName>
                                        </p:attrNameLst>
                                      </p:cBhvr>
                                      <p:tavLst>
                                        <p:tav tm="0">
                                          <p:val>
                                            <p:strVal val="#ppt_x"/>
                                          </p:val>
                                        </p:tav>
                                        <p:tav tm="100000">
                                          <p:val>
                                            <p:strVal val="#ppt_x"/>
                                          </p:val>
                                        </p:tav>
                                      </p:tavLst>
                                    </p:anim>
                                    <p:anim calcmode="lin" valueType="num">
                                      <p:cBhvr>
                                        <p:cTn id="4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15"/>
                                        </p:tgtEl>
                                        <p:attrNameLst>
                                          <p:attrName>style.visibility</p:attrName>
                                        </p:attrNameLst>
                                      </p:cBhvr>
                                      <p:to>
                                        <p:strVal val="visible"/>
                                      </p:to>
                                    </p:set>
                                    <p:animEffect transition="in" filter="fade">
                                      <p:cBhvr>
                                        <p:cTn id="54" dur="500"/>
                                        <p:tgtEl>
                                          <p:spTgt spid="15"/>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16"/>
                                        </p:tgtEl>
                                        <p:attrNameLst>
                                          <p:attrName>style.visibility</p:attrName>
                                        </p:attrNameLst>
                                      </p:cBhvr>
                                      <p:to>
                                        <p:strVal val="visible"/>
                                      </p:to>
                                    </p:set>
                                    <p:animEffect transition="in" filter="fade">
                                      <p:cBhvr>
                                        <p:cTn id="57" dur="500"/>
                                        <p:tgtEl>
                                          <p:spTgt spid="16"/>
                                        </p:tgtEl>
                                      </p:cBhvr>
                                    </p:animEffect>
                                  </p:childTnLst>
                                </p:cTn>
                              </p:par>
                            </p:childTnLst>
                          </p:cTn>
                        </p:par>
                      </p:childTnLst>
                    </p:cTn>
                  </p:par>
                  <p:par>
                    <p:cTn id="58" fill="hold">
                      <p:stCondLst>
                        <p:cond delay="indefinite"/>
                      </p:stCondLst>
                      <p:childTnLst>
                        <p:par>
                          <p:cTn id="59" fill="hold">
                            <p:stCondLst>
                              <p:cond delay="0"/>
                            </p:stCondLst>
                            <p:childTnLst>
                              <p:par>
                                <p:cTn id="60" presetID="42" presetClass="entr" presetSubtype="0" fill="hold" grpId="0" nodeType="clickEffect">
                                  <p:stCondLst>
                                    <p:cond delay="0"/>
                                  </p:stCondLst>
                                  <p:childTnLst>
                                    <p:set>
                                      <p:cBhvr>
                                        <p:cTn id="61" dur="1" fill="hold">
                                          <p:stCondLst>
                                            <p:cond delay="0"/>
                                          </p:stCondLst>
                                        </p:cTn>
                                        <p:tgtEl>
                                          <p:spTgt spid="17"/>
                                        </p:tgtEl>
                                        <p:attrNameLst>
                                          <p:attrName>style.visibility</p:attrName>
                                        </p:attrNameLst>
                                      </p:cBhvr>
                                      <p:to>
                                        <p:strVal val="visible"/>
                                      </p:to>
                                    </p:set>
                                    <p:animEffect transition="in" filter="fade">
                                      <p:cBhvr>
                                        <p:cTn id="62" dur="1000"/>
                                        <p:tgtEl>
                                          <p:spTgt spid="17"/>
                                        </p:tgtEl>
                                      </p:cBhvr>
                                    </p:animEffect>
                                    <p:anim calcmode="lin" valueType="num">
                                      <p:cBhvr>
                                        <p:cTn id="63" dur="1000" fill="hold"/>
                                        <p:tgtEl>
                                          <p:spTgt spid="17"/>
                                        </p:tgtEl>
                                        <p:attrNameLst>
                                          <p:attrName>ppt_x</p:attrName>
                                        </p:attrNameLst>
                                      </p:cBhvr>
                                      <p:tavLst>
                                        <p:tav tm="0">
                                          <p:val>
                                            <p:strVal val="#ppt_x"/>
                                          </p:val>
                                        </p:tav>
                                        <p:tav tm="100000">
                                          <p:val>
                                            <p:strVal val="#ppt_x"/>
                                          </p:val>
                                        </p:tav>
                                      </p:tavLst>
                                    </p:anim>
                                    <p:anim calcmode="lin" valueType="num">
                                      <p:cBhvr>
                                        <p:cTn id="64"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9" grpId="0"/>
      <p:bldP spid="11" grpId="0"/>
      <p:bldP spid="13" grpId="0" animBg="1"/>
      <p:bldP spid="14" grpId="0"/>
      <p:bldP spid="15" grpId="0" animBg="1"/>
      <p:bldP spid="16" grpId="0"/>
      <p:bldP spid="1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Skewness and Kurtosis</a:t>
            </a:r>
            <a:endParaRPr lang="en-US" dirty="0"/>
          </a:p>
        </p:txBody>
      </p:sp>
      <p:sp>
        <p:nvSpPr>
          <p:cNvPr id="3" name="Content Placeholder 2"/>
          <p:cNvSpPr>
            <a:spLocks noGrp="1"/>
          </p:cNvSpPr>
          <p:nvPr>
            <p:ph idx="1"/>
          </p:nvPr>
        </p:nvSpPr>
        <p:spPr/>
        <p:txBody>
          <a:bodyPr/>
          <a:lstStyle/>
          <a:p>
            <a:pPr marL="0" indent="0">
              <a:buNone/>
            </a:pPr>
            <a:r>
              <a:rPr lang="en-US" altLang="en-US" sz="1400" dirty="0" smtClean="0"/>
              <a:t>A fundamental task in many statistical analysis is to characterize the location and variability of data.  Skewness </a:t>
            </a:r>
            <a:r>
              <a:rPr lang="en-US" altLang="en-US" sz="1400" dirty="0"/>
              <a:t>&amp; Kurtosis measures describe the shape of the distribution</a:t>
            </a:r>
          </a:p>
          <a:p>
            <a:r>
              <a:rPr lang="en-US" sz="1400" b="1" i="1" u="sng" dirty="0"/>
              <a:t>Skewness:</a:t>
            </a:r>
            <a:r>
              <a:rPr lang="en-US" sz="1400" dirty="0"/>
              <a:t> </a:t>
            </a:r>
            <a:r>
              <a:rPr lang="en-US" altLang="en-US" sz="1400" dirty="0"/>
              <a:t>describes how the sample differs in shape from a symmetrical distribution</a:t>
            </a:r>
          </a:p>
          <a:p>
            <a:pPr lvl="1"/>
            <a:r>
              <a:rPr lang="en-US" altLang="en-US" sz="1400" dirty="0"/>
              <a:t>If a normal distribution has a skewness of 0, right skewed is greater then 0 and left skewed is less than 0</a:t>
            </a:r>
          </a:p>
          <a:p>
            <a:r>
              <a:rPr lang="en-US" altLang="en-US" sz="1400" b="1" i="1" u="sng" dirty="0"/>
              <a:t>Kurtosis</a:t>
            </a:r>
            <a:r>
              <a:rPr lang="en-US" altLang="en-US" sz="1400" b="1" dirty="0"/>
              <a:t> </a:t>
            </a:r>
            <a:r>
              <a:rPr lang="en-US" altLang="en-US" sz="1400" dirty="0"/>
              <a:t>measures the extent to which the data are distributed in the tails versus the center of the distribution</a:t>
            </a:r>
          </a:p>
          <a:p>
            <a:r>
              <a:rPr lang="en-US" altLang="en-US" sz="1400" dirty="0"/>
              <a:t>There are three types of Kurtosis</a:t>
            </a:r>
          </a:p>
          <a:p>
            <a:pPr lvl="1"/>
            <a:r>
              <a:rPr lang="en-US" altLang="en-US" sz="1400" dirty="0"/>
              <a:t>Leptokurtic- Very Peaked (+</a:t>
            </a:r>
            <a:r>
              <a:rPr lang="en-US" altLang="en-US" sz="1400" dirty="0" err="1"/>
              <a:t>ve</a:t>
            </a:r>
            <a:r>
              <a:rPr lang="en-US" altLang="en-US" sz="1400" dirty="0"/>
              <a:t> Kurtosis)</a:t>
            </a:r>
          </a:p>
          <a:p>
            <a:pPr lvl="1"/>
            <a:r>
              <a:rPr lang="en-US" altLang="en-US" sz="1400" dirty="0" err="1"/>
              <a:t>Platykurtic</a:t>
            </a:r>
            <a:r>
              <a:rPr lang="en-US" altLang="en-US" sz="1400" dirty="0"/>
              <a:t> – Relatively Flat (-</a:t>
            </a:r>
            <a:r>
              <a:rPr lang="en-US" altLang="en-US" sz="1400" dirty="0" err="1"/>
              <a:t>ve</a:t>
            </a:r>
            <a:r>
              <a:rPr lang="en-US" altLang="en-US" sz="1400" dirty="0"/>
              <a:t> Kurtosis)</a:t>
            </a:r>
          </a:p>
          <a:p>
            <a:pPr lvl="1"/>
            <a:r>
              <a:rPr lang="en-US" altLang="en-US" sz="1400" dirty="0" err="1"/>
              <a:t>Mesokurtic</a:t>
            </a:r>
            <a:r>
              <a:rPr lang="en-US" altLang="en-US" sz="1400" dirty="0"/>
              <a:t> – In Between (0 Kurtosis)</a:t>
            </a:r>
          </a:p>
          <a:p>
            <a:r>
              <a:rPr lang="en-US" altLang="en-US" sz="1400" dirty="0"/>
              <a:t>Both skewness and kurtosis </a:t>
            </a:r>
            <a:br>
              <a:rPr lang="en-US" altLang="en-US" sz="1400" dirty="0"/>
            </a:br>
            <a:r>
              <a:rPr lang="en-US" altLang="en-US" sz="1400" dirty="0"/>
              <a:t>are sensitive to outliers and differences</a:t>
            </a:r>
            <a:br>
              <a:rPr lang="en-US" altLang="en-US" sz="1400" dirty="0"/>
            </a:br>
            <a:r>
              <a:rPr lang="en-US" altLang="en-US" sz="1400" dirty="0"/>
              <a:t>in the mean</a:t>
            </a:r>
          </a:p>
          <a:p>
            <a:endParaRPr lang="en-US" dirty="0"/>
          </a:p>
        </p:txBody>
      </p:sp>
      <p:sp>
        <p:nvSpPr>
          <p:cNvPr id="4" name="Slide Number Placeholder 3"/>
          <p:cNvSpPr>
            <a:spLocks noGrp="1"/>
          </p:cNvSpPr>
          <p:nvPr>
            <p:ph type="sldNum" sz="quarter" idx="12"/>
          </p:nvPr>
        </p:nvSpPr>
        <p:spPr/>
        <p:txBody>
          <a:bodyPr/>
          <a:lstStyle/>
          <a:p>
            <a:fld id="{5CBDBD4D-7B7B-4EC0-AB6E-424933B04FED}" type="slidenum">
              <a:rPr lang="en-US" smtClean="0"/>
              <a:pPr/>
              <a:t>13</a:t>
            </a:fld>
            <a:endParaRPr lang="en-US"/>
          </a:p>
        </p:txBody>
      </p:sp>
      <p:pic>
        <p:nvPicPr>
          <p:cNvPr id="6" name="Picture 2" descr="http://www.epixanalytics.com/modelassist/AtRisk/images/15/image403.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59298" y="3450343"/>
            <a:ext cx="4397503" cy="29226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85406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Male Modeling</a:t>
            </a:r>
            <a:endParaRPr lang="en-US" dirty="0"/>
          </a:p>
        </p:txBody>
      </p:sp>
      <p:sp>
        <p:nvSpPr>
          <p:cNvPr id="4" name="Slide Number Placeholder 3"/>
          <p:cNvSpPr>
            <a:spLocks noGrp="1"/>
          </p:cNvSpPr>
          <p:nvPr>
            <p:ph type="sldNum" sz="quarter" idx="12"/>
          </p:nvPr>
        </p:nvSpPr>
        <p:spPr/>
        <p:txBody>
          <a:bodyPr/>
          <a:lstStyle/>
          <a:p>
            <a:fld id="{5CBDBD4D-7B7B-4EC0-AB6E-424933B04FED}" type="slidenum">
              <a:rPr lang="en-US" smtClean="0"/>
              <a:pPr/>
              <a:t>14</a:t>
            </a:fld>
            <a:endParaRPr lang="en-US"/>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32845" y="2135536"/>
            <a:ext cx="6388641" cy="35990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6" name="Straight Connector 5"/>
          <p:cNvCxnSpPr/>
          <p:nvPr/>
        </p:nvCxnSpPr>
        <p:spPr bwMode="auto">
          <a:xfrm>
            <a:off x="4880353" y="2368596"/>
            <a:ext cx="0" cy="2060812"/>
          </a:xfrm>
          <a:prstGeom prst="line">
            <a:avLst/>
          </a:prstGeom>
          <a:pattFill prst="pct50">
            <a:fgClr>
              <a:schemeClr val="hlink"/>
            </a:fgClr>
            <a:bgClr>
              <a:srgbClr val="FFFFFF"/>
            </a:bgClr>
          </a:pattFill>
          <a:ln w="9525" cap="flat" cmpd="sng" algn="ctr">
            <a:solidFill>
              <a:schemeClr val="tx1"/>
            </a:solidFill>
            <a:prstDash val="sysDot"/>
            <a:round/>
            <a:headEnd type="none" w="med" len="med"/>
            <a:tailEnd type="none" w="med" len="med"/>
          </a:ln>
          <a:effectLst/>
        </p:spPr>
      </p:cxnSp>
      <p:cxnSp>
        <p:nvCxnSpPr>
          <p:cNvPr id="7" name="Straight Connector 6"/>
          <p:cNvCxnSpPr/>
          <p:nvPr/>
        </p:nvCxnSpPr>
        <p:spPr bwMode="auto">
          <a:xfrm>
            <a:off x="7255064" y="2384688"/>
            <a:ext cx="0" cy="2060812"/>
          </a:xfrm>
          <a:prstGeom prst="line">
            <a:avLst/>
          </a:prstGeom>
          <a:pattFill prst="pct50">
            <a:fgClr>
              <a:schemeClr val="hlink"/>
            </a:fgClr>
            <a:bgClr>
              <a:srgbClr val="FFFFFF"/>
            </a:bgClr>
          </a:pattFill>
          <a:ln w="9525" cap="flat" cmpd="sng" algn="ctr">
            <a:solidFill>
              <a:schemeClr val="tx1"/>
            </a:solidFill>
            <a:prstDash val="sysDot"/>
            <a:round/>
            <a:headEnd type="none" w="med" len="med"/>
            <a:tailEnd type="none" w="med" len="med"/>
          </a:ln>
          <a:effectLst/>
        </p:spPr>
      </p:cxnSp>
      <p:sp>
        <p:nvSpPr>
          <p:cNvPr id="8" name="TextBox 7"/>
          <p:cNvSpPr txBox="1"/>
          <p:nvPr/>
        </p:nvSpPr>
        <p:spPr>
          <a:xfrm>
            <a:off x="2145055" y="2786961"/>
            <a:ext cx="1617379" cy="738664"/>
          </a:xfrm>
          <a:prstGeom prst="rect">
            <a:avLst/>
          </a:prstGeom>
          <a:noFill/>
        </p:spPr>
        <p:txBody>
          <a:bodyPr wrap="square" rtlCol="0">
            <a:spAutoFit/>
          </a:bodyPr>
          <a:lstStyle/>
          <a:p>
            <a:r>
              <a:rPr lang="en-US" sz="1400" dirty="0"/>
              <a:t>The shorter than average people are in this area </a:t>
            </a:r>
          </a:p>
        </p:txBody>
      </p:sp>
      <p:sp>
        <p:nvSpPr>
          <p:cNvPr id="9" name="TextBox 8"/>
          <p:cNvSpPr txBox="1"/>
          <p:nvPr/>
        </p:nvSpPr>
        <p:spPr>
          <a:xfrm>
            <a:off x="5176054" y="2314343"/>
            <a:ext cx="1640275" cy="738664"/>
          </a:xfrm>
          <a:prstGeom prst="rect">
            <a:avLst/>
          </a:prstGeom>
          <a:noFill/>
        </p:spPr>
        <p:txBody>
          <a:bodyPr wrap="square" rtlCol="0">
            <a:spAutoFit/>
          </a:bodyPr>
          <a:lstStyle/>
          <a:p>
            <a:r>
              <a:rPr lang="en-US" sz="1400" dirty="0"/>
              <a:t>The people of average height are in this area </a:t>
            </a:r>
          </a:p>
        </p:txBody>
      </p:sp>
      <p:sp>
        <p:nvSpPr>
          <p:cNvPr id="10" name="TextBox 9"/>
          <p:cNvSpPr txBox="1"/>
          <p:nvPr/>
        </p:nvSpPr>
        <p:spPr>
          <a:xfrm>
            <a:off x="8677234" y="1945011"/>
            <a:ext cx="1488503" cy="738664"/>
          </a:xfrm>
          <a:prstGeom prst="rect">
            <a:avLst/>
          </a:prstGeom>
          <a:noFill/>
        </p:spPr>
        <p:txBody>
          <a:bodyPr wrap="square" rtlCol="0">
            <a:spAutoFit/>
          </a:bodyPr>
          <a:lstStyle/>
          <a:p>
            <a:r>
              <a:rPr lang="en-US" sz="1400" dirty="0"/>
              <a:t>The taller than average people are in this area </a:t>
            </a:r>
          </a:p>
        </p:txBody>
      </p:sp>
      <p:pic>
        <p:nvPicPr>
          <p:cNvPr id="11" name="Picture 5" descr="https://encrypted-tbn1.gstatic.com/images?q=tbn:ANd9GcRsS_VCfEQsaFnuCR_IxcvzLExH_L_UfGXxjHTknyy_c9qq1SZz"/>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646553" y="3722896"/>
            <a:ext cx="614385" cy="61438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7" descr="https://encrypted-tbn1.gstatic.com/images?q=tbn:ANd9GcRsS_VCfEQsaFnuCR_IxcvzLExH_L_UfGXxjHTknyy_c9qq1SZz"/>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72086" y="3330230"/>
            <a:ext cx="1048210" cy="104821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78585" y="2950076"/>
            <a:ext cx="685800" cy="1495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4" name="Rectangle 13"/>
          <p:cNvSpPr/>
          <p:nvPr/>
        </p:nvSpPr>
        <p:spPr>
          <a:xfrm>
            <a:off x="2646551" y="5000046"/>
            <a:ext cx="7117834" cy="584775"/>
          </a:xfrm>
          <a:prstGeom prst="rect">
            <a:avLst/>
          </a:prstGeom>
          <a:solidFill>
            <a:srgbClr val="006666"/>
          </a:solidFill>
        </p:spPr>
        <p:txBody>
          <a:bodyPr wrap="square">
            <a:spAutoFit/>
          </a:bodyPr>
          <a:lstStyle/>
          <a:p>
            <a:pPr algn="l"/>
            <a:r>
              <a:rPr lang="en-IN" sz="1600" dirty="0">
                <a:solidFill>
                  <a:schemeClr val="bg1"/>
                </a:solidFill>
              </a:rPr>
              <a:t>This shape of distribution is actually fairly common and can be applied to lots of situations. It’s called the </a:t>
            </a:r>
            <a:r>
              <a:rPr lang="en-IN" sz="1600" b="1" dirty="0">
                <a:solidFill>
                  <a:schemeClr val="bg1"/>
                </a:solidFill>
              </a:rPr>
              <a:t>Normal distribution</a:t>
            </a:r>
            <a:r>
              <a:rPr lang="en-IN" sz="1600" dirty="0">
                <a:solidFill>
                  <a:schemeClr val="bg1"/>
                </a:solidFill>
              </a:rPr>
              <a:t>.</a:t>
            </a:r>
          </a:p>
        </p:txBody>
      </p:sp>
    </p:spTree>
    <p:extLst>
      <p:ext uri="{BB962C8B-B14F-4D97-AF65-F5344CB8AC3E}">
        <p14:creationId xmlns:p14="http://schemas.microsoft.com/office/powerpoint/2010/main" val="308338437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Gamma Distribution</a:t>
            </a:r>
            <a:endParaRPr lang="en-US" dirty="0"/>
          </a:p>
        </p:txBody>
      </p:sp>
      <p:sp>
        <p:nvSpPr>
          <p:cNvPr id="4" name="Slide Number Placeholder 3"/>
          <p:cNvSpPr>
            <a:spLocks noGrp="1"/>
          </p:cNvSpPr>
          <p:nvPr>
            <p:ph type="sldNum" sz="quarter" idx="12"/>
          </p:nvPr>
        </p:nvSpPr>
        <p:spPr/>
        <p:txBody>
          <a:bodyPr/>
          <a:lstStyle/>
          <a:p>
            <a:fld id="{5CBDBD4D-7B7B-4EC0-AB6E-424933B04FED}" type="slidenum">
              <a:rPr lang="en-US" smtClean="0"/>
              <a:pPr/>
              <a:t>15</a:t>
            </a:fld>
            <a:endParaRPr lang="en-US"/>
          </a:p>
        </p:txBody>
      </p:sp>
      <p:sp>
        <p:nvSpPr>
          <p:cNvPr id="5" name="Content Placeholder 2"/>
          <p:cNvSpPr txBox="1">
            <a:spLocks/>
          </p:cNvSpPr>
          <p:nvPr/>
        </p:nvSpPr>
        <p:spPr>
          <a:xfrm>
            <a:off x="914403" y="1847922"/>
            <a:ext cx="5950423" cy="524498"/>
          </a:xfrm>
          <a:prstGeom prst="rect">
            <a:avLst/>
          </a:prstGeom>
          <a:noFill/>
        </p:spPr>
        <p:txBody>
          <a:bodyPr vert="horz" lIns="91440" tIns="45720" rIns="91440" bIns="45720" rtlCol="0">
            <a:noAutofit/>
          </a:bodyPr>
          <a:lstStyle>
            <a:lvl1pPr marL="237744" indent="-237744" algn="l" defTabSz="914400" rtl="0" eaLnBrk="1" latinLnBrk="0" hangingPunct="1">
              <a:lnSpc>
                <a:spcPct val="95000"/>
              </a:lnSpc>
              <a:spcBef>
                <a:spcPts val="2600"/>
              </a:spcBef>
              <a:buClr>
                <a:schemeClr val="tx1"/>
              </a:buClr>
              <a:buSzPct val="80000"/>
              <a:buFont typeface="Wingdings" pitchFamily="2" charset="2"/>
              <a:buChar char="n"/>
              <a:defRPr sz="2000" kern="1200">
                <a:solidFill>
                  <a:schemeClr val="tx1"/>
                </a:solidFill>
                <a:latin typeface="Arial" pitchFamily="34" charset="0"/>
                <a:ea typeface="+mn-ea"/>
                <a:cs typeface="Arial" pitchFamily="34" charset="0"/>
              </a:defRPr>
            </a:lvl1pPr>
            <a:lvl2pPr marL="411480" indent="-173736" algn="l" defTabSz="914400" rtl="0" eaLnBrk="1" latinLnBrk="0" hangingPunct="1">
              <a:lnSpc>
                <a:spcPct val="95000"/>
              </a:lnSpc>
              <a:spcBef>
                <a:spcPts val="900"/>
              </a:spcBef>
              <a:buClr>
                <a:schemeClr val="tx1"/>
              </a:buClr>
              <a:buSzPct val="100000"/>
              <a:buFont typeface="Arial" pitchFamily="34" charset="0"/>
              <a:buChar char="–"/>
              <a:defRPr sz="1800" kern="1200">
                <a:solidFill>
                  <a:schemeClr val="tx1"/>
                </a:solidFill>
                <a:latin typeface="+mn-lt"/>
                <a:ea typeface="+mn-ea"/>
                <a:cs typeface="Arial" pitchFamily="34" charset="0"/>
              </a:defRPr>
            </a:lvl2pPr>
            <a:lvl3pPr marL="576072" indent="-164592" algn="l" defTabSz="914400" rtl="0" eaLnBrk="1" latinLnBrk="0" hangingPunct="1">
              <a:lnSpc>
                <a:spcPct val="95000"/>
              </a:lnSpc>
              <a:spcBef>
                <a:spcPts val="900"/>
              </a:spcBef>
              <a:buClr>
                <a:schemeClr val="tx1"/>
              </a:buClr>
              <a:buSzPct val="100000"/>
              <a:buFont typeface="Arial" pitchFamily="34" charset="0"/>
              <a:buChar char="–"/>
              <a:defRPr sz="1800" kern="1200">
                <a:solidFill>
                  <a:schemeClr val="tx1"/>
                </a:solidFill>
                <a:latin typeface="+mn-lt"/>
                <a:ea typeface="+mn-ea"/>
                <a:cs typeface="Arial" pitchFamily="34" charset="0"/>
              </a:defRPr>
            </a:lvl3pPr>
            <a:lvl4pPr marL="749808" indent="-173736" algn="l" defTabSz="914400" rtl="0" eaLnBrk="1" latinLnBrk="0" hangingPunct="1">
              <a:lnSpc>
                <a:spcPct val="95000"/>
              </a:lnSpc>
              <a:spcBef>
                <a:spcPts val="900"/>
              </a:spcBef>
              <a:buClr>
                <a:schemeClr val="tx1"/>
              </a:buClr>
              <a:buSzPct val="100000"/>
              <a:buFont typeface="Arial" pitchFamily="34" charset="0"/>
              <a:buChar char="–"/>
              <a:defRPr sz="1800" kern="1200">
                <a:solidFill>
                  <a:schemeClr val="tx1"/>
                </a:solidFill>
                <a:latin typeface="+mn-lt"/>
                <a:ea typeface="+mn-ea"/>
                <a:cs typeface="Arial" pitchFamily="34" charset="0"/>
              </a:defRPr>
            </a:lvl4pPr>
            <a:lvl5pPr marL="914400" indent="-164592" algn="l" defTabSz="914400" rtl="0" eaLnBrk="1" latinLnBrk="0" hangingPunct="1">
              <a:lnSpc>
                <a:spcPct val="95000"/>
              </a:lnSpc>
              <a:spcBef>
                <a:spcPts val="900"/>
              </a:spcBef>
              <a:buClr>
                <a:schemeClr val="tx1"/>
              </a:buClr>
              <a:buSzPct val="100000"/>
              <a:buFont typeface="Arial" pitchFamily="34" charset="0"/>
              <a:buChar char="–"/>
              <a:defRPr sz="1800" kern="1200">
                <a:solidFill>
                  <a:schemeClr val="tx1"/>
                </a:solidFill>
                <a:latin typeface="+mn-lt"/>
                <a:ea typeface="+mn-ea"/>
                <a:cs typeface="Arial" pitchFamily="34" charset="0"/>
              </a:defRPr>
            </a:lvl5pPr>
            <a:lvl6pPr marL="914400" indent="-164592" algn="l" defTabSz="914400" rtl="0" eaLnBrk="1" latinLnBrk="0" hangingPunct="1">
              <a:lnSpc>
                <a:spcPct val="95000"/>
              </a:lnSpc>
              <a:spcBef>
                <a:spcPts val="900"/>
              </a:spcBef>
              <a:buFont typeface="Arial" pitchFamily="34" charset="0"/>
              <a:buChar char="–"/>
              <a:defRPr sz="1800" kern="1200">
                <a:solidFill>
                  <a:schemeClr val="tx1"/>
                </a:solidFill>
                <a:latin typeface="+mn-lt"/>
                <a:ea typeface="+mn-ea"/>
                <a:cs typeface="+mn-cs"/>
              </a:defRPr>
            </a:lvl6pPr>
            <a:lvl7pPr marL="914400" indent="-164592" algn="l" defTabSz="914400" rtl="0" eaLnBrk="1" latinLnBrk="0" hangingPunct="1">
              <a:lnSpc>
                <a:spcPct val="95000"/>
              </a:lnSpc>
              <a:spcBef>
                <a:spcPts val="900"/>
              </a:spcBef>
              <a:buFont typeface="Arial" pitchFamily="34" charset="0"/>
              <a:buChar char="–"/>
              <a:defRPr sz="1800" kern="1200">
                <a:solidFill>
                  <a:schemeClr val="tx1"/>
                </a:solidFill>
                <a:latin typeface="+mn-lt"/>
                <a:ea typeface="+mn-ea"/>
                <a:cs typeface="+mn-cs"/>
              </a:defRPr>
            </a:lvl7pPr>
            <a:lvl8pPr marL="914400" indent="-164592" algn="l" defTabSz="914400" rtl="0" eaLnBrk="1" latinLnBrk="0" hangingPunct="1">
              <a:lnSpc>
                <a:spcPct val="95000"/>
              </a:lnSpc>
              <a:spcBef>
                <a:spcPts val="900"/>
              </a:spcBef>
              <a:buFont typeface="Arial" pitchFamily="34" charset="0"/>
              <a:buChar char="–"/>
              <a:defRPr sz="1800" kern="1200" baseline="0">
                <a:solidFill>
                  <a:schemeClr val="tx1"/>
                </a:solidFill>
                <a:latin typeface="+mn-lt"/>
                <a:ea typeface="+mn-ea"/>
                <a:cs typeface="+mn-cs"/>
              </a:defRPr>
            </a:lvl8pPr>
            <a:lvl9pPr marL="914400" indent="-164592" algn="l" defTabSz="914400" rtl="0" eaLnBrk="1" latinLnBrk="0" hangingPunct="1">
              <a:lnSpc>
                <a:spcPct val="95000"/>
              </a:lnSpc>
              <a:spcBef>
                <a:spcPts val="900"/>
              </a:spcBef>
              <a:buFont typeface="Arial" pitchFamily="34" charset="0"/>
              <a:buChar char="–"/>
              <a:defRPr sz="1800" kern="1200" baseline="0">
                <a:solidFill>
                  <a:schemeClr val="tx1"/>
                </a:solidFill>
                <a:latin typeface="+mn-lt"/>
                <a:ea typeface="+mn-ea"/>
                <a:cs typeface="+mn-cs"/>
              </a:defRPr>
            </a:lvl9pPr>
          </a:lstStyle>
          <a:p>
            <a:pPr>
              <a:spcBef>
                <a:spcPts val="600"/>
              </a:spcBef>
            </a:pPr>
            <a:r>
              <a:rPr lang="en-US" sz="1400" smtClean="0"/>
              <a:t>What do you think a sample rainfall data would be like?</a:t>
            </a:r>
          </a:p>
          <a:p>
            <a:pPr>
              <a:spcBef>
                <a:spcPts val="600"/>
              </a:spcBef>
            </a:pPr>
            <a:r>
              <a:rPr lang="en-US" sz="1400" smtClean="0"/>
              <a:t>What do you think the Distribution would look like? Will it be Normal?</a:t>
            </a:r>
            <a:endParaRPr lang="en-US" sz="1400" dirty="0"/>
          </a:p>
        </p:txBody>
      </p:sp>
      <p:sp>
        <p:nvSpPr>
          <p:cNvPr id="6" name="Rectangle 5"/>
          <p:cNvSpPr/>
          <p:nvPr/>
        </p:nvSpPr>
        <p:spPr bwMode="auto">
          <a:xfrm>
            <a:off x="914400" y="1482726"/>
            <a:ext cx="9773278" cy="348187"/>
          </a:xfrm>
          <a:prstGeom prst="rect">
            <a:avLst/>
          </a:prstGeom>
          <a:solidFill>
            <a:srgbClr val="739283"/>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square" lIns="45720" tIns="45720" rIns="45720" bIns="45720" numCol="1" rtlCol="0" anchor="ctr" anchorCtr="0" compatLnSpc="1">
            <a:prstTxWarp prst="textNoShape">
              <a:avLst/>
            </a:prstTxWarp>
          </a:bodyPr>
          <a:lstStyle/>
          <a:p>
            <a:pPr algn="l" eaLnBrk="1" hangingPunct="1">
              <a:spcBef>
                <a:spcPct val="100000"/>
              </a:spcBef>
              <a:buClrTx/>
            </a:pPr>
            <a:r>
              <a:rPr lang="en-US" sz="1400" b="1" dirty="0">
                <a:solidFill>
                  <a:schemeClr val="bg1"/>
                </a:solidFill>
              </a:rPr>
              <a:t>Representation of monthly rainfall in Africa for drought monitoring applications</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7049" y="4172879"/>
            <a:ext cx="4788952" cy="1999321"/>
          </a:xfrm>
          <a:prstGeom prst="rect">
            <a:avLst/>
          </a:prstGeom>
        </p:spPr>
      </p:pic>
      <p:pic>
        <p:nvPicPr>
          <p:cNvPr id="8" name="Picture 3" descr="C:\Users\Senjuti.Bhattacharyy\AppData\Local\Microsoft\Windows\Temporary Internet Files\Content.IE5\Q3JFIAN1\MM900041152[1].gif"/>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1245625" y="2503517"/>
            <a:ext cx="1445074" cy="1490323"/>
          </a:xfrm>
          <a:prstGeom prst="rect">
            <a:avLst/>
          </a:prstGeom>
          <a:noFill/>
          <a:extLst>
            <a:ext uri="{909E8E84-426E-40DD-AFC4-6F175D3DCCD1}">
              <a14:hiddenFill xmlns:a14="http://schemas.microsoft.com/office/drawing/2010/main">
                <a:solidFill>
                  <a:srgbClr val="FFFFFF"/>
                </a:solidFill>
              </a14:hiddenFill>
            </a:ext>
          </a:extLst>
        </p:spPr>
      </p:pic>
      <p:sp>
        <p:nvSpPr>
          <p:cNvPr id="9" name="Rounded Rectangular Callout 8"/>
          <p:cNvSpPr/>
          <p:nvPr/>
        </p:nvSpPr>
        <p:spPr bwMode="auto">
          <a:xfrm>
            <a:off x="3379411" y="2598818"/>
            <a:ext cx="3485415" cy="1395022"/>
          </a:xfrm>
          <a:prstGeom prst="wedgeRoundRectCallout">
            <a:avLst>
              <a:gd name="adj1" fmla="val -66970"/>
              <a:gd name="adj2" fmla="val -26957"/>
              <a:gd name="adj3" fmla="val 16667"/>
            </a:avLst>
          </a:prstGeom>
          <a:solidFill>
            <a:srgbClr val="739283"/>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square" lIns="45720" tIns="45720" rIns="45720" bIns="45720" numCol="1" rtlCol="0" anchor="ctr" anchorCtr="0" compatLnSpc="1">
            <a:prstTxWarp prst="textNoShape">
              <a:avLst/>
            </a:prstTxWarp>
          </a:bodyPr>
          <a:lstStyle/>
          <a:p>
            <a:pPr marL="234950" indent="-234950">
              <a:spcBef>
                <a:spcPts val="600"/>
              </a:spcBef>
              <a:buFont typeface="Webdings" pitchFamily="18" charset="2"/>
              <a:buChar char="4"/>
            </a:pPr>
            <a:r>
              <a:rPr lang="en-US" sz="1400" dirty="0">
                <a:solidFill>
                  <a:schemeClr val="bg1"/>
                </a:solidFill>
              </a:rPr>
              <a:t>I rain only during the 1 month of monsoon and a few freak showers here and there</a:t>
            </a:r>
          </a:p>
          <a:p>
            <a:pPr marL="234950" indent="-234950">
              <a:spcBef>
                <a:spcPts val="600"/>
              </a:spcBef>
              <a:buFont typeface="Webdings" pitchFamily="18" charset="2"/>
              <a:buChar char="4"/>
            </a:pPr>
            <a:r>
              <a:rPr lang="en-US" sz="1400" dirty="0">
                <a:solidFill>
                  <a:schemeClr val="bg1"/>
                </a:solidFill>
              </a:rPr>
              <a:t>Rest of the year I don't rain at all </a:t>
            </a:r>
          </a:p>
        </p:txBody>
      </p:sp>
      <p:pic>
        <p:nvPicPr>
          <p:cNvPr id="10" name="Picture 9" descr="http://pages.stern.nyu.edu/%7E%20adamodar/New_Home_Page/StatFile/statdistns_files/image037.png"/>
          <p:cNvPicPr/>
          <p:nvPr/>
        </p:nvPicPr>
        <p:blipFill>
          <a:blip r:embed="rId5">
            <a:extLst>
              <a:ext uri="{28A0092B-C50C-407E-A947-70E740481C1C}">
                <a14:useLocalDpi xmlns:a14="http://schemas.microsoft.com/office/drawing/2010/main" val="0"/>
              </a:ext>
            </a:extLst>
          </a:blip>
          <a:srcRect/>
          <a:stretch>
            <a:fillRect/>
          </a:stretch>
        </p:blipFill>
        <p:spPr bwMode="auto">
          <a:xfrm>
            <a:off x="7385715" y="2117283"/>
            <a:ext cx="3301963" cy="3473655"/>
          </a:xfrm>
          <a:prstGeom prst="rect">
            <a:avLst/>
          </a:prstGeom>
          <a:noFill/>
          <a:ln>
            <a:noFill/>
          </a:ln>
        </p:spPr>
      </p:pic>
      <mc:AlternateContent xmlns:mc="http://schemas.openxmlformats.org/markup-compatibility/2006" xmlns:a14="http://schemas.microsoft.com/office/drawing/2010/main">
        <mc:Choice Requires="a14">
          <p:sp>
            <p:nvSpPr>
              <p:cNvPr id="11" name="Rectangle 10"/>
              <p:cNvSpPr/>
              <p:nvPr/>
            </p:nvSpPr>
            <p:spPr bwMode="auto">
              <a:xfrm>
                <a:off x="7420232" y="5596779"/>
                <a:ext cx="3267446" cy="287846"/>
              </a:xfrm>
              <a:prstGeom prst="rect">
                <a:avLst/>
              </a:prstGeom>
              <a:solidFill>
                <a:srgbClr val="739283"/>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algn="ctr" eaLnBrk="1" hangingPunct="1">
                  <a:spcBef>
                    <a:spcPct val="100000"/>
                  </a:spcBef>
                  <a:buClrTx/>
                </a:pPr>
                <a:r>
                  <a:rPr lang="en-US" sz="1400" b="1" dirty="0"/>
                  <a:t>Mean = k</a:t>
                </a:r>
                <a:r>
                  <a:rPr lang="el-GR" sz="1400" b="1" dirty="0">
                    <a:latin typeface="Arial"/>
                    <a:cs typeface="Arial"/>
                  </a:rPr>
                  <a:t>λ</a:t>
                </a:r>
                <a:r>
                  <a:rPr lang="en-US" sz="1400" b="1" dirty="0"/>
                  <a:t> and variance =</a:t>
                </a:r>
                <a14:m>
                  <m:oMath xmlns:m="http://schemas.openxmlformats.org/officeDocument/2006/math">
                    <m:sSup>
                      <m:sSupPr>
                        <m:ctrlPr>
                          <a:rPr lang="en-US" sz="1400" b="1" i="1">
                            <a:latin typeface="Cambria Math" panose="02040503050406030204" pitchFamily="18" charset="0"/>
                          </a:rPr>
                        </m:ctrlPr>
                      </m:sSupPr>
                      <m:e>
                        <m:r>
                          <a:rPr lang="en-US" sz="1400" b="1" i="1">
                            <a:latin typeface="Cambria Math"/>
                          </a:rPr>
                          <m:t>𝒌</m:t>
                        </m:r>
                        <m:r>
                          <m:rPr>
                            <m:sty m:val="p"/>
                          </m:rPr>
                          <a:rPr lang="el-GR" sz="1400" b="1" i="1">
                            <a:latin typeface="Cambria Math"/>
                          </a:rPr>
                          <m:t>λ</m:t>
                        </m:r>
                      </m:e>
                      <m:sup>
                        <m:r>
                          <a:rPr lang="en-US" sz="1400" b="1" i="1">
                            <a:latin typeface="Cambria Math"/>
                          </a:rPr>
                          <m:t>𝟐</m:t>
                        </m:r>
                      </m:sup>
                    </m:sSup>
                  </m:oMath>
                </a14:m>
                <a:endParaRPr lang="en-US" sz="1400" b="1" dirty="0">
                  <a:solidFill>
                    <a:schemeClr val="tx1"/>
                  </a:solidFill>
                </a:endParaRPr>
              </a:p>
            </p:txBody>
          </p:sp>
        </mc:Choice>
        <mc:Fallback xmlns="">
          <p:sp>
            <p:nvSpPr>
              <p:cNvPr id="11" name="Rectangle 10"/>
              <p:cNvSpPr>
                <a:spLocks noRot="1" noChangeAspect="1" noMove="1" noResize="1" noEditPoints="1" noAdjustHandles="1" noChangeArrowheads="1" noChangeShapeType="1" noTextEdit="1"/>
              </p:cNvSpPr>
              <p:nvPr/>
            </p:nvSpPr>
            <p:spPr bwMode="auto">
              <a:xfrm>
                <a:off x="7420232" y="5596779"/>
                <a:ext cx="3267446" cy="287846"/>
              </a:xfrm>
              <a:prstGeom prst="rect">
                <a:avLst/>
              </a:prstGeom>
              <a:blipFill rotWithShape="0">
                <a:blip r:embed="rId6"/>
                <a:stretch>
                  <a:fillRect t="-4255" b="-27660"/>
                </a:stretch>
              </a:blipFill>
              <a:ln>
                <a:noFill/>
                <a:headEnd type="none" w="med" len="med"/>
                <a:tailEnd type="none" w="med" len="med"/>
              </a:ln>
              <a:effectLst/>
            </p:spPr>
            <p:txBody>
              <a:bodyPr/>
              <a:lstStyle/>
              <a:p>
                <a:r>
                  <a:rPr lang="en-US">
                    <a:noFill/>
                  </a:rPr>
                  <a:t> </a:t>
                </a:r>
              </a:p>
            </p:txBody>
          </p:sp>
        </mc:Fallback>
      </mc:AlternateContent>
      <p:sp>
        <p:nvSpPr>
          <p:cNvPr id="12" name="Rectangle 11"/>
          <p:cNvSpPr/>
          <p:nvPr/>
        </p:nvSpPr>
        <p:spPr bwMode="auto">
          <a:xfrm>
            <a:off x="7420232" y="1830913"/>
            <a:ext cx="3267446" cy="365196"/>
          </a:xfrm>
          <a:prstGeom prst="rect">
            <a:avLst/>
          </a:prstGeom>
          <a:solidFill>
            <a:srgbClr val="A4B8AE"/>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square" lIns="45720" tIns="45720" rIns="45720" bIns="45720" numCol="1" rtlCol="0" anchor="ctr" anchorCtr="0" compatLnSpc="1">
            <a:prstTxWarp prst="textNoShape">
              <a:avLst/>
            </a:prstTxWarp>
          </a:bodyPr>
          <a:lstStyle/>
          <a:p>
            <a:pPr algn="ctr" eaLnBrk="1" hangingPunct="1">
              <a:spcBef>
                <a:spcPct val="100000"/>
              </a:spcBef>
              <a:buClrTx/>
            </a:pPr>
            <a:r>
              <a:rPr lang="en-US" sz="1400" b="1" dirty="0">
                <a:solidFill>
                  <a:schemeClr val="bg1"/>
                </a:solidFill>
              </a:rPr>
              <a:t>The Gamma Distribution</a:t>
            </a:r>
          </a:p>
        </p:txBody>
      </p:sp>
    </p:spTree>
    <p:extLst>
      <p:ext uri="{BB962C8B-B14F-4D97-AF65-F5344CB8AC3E}">
        <p14:creationId xmlns:p14="http://schemas.microsoft.com/office/powerpoint/2010/main" val="2818780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down)">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2"/>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childTnLst>
                                </p:cTn>
                              </p:par>
                            </p:childTnLst>
                          </p:cTn>
                        </p:par>
                        <p:par>
                          <p:cTn id="25" fill="hold">
                            <p:stCondLst>
                              <p:cond delay="500"/>
                            </p:stCondLst>
                            <p:childTnLst>
                              <p:par>
                                <p:cTn id="26" presetID="1" presetClass="entr" presetSubtype="0" fill="hold" grpId="0" nodeType="afterEffect">
                                  <p:stCondLst>
                                    <p:cond delay="0"/>
                                  </p:stCondLst>
                                  <p:childTnLst>
                                    <p:set>
                                      <p:cBhvr>
                                        <p:cTn id="27"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6" grpId="0" animBg="1"/>
      <p:bldP spid="11" grpId="0" animBg="1"/>
      <p:bldP spid="12"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1" y="381001"/>
            <a:ext cx="9914714" cy="808038"/>
          </a:xfrm>
        </p:spPr>
        <p:txBody>
          <a:bodyPr/>
          <a:lstStyle/>
          <a:p>
            <a:r>
              <a:rPr lang="en-US" dirty="0"/>
              <a:t>B</a:t>
            </a:r>
            <a:r>
              <a:rPr lang="en-US" dirty="0" smtClean="0"/>
              <a:t>inomial </a:t>
            </a:r>
            <a:r>
              <a:rPr lang="en-US" dirty="0" smtClean="0"/>
              <a:t>D</a:t>
            </a:r>
            <a:r>
              <a:rPr lang="en-US" dirty="0" smtClean="0"/>
              <a:t>istribution</a:t>
            </a:r>
            <a:endParaRPr lang="en-US" dirty="0"/>
          </a:p>
        </p:txBody>
      </p:sp>
      <p:sp>
        <p:nvSpPr>
          <p:cNvPr id="4" name="Slide Number Placeholder 3"/>
          <p:cNvSpPr>
            <a:spLocks noGrp="1"/>
          </p:cNvSpPr>
          <p:nvPr>
            <p:ph type="sldNum" sz="quarter" idx="12"/>
          </p:nvPr>
        </p:nvSpPr>
        <p:spPr/>
        <p:txBody>
          <a:bodyPr/>
          <a:lstStyle/>
          <a:p>
            <a:fld id="{5CBDBD4D-7B7B-4EC0-AB6E-424933B04FED}" type="slidenum">
              <a:rPr lang="en-US" smtClean="0"/>
              <a:pPr/>
              <a:t>16</a:t>
            </a:fld>
            <a:endParaRPr lang="en-US"/>
          </a:p>
        </p:txBody>
      </p:sp>
      <p:sp>
        <p:nvSpPr>
          <p:cNvPr id="17" name="Rectangle 16"/>
          <p:cNvSpPr/>
          <p:nvPr/>
        </p:nvSpPr>
        <p:spPr bwMode="auto">
          <a:xfrm>
            <a:off x="1326938" y="2088758"/>
            <a:ext cx="4043738" cy="1626878"/>
          </a:xfrm>
          <a:prstGeom prst="rect">
            <a:avLst/>
          </a:prstGeom>
          <a:solidFill>
            <a:srgbClr val="E2E1C0"/>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square" lIns="45720" tIns="45720" rIns="45720" bIns="45720" numCol="1" rtlCol="0" anchor="t" anchorCtr="0" compatLnSpc="1">
            <a:prstTxWarp prst="textNoShape">
              <a:avLst/>
            </a:prstTxWarp>
          </a:bodyPr>
          <a:lstStyle/>
          <a:p>
            <a:pPr marL="285750" indent="-285750" fontAlgn="base">
              <a:spcBef>
                <a:spcPts val="600"/>
              </a:spcBef>
              <a:spcAft>
                <a:spcPct val="0"/>
              </a:spcAft>
              <a:buFont typeface="Webdings" panose="05030102010509060703" pitchFamily="18" charset="2"/>
              <a:buChar char="4"/>
            </a:pPr>
            <a:r>
              <a:rPr lang="en-US" sz="1600" dirty="0">
                <a:solidFill>
                  <a:schemeClr val="tx1"/>
                </a:solidFill>
              </a:rPr>
              <a:t>Independent trials</a:t>
            </a:r>
          </a:p>
          <a:p>
            <a:pPr marL="285750" indent="-285750" fontAlgn="base">
              <a:spcBef>
                <a:spcPts val="600"/>
              </a:spcBef>
              <a:spcAft>
                <a:spcPct val="0"/>
              </a:spcAft>
              <a:buFont typeface="Webdings" panose="05030102010509060703" pitchFamily="18" charset="2"/>
              <a:buChar char="4"/>
            </a:pPr>
            <a:r>
              <a:rPr lang="en-US" sz="1600" dirty="0">
                <a:solidFill>
                  <a:schemeClr val="tx1"/>
                </a:solidFill>
              </a:rPr>
              <a:t>Only 2 possible outcomes – success or failure</a:t>
            </a:r>
          </a:p>
          <a:p>
            <a:pPr marL="285750" indent="-285750" fontAlgn="base">
              <a:spcBef>
                <a:spcPts val="600"/>
              </a:spcBef>
              <a:spcAft>
                <a:spcPct val="0"/>
              </a:spcAft>
              <a:buFont typeface="Webdings" panose="05030102010509060703" pitchFamily="18" charset="2"/>
              <a:buChar char="4"/>
            </a:pPr>
            <a:r>
              <a:rPr lang="en-US" sz="1600" dirty="0">
                <a:solidFill>
                  <a:schemeClr val="tx1"/>
                </a:solidFill>
              </a:rPr>
              <a:t>Constant probability for each trial</a:t>
            </a:r>
          </a:p>
          <a:p>
            <a:pPr marL="285750" indent="-285750" fontAlgn="base">
              <a:spcBef>
                <a:spcPts val="600"/>
              </a:spcBef>
              <a:spcAft>
                <a:spcPct val="0"/>
              </a:spcAft>
              <a:buFont typeface="Webdings" panose="05030102010509060703" pitchFamily="18" charset="2"/>
              <a:buChar char="4"/>
            </a:pPr>
            <a:r>
              <a:rPr lang="en-US" sz="1600" dirty="0">
                <a:solidFill>
                  <a:schemeClr val="tx1"/>
                </a:solidFill>
              </a:rPr>
              <a:t>Finite number of trials</a:t>
            </a:r>
            <a:r>
              <a:rPr lang="en-US" dirty="0">
                <a:solidFill>
                  <a:schemeClr val="tx1"/>
                </a:solidFill>
              </a:rPr>
              <a:t> </a:t>
            </a:r>
          </a:p>
        </p:txBody>
      </p:sp>
      <p:sp>
        <p:nvSpPr>
          <p:cNvPr id="18" name="Rectangle 17"/>
          <p:cNvSpPr/>
          <p:nvPr/>
        </p:nvSpPr>
        <p:spPr bwMode="auto">
          <a:xfrm>
            <a:off x="1326938" y="1790786"/>
            <a:ext cx="4043739" cy="297972"/>
          </a:xfrm>
          <a:prstGeom prst="rect">
            <a:avLst/>
          </a:prstGeom>
          <a:solidFill>
            <a:srgbClr val="739283"/>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fontAlgn="base">
              <a:spcBef>
                <a:spcPct val="100000"/>
              </a:spcBef>
              <a:spcAft>
                <a:spcPct val="0"/>
              </a:spcAft>
            </a:pPr>
            <a:r>
              <a:rPr lang="en-US" sz="1600" b="1" dirty="0">
                <a:solidFill>
                  <a:schemeClr val="bg1"/>
                </a:solidFill>
              </a:rPr>
              <a:t>Characteristics of Binomial Distribution</a:t>
            </a:r>
          </a:p>
        </p:txBody>
      </p:sp>
      <p:sp>
        <p:nvSpPr>
          <p:cNvPr id="19" name="Rectangle 18"/>
          <p:cNvSpPr/>
          <p:nvPr/>
        </p:nvSpPr>
        <p:spPr bwMode="auto">
          <a:xfrm>
            <a:off x="5370675" y="3958922"/>
            <a:ext cx="4628986" cy="307073"/>
          </a:xfrm>
          <a:prstGeom prst="rect">
            <a:avLst/>
          </a:prstGeom>
          <a:solidFill>
            <a:srgbClr val="739283"/>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fontAlgn="base">
              <a:spcBef>
                <a:spcPct val="100000"/>
              </a:spcBef>
              <a:spcAft>
                <a:spcPct val="0"/>
              </a:spcAft>
            </a:pPr>
            <a:r>
              <a:rPr lang="en-US" sz="1400" b="1" dirty="0">
                <a:solidFill>
                  <a:schemeClr val="bg1"/>
                </a:solidFill>
              </a:rPr>
              <a:t>Shape of Binomial Distribution</a:t>
            </a:r>
          </a:p>
        </p:txBody>
      </p:sp>
      <p:pic>
        <p:nvPicPr>
          <p:cNvPr id="2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70676" y="4256894"/>
            <a:ext cx="4635115" cy="19139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1" name="TextBox 20"/>
          <p:cNvSpPr txBox="1"/>
          <p:nvPr/>
        </p:nvSpPr>
        <p:spPr>
          <a:xfrm>
            <a:off x="5670350" y="6116051"/>
            <a:ext cx="1219200" cy="276999"/>
          </a:xfrm>
          <a:prstGeom prst="rect">
            <a:avLst/>
          </a:prstGeom>
          <a:noFill/>
        </p:spPr>
        <p:txBody>
          <a:bodyPr wrap="square" rtlCol="0">
            <a:spAutoFit/>
          </a:bodyPr>
          <a:lstStyle/>
          <a:p>
            <a:r>
              <a:rPr lang="en-US" sz="1200" b="1" dirty="0"/>
              <a:t>Symmetric</a:t>
            </a:r>
          </a:p>
        </p:txBody>
      </p:sp>
      <p:sp>
        <p:nvSpPr>
          <p:cNvPr id="22" name="TextBox 21"/>
          <p:cNvSpPr txBox="1"/>
          <p:nvPr/>
        </p:nvSpPr>
        <p:spPr>
          <a:xfrm>
            <a:off x="7255673" y="6116051"/>
            <a:ext cx="1219200" cy="276999"/>
          </a:xfrm>
          <a:prstGeom prst="rect">
            <a:avLst/>
          </a:prstGeom>
          <a:noFill/>
        </p:spPr>
        <p:txBody>
          <a:bodyPr wrap="square" rtlCol="0">
            <a:spAutoFit/>
          </a:bodyPr>
          <a:lstStyle/>
          <a:p>
            <a:r>
              <a:rPr lang="en-US" sz="1200" b="1" dirty="0"/>
              <a:t>Positive skew</a:t>
            </a:r>
          </a:p>
        </p:txBody>
      </p:sp>
      <p:sp>
        <p:nvSpPr>
          <p:cNvPr id="23" name="TextBox 22"/>
          <p:cNvSpPr txBox="1"/>
          <p:nvPr/>
        </p:nvSpPr>
        <p:spPr>
          <a:xfrm>
            <a:off x="8786590" y="6141268"/>
            <a:ext cx="1397066" cy="276999"/>
          </a:xfrm>
          <a:prstGeom prst="rect">
            <a:avLst/>
          </a:prstGeom>
          <a:noFill/>
        </p:spPr>
        <p:txBody>
          <a:bodyPr wrap="square" rtlCol="0">
            <a:spAutoFit/>
          </a:bodyPr>
          <a:lstStyle/>
          <a:p>
            <a:r>
              <a:rPr lang="en-US" sz="1200" b="1" dirty="0"/>
              <a:t>Negative skew</a:t>
            </a:r>
          </a:p>
        </p:txBody>
      </p:sp>
      <p:sp>
        <p:nvSpPr>
          <p:cNvPr id="24" name="Rectangle 23"/>
          <p:cNvSpPr/>
          <p:nvPr/>
        </p:nvSpPr>
        <p:spPr bwMode="auto">
          <a:xfrm>
            <a:off x="2047648" y="4121361"/>
            <a:ext cx="2189782" cy="2062345"/>
          </a:xfrm>
          <a:prstGeom prst="rect">
            <a:avLst/>
          </a:prstGeom>
          <a:solidFill>
            <a:srgbClr val="E2E1C0"/>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square" lIns="45720" tIns="45720" rIns="45720" bIns="45720" numCol="1" rtlCol="0" anchor="t" anchorCtr="0" compatLnSpc="1">
            <a:prstTxWarp prst="textNoShape">
              <a:avLst/>
            </a:prstTxWarp>
          </a:bodyPr>
          <a:lstStyle/>
          <a:p>
            <a:pPr fontAlgn="base">
              <a:spcBef>
                <a:spcPts val="600"/>
              </a:spcBef>
              <a:spcAft>
                <a:spcPct val="0"/>
              </a:spcAft>
            </a:pPr>
            <a:endParaRPr lang="en-US" sz="1600" dirty="0">
              <a:solidFill>
                <a:schemeClr val="tx1"/>
              </a:solidFill>
            </a:endParaRPr>
          </a:p>
        </p:txBody>
      </p:sp>
      <p:sp>
        <p:nvSpPr>
          <p:cNvPr id="25" name="Rectangle 24"/>
          <p:cNvSpPr/>
          <p:nvPr/>
        </p:nvSpPr>
        <p:spPr bwMode="auto">
          <a:xfrm>
            <a:off x="2047647" y="3804556"/>
            <a:ext cx="2189783" cy="316171"/>
          </a:xfrm>
          <a:prstGeom prst="rect">
            <a:avLst/>
          </a:prstGeom>
          <a:solidFill>
            <a:srgbClr val="739283"/>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fontAlgn="base">
              <a:spcBef>
                <a:spcPct val="100000"/>
              </a:spcBef>
              <a:spcAft>
                <a:spcPct val="0"/>
              </a:spcAft>
            </a:pPr>
            <a:r>
              <a:rPr lang="en-US" sz="1600" b="1" dirty="0">
                <a:solidFill>
                  <a:schemeClr val="bg1"/>
                </a:solidFill>
              </a:rPr>
              <a:t>Mean and Variance</a:t>
            </a:r>
          </a:p>
        </p:txBody>
      </p:sp>
      <p:pic>
        <p:nvPicPr>
          <p:cNvPr id="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28177" y="4409882"/>
            <a:ext cx="1228725" cy="381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51963" y="5465016"/>
            <a:ext cx="1581150" cy="342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8" name="Picture 2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670351" y="1760314"/>
            <a:ext cx="4188594" cy="2032736"/>
          </a:xfrm>
          <a:prstGeom prst="rect">
            <a:avLst/>
          </a:prstGeom>
        </p:spPr>
      </p:pic>
      <p:sp>
        <p:nvSpPr>
          <p:cNvPr id="16" name="Content Placeholder 2"/>
          <p:cNvSpPr>
            <a:spLocks noGrp="1"/>
          </p:cNvSpPr>
          <p:nvPr>
            <p:ph idx="1"/>
          </p:nvPr>
        </p:nvSpPr>
        <p:spPr>
          <a:xfrm>
            <a:off x="914401" y="1482726"/>
            <a:ext cx="10363200" cy="4689474"/>
          </a:xfrm>
        </p:spPr>
        <p:txBody>
          <a:bodyPr/>
          <a:lstStyle/>
          <a:p>
            <a:pPr marL="0" indent="0">
              <a:buNone/>
            </a:pPr>
            <a:r>
              <a:rPr lang="en-US" sz="1400" dirty="0" smtClean="0"/>
              <a:t>The binomial distribution measures the probabilities of the number of successes over a given number of trials</a:t>
            </a:r>
            <a:endParaRPr lang="en-US" sz="1400" dirty="0"/>
          </a:p>
        </p:txBody>
      </p:sp>
    </p:spTree>
    <p:extLst>
      <p:ext uri="{BB962C8B-B14F-4D97-AF65-F5344CB8AC3E}">
        <p14:creationId xmlns:p14="http://schemas.microsoft.com/office/powerpoint/2010/main" val="987935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21" grpId="0"/>
      <p:bldP spid="22" grpId="0"/>
      <p:bldP spid="23" grpId="0"/>
      <p:bldP spid="24" grpId="0" animBg="1"/>
      <p:bldP spid="25"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Poisson </a:t>
            </a:r>
            <a:r>
              <a:rPr lang="en-US" dirty="0" smtClean="0"/>
              <a:t>Distribution</a:t>
            </a:r>
            <a:endParaRPr lang="en-US" dirty="0"/>
          </a:p>
        </p:txBody>
      </p:sp>
      <p:sp>
        <p:nvSpPr>
          <p:cNvPr id="4" name="Slide Number Placeholder 3"/>
          <p:cNvSpPr>
            <a:spLocks noGrp="1"/>
          </p:cNvSpPr>
          <p:nvPr>
            <p:ph type="sldNum" sz="quarter" idx="12"/>
          </p:nvPr>
        </p:nvSpPr>
        <p:spPr/>
        <p:txBody>
          <a:bodyPr/>
          <a:lstStyle/>
          <a:p>
            <a:fld id="{5CBDBD4D-7B7B-4EC0-AB6E-424933B04FED}" type="slidenum">
              <a:rPr lang="en-US" smtClean="0"/>
              <a:pPr/>
              <a:t>17</a:t>
            </a:fld>
            <a:endParaRPr lang="en-US"/>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8422" y="3702465"/>
            <a:ext cx="3246089" cy="23918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Rectangle 5"/>
          <p:cNvSpPr/>
          <p:nvPr/>
        </p:nvSpPr>
        <p:spPr bwMode="auto">
          <a:xfrm>
            <a:off x="929734" y="1829802"/>
            <a:ext cx="4251296" cy="1291983"/>
          </a:xfrm>
          <a:prstGeom prst="rect">
            <a:avLst/>
          </a:prstGeom>
          <a:noFill/>
          <a:ln>
            <a:solidFill>
              <a:srgbClr val="A4B8AE"/>
            </a:solid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square" lIns="45720" tIns="45720" rIns="45720" bIns="45720" numCol="1" rtlCol="0" anchor="t" anchorCtr="0" compatLnSpc="1">
            <a:prstTxWarp prst="textNoShape">
              <a:avLst/>
            </a:prstTxWarp>
          </a:bodyPr>
          <a:lstStyle/>
          <a:p>
            <a:pPr marL="228600" indent="-228600">
              <a:spcBef>
                <a:spcPts val="600"/>
              </a:spcBef>
              <a:buFont typeface="+mj-lt"/>
              <a:buAutoNum type="arabicPeriod"/>
            </a:pPr>
            <a:r>
              <a:rPr lang="en-US" sz="1600" dirty="0">
                <a:solidFill>
                  <a:schemeClr val="tx1"/>
                </a:solidFill>
              </a:rPr>
              <a:t>Individual events occurring at random and independently in a given interval. </a:t>
            </a:r>
          </a:p>
          <a:p>
            <a:pPr marL="228600" indent="-228600">
              <a:spcBef>
                <a:spcPts val="600"/>
              </a:spcBef>
              <a:buFont typeface="+mj-lt"/>
              <a:buAutoNum type="arabicPeriod"/>
            </a:pPr>
            <a:r>
              <a:rPr lang="en-US" sz="1600" dirty="0">
                <a:solidFill>
                  <a:schemeClr val="tx1"/>
                </a:solidFill>
              </a:rPr>
              <a:t>Mean number of occurrences in the interval or the rate of occurrences is known, and it's finite. </a:t>
            </a:r>
          </a:p>
        </p:txBody>
      </p:sp>
      <p:sp>
        <p:nvSpPr>
          <p:cNvPr id="7" name="Rectangle 6"/>
          <p:cNvSpPr/>
          <p:nvPr/>
        </p:nvSpPr>
        <p:spPr bwMode="auto">
          <a:xfrm>
            <a:off x="916086" y="1488607"/>
            <a:ext cx="4264944" cy="341195"/>
          </a:xfrm>
          <a:prstGeom prst="rect">
            <a:avLst/>
          </a:prstGeom>
          <a:solidFill>
            <a:srgbClr val="739283"/>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algn="l" eaLnBrk="1" hangingPunct="1">
              <a:spcBef>
                <a:spcPct val="100000"/>
              </a:spcBef>
              <a:buClrTx/>
            </a:pPr>
            <a:r>
              <a:rPr lang="en-US" sz="1600" b="1" dirty="0">
                <a:solidFill>
                  <a:schemeClr val="bg1"/>
                </a:solidFill>
              </a:rPr>
              <a:t>Situations covered by Poisson Distribution</a:t>
            </a:r>
          </a:p>
        </p:txBody>
      </p:sp>
      <mc:AlternateContent xmlns:mc="http://schemas.openxmlformats.org/markup-compatibility/2006" xmlns:a14="http://schemas.microsoft.com/office/drawing/2010/main">
        <mc:Choice Requires="a14">
          <p:sp>
            <p:nvSpPr>
              <p:cNvPr id="8" name="Rectangle 7"/>
              <p:cNvSpPr/>
              <p:nvPr/>
            </p:nvSpPr>
            <p:spPr bwMode="auto">
              <a:xfrm>
                <a:off x="6029223" y="1567107"/>
                <a:ext cx="2304186" cy="639172"/>
              </a:xfrm>
              <a:prstGeom prst="rect">
                <a:avLst/>
              </a:prstGeom>
              <a:solidFill>
                <a:srgbClr val="739283"/>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algn="l" eaLnBrk="1" hangingPunct="1">
                  <a:spcBef>
                    <a:spcPct val="100000"/>
                  </a:spcBef>
                  <a:buClrTx/>
                </a:pPr>
                <a14:m>
                  <m:oMathPara xmlns:m="http://schemas.openxmlformats.org/officeDocument/2006/math">
                    <m:oMathParaPr>
                      <m:jc m:val="centerGroup"/>
                    </m:oMathParaPr>
                    <m:oMath xmlns:m="http://schemas.openxmlformats.org/officeDocument/2006/math">
                      <m:r>
                        <a:rPr lang="en-US" b="1" i="1">
                          <a:solidFill>
                            <a:schemeClr val="bg1"/>
                          </a:solidFill>
                          <a:latin typeface="Cambria Math"/>
                        </a:rPr>
                        <m:t>𝑷</m:t>
                      </m:r>
                      <m:d>
                        <m:dPr>
                          <m:ctrlPr>
                            <a:rPr lang="en-US" b="1" i="1">
                              <a:solidFill>
                                <a:schemeClr val="bg1"/>
                              </a:solidFill>
                              <a:latin typeface="Cambria Math" panose="02040503050406030204" pitchFamily="18" charset="0"/>
                            </a:rPr>
                          </m:ctrlPr>
                        </m:dPr>
                        <m:e>
                          <m:r>
                            <a:rPr lang="en-US" b="1" i="1">
                              <a:solidFill>
                                <a:schemeClr val="bg1"/>
                              </a:solidFill>
                              <a:latin typeface="Cambria Math"/>
                            </a:rPr>
                            <m:t>𝑿</m:t>
                          </m:r>
                          <m:r>
                            <a:rPr lang="en-US" b="1" i="1">
                              <a:solidFill>
                                <a:schemeClr val="bg1"/>
                              </a:solidFill>
                              <a:latin typeface="Cambria Math"/>
                            </a:rPr>
                            <m:t>=</m:t>
                          </m:r>
                          <m:r>
                            <a:rPr lang="en-US" b="1" i="1">
                              <a:solidFill>
                                <a:schemeClr val="bg1"/>
                              </a:solidFill>
                              <a:latin typeface="Cambria Math"/>
                            </a:rPr>
                            <m:t>𝒙</m:t>
                          </m:r>
                        </m:e>
                      </m:d>
                      <m:r>
                        <a:rPr lang="en-US" b="1" i="1">
                          <a:solidFill>
                            <a:schemeClr val="bg1"/>
                          </a:solidFill>
                          <a:latin typeface="Cambria Math"/>
                        </a:rPr>
                        <m:t>= </m:t>
                      </m:r>
                      <m:f>
                        <m:fPr>
                          <m:ctrlPr>
                            <a:rPr lang="en-US" b="1" i="1">
                              <a:solidFill>
                                <a:schemeClr val="bg1"/>
                              </a:solidFill>
                              <a:latin typeface="Cambria Math" panose="02040503050406030204" pitchFamily="18" charset="0"/>
                            </a:rPr>
                          </m:ctrlPr>
                        </m:fPr>
                        <m:num>
                          <m:sSup>
                            <m:sSupPr>
                              <m:ctrlPr>
                                <a:rPr lang="en-US" b="1" i="1">
                                  <a:solidFill>
                                    <a:schemeClr val="bg1"/>
                                  </a:solidFill>
                                  <a:latin typeface="Cambria Math" panose="02040503050406030204" pitchFamily="18" charset="0"/>
                                </a:rPr>
                              </m:ctrlPr>
                            </m:sSupPr>
                            <m:e>
                              <m:r>
                                <a:rPr lang="en-US" b="1" i="1">
                                  <a:solidFill>
                                    <a:schemeClr val="bg1"/>
                                  </a:solidFill>
                                  <a:latin typeface="Cambria Math"/>
                                </a:rPr>
                                <m:t>𝒆</m:t>
                              </m:r>
                            </m:e>
                            <m:sup>
                              <m:r>
                                <a:rPr lang="en-US" b="1" i="1">
                                  <a:solidFill>
                                    <a:schemeClr val="bg1"/>
                                  </a:solidFill>
                                  <a:latin typeface="Cambria Math"/>
                                </a:rPr>
                                <m:t>−</m:t>
                              </m:r>
                              <m:r>
                                <a:rPr lang="en-US" b="1" i="1">
                                  <a:solidFill>
                                    <a:schemeClr val="bg1"/>
                                  </a:solidFill>
                                  <a:latin typeface="Cambria Math"/>
                                </a:rPr>
                                <m:t>𝝀</m:t>
                              </m:r>
                            </m:sup>
                          </m:sSup>
                          <m:sSup>
                            <m:sSupPr>
                              <m:ctrlPr>
                                <a:rPr lang="en-US" b="1" i="1">
                                  <a:solidFill>
                                    <a:schemeClr val="bg1"/>
                                  </a:solidFill>
                                  <a:latin typeface="Cambria Math" panose="02040503050406030204" pitchFamily="18" charset="0"/>
                                </a:rPr>
                              </m:ctrlPr>
                            </m:sSupPr>
                            <m:e>
                              <m:r>
                                <a:rPr lang="en-US" b="1" i="1">
                                  <a:solidFill>
                                    <a:schemeClr val="bg1"/>
                                  </a:solidFill>
                                  <a:latin typeface="Cambria Math"/>
                                </a:rPr>
                                <m:t>𝝀</m:t>
                              </m:r>
                            </m:e>
                            <m:sup>
                              <m:r>
                                <a:rPr lang="en-US" b="1" i="1">
                                  <a:solidFill>
                                    <a:schemeClr val="bg1"/>
                                  </a:solidFill>
                                  <a:latin typeface="Cambria Math"/>
                                </a:rPr>
                                <m:t>𝒙</m:t>
                              </m:r>
                            </m:sup>
                          </m:sSup>
                        </m:num>
                        <m:den>
                          <m:r>
                            <a:rPr lang="en-US" b="1" i="1">
                              <a:solidFill>
                                <a:schemeClr val="bg1"/>
                              </a:solidFill>
                              <a:latin typeface="Cambria Math"/>
                            </a:rPr>
                            <m:t>𝒙</m:t>
                          </m:r>
                          <m:r>
                            <a:rPr lang="en-US" b="1" i="1">
                              <a:solidFill>
                                <a:schemeClr val="bg1"/>
                              </a:solidFill>
                              <a:latin typeface="Cambria Math"/>
                            </a:rPr>
                            <m:t>!</m:t>
                          </m:r>
                        </m:den>
                      </m:f>
                    </m:oMath>
                  </m:oMathPara>
                </a14:m>
                <a:endParaRPr lang="en-US" b="1" dirty="0">
                  <a:solidFill>
                    <a:schemeClr val="bg1"/>
                  </a:solidFill>
                </a:endParaRPr>
              </a:p>
            </p:txBody>
          </p:sp>
        </mc:Choice>
        <mc:Fallback xmlns="">
          <p:sp>
            <p:nvSpPr>
              <p:cNvPr id="8" name="Rectangle 7"/>
              <p:cNvSpPr>
                <a:spLocks noRot="1" noChangeAspect="1" noMove="1" noResize="1" noEditPoints="1" noAdjustHandles="1" noChangeArrowheads="1" noChangeShapeType="1" noTextEdit="1"/>
              </p:cNvSpPr>
              <p:nvPr/>
            </p:nvSpPr>
            <p:spPr bwMode="auto">
              <a:xfrm>
                <a:off x="6029223" y="1567107"/>
                <a:ext cx="2304186" cy="639172"/>
              </a:xfrm>
              <a:prstGeom prst="rect">
                <a:avLst/>
              </a:prstGeom>
              <a:blipFill rotWithShape="0">
                <a:blip r:embed="rId4"/>
                <a:stretch>
                  <a:fillRect/>
                </a:stretch>
              </a:blipFill>
              <a:ln>
                <a:noFill/>
                <a:headEnd type="none" w="med" len="med"/>
                <a:tailEnd type="none" w="med" len="med"/>
              </a:ln>
              <a:effectLst/>
            </p:spPr>
            <p:txBody>
              <a:bodyPr/>
              <a:lstStyle/>
              <a:p>
                <a:r>
                  <a:rPr lang="en-US">
                    <a:noFill/>
                  </a:rPr>
                  <a:t> </a:t>
                </a:r>
              </a:p>
            </p:txBody>
          </p:sp>
        </mc:Fallback>
      </mc:AlternateContent>
      <p:grpSp>
        <p:nvGrpSpPr>
          <p:cNvPr id="9" name="Group 8"/>
          <p:cNvGrpSpPr/>
          <p:nvPr/>
        </p:nvGrpSpPr>
        <p:grpSpPr>
          <a:xfrm>
            <a:off x="9181602" y="1499984"/>
            <a:ext cx="2074696" cy="1646824"/>
            <a:chOff x="7725340" y="1487606"/>
            <a:chExt cx="2074696" cy="1646824"/>
          </a:xfrm>
        </p:grpSpPr>
        <p:sp>
          <p:nvSpPr>
            <p:cNvPr id="10" name="Rectangle 9"/>
            <p:cNvSpPr/>
            <p:nvPr/>
          </p:nvSpPr>
          <p:spPr bwMode="auto">
            <a:xfrm>
              <a:off x="7725340" y="1794679"/>
              <a:ext cx="2074695" cy="1339751"/>
            </a:xfrm>
            <a:prstGeom prst="rect">
              <a:avLst/>
            </a:prstGeom>
            <a:solidFill>
              <a:srgbClr val="D8CBCB"/>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square" lIns="45720" tIns="45720" rIns="45720" bIns="45720" numCol="1" rtlCol="0" anchor="t" anchorCtr="0" compatLnSpc="1">
              <a:prstTxWarp prst="textNoShape">
                <a:avLst/>
              </a:prstTxWarp>
            </a:bodyPr>
            <a:lstStyle/>
            <a:p>
              <a:pPr fontAlgn="base">
                <a:spcBef>
                  <a:spcPts val="600"/>
                </a:spcBef>
                <a:spcAft>
                  <a:spcPct val="0"/>
                </a:spcAft>
              </a:pPr>
              <a:endParaRPr lang="en-US" sz="1600" dirty="0">
                <a:solidFill>
                  <a:schemeClr val="tx1"/>
                </a:solidFill>
              </a:endParaRPr>
            </a:p>
          </p:txBody>
        </p:sp>
        <p:sp>
          <p:nvSpPr>
            <p:cNvPr id="11" name="Rectangle 10"/>
            <p:cNvSpPr/>
            <p:nvPr/>
          </p:nvSpPr>
          <p:spPr bwMode="auto">
            <a:xfrm>
              <a:off x="7725340" y="1487606"/>
              <a:ext cx="2074696" cy="307074"/>
            </a:xfrm>
            <a:prstGeom prst="rect">
              <a:avLst/>
            </a:prstGeom>
            <a:solidFill>
              <a:srgbClr val="739283"/>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fontAlgn="base">
                <a:spcBef>
                  <a:spcPct val="100000"/>
                </a:spcBef>
                <a:spcAft>
                  <a:spcPct val="0"/>
                </a:spcAft>
              </a:pPr>
              <a:r>
                <a:rPr lang="en-US" sz="1600" b="1" dirty="0">
                  <a:solidFill>
                    <a:schemeClr val="bg1"/>
                  </a:solidFill>
                </a:rPr>
                <a:t>Mean and Variance</a:t>
              </a:r>
            </a:p>
          </p:txBody>
        </p:sp>
        <p:pic>
          <p:nvPicPr>
            <p:cNvPr id="12"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53100" y="1929488"/>
              <a:ext cx="1019175" cy="381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53087" y="2596880"/>
              <a:ext cx="1219200" cy="323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14" name="Rectangle 13"/>
          <p:cNvSpPr/>
          <p:nvPr/>
        </p:nvSpPr>
        <p:spPr bwMode="auto">
          <a:xfrm>
            <a:off x="4132094" y="4212598"/>
            <a:ext cx="7124203" cy="418022"/>
          </a:xfrm>
          <a:prstGeom prst="rect">
            <a:avLst/>
          </a:prstGeom>
          <a:solidFill>
            <a:srgbClr val="739283"/>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square" lIns="45720" tIns="45720" rIns="45720" bIns="45720" numCol="1" rtlCol="0" anchor="ctr" anchorCtr="0" compatLnSpc="1">
            <a:prstTxWarp prst="textNoShape">
              <a:avLst/>
            </a:prstTxWarp>
          </a:bodyPr>
          <a:lstStyle/>
          <a:p>
            <a:pPr algn="l" eaLnBrk="1" hangingPunct="1">
              <a:spcBef>
                <a:spcPct val="100000"/>
              </a:spcBef>
              <a:buClrTx/>
            </a:pPr>
            <a:r>
              <a:rPr lang="en-US" sz="1600" b="1" dirty="0">
                <a:solidFill>
                  <a:schemeClr val="bg1"/>
                </a:solidFill>
              </a:rPr>
              <a:t>What does the Poisson Distribution look like?</a:t>
            </a:r>
          </a:p>
        </p:txBody>
      </p:sp>
      <p:sp>
        <p:nvSpPr>
          <p:cNvPr id="15" name="Rectangle 14"/>
          <p:cNvSpPr/>
          <p:nvPr/>
        </p:nvSpPr>
        <p:spPr bwMode="auto">
          <a:xfrm>
            <a:off x="5400135" y="2290660"/>
            <a:ext cx="3567593" cy="731222"/>
          </a:xfrm>
          <a:prstGeom prst="rect">
            <a:avLst/>
          </a:prstGeom>
          <a:solidFill>
            <a:srgbClr val="D8CBCB"/>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square" lIns="45720" tIns="45720" rIns="45720" bIns="45720" numCol="1" rtlCol="0" anchor="ctr" anchorCtr="0" compatLnSpc="1">
            <a:prstTxWarp prst="textNoShape">
              <a:avLst/>
            </a:prstTxWarp>
          </a:bodyPr>
          <a:lstStyle/>
          <a:p>
            <a:pPr algn="l" eaLnBrk="1" hangingPunct="1">
              <a:spcBef>
                <a:spcPct val="100000"/>
              </a:spcBef>
              <a:buClrTx/>
            </a:pPr>
            <a:r>
              <a:rPr lang="en-US" sz="1600" b="1" dirty="0">
                <a:solidFill>
                  <a:schemeClr val="tx1"/>
                </a:solidFill>
              </a:rPr>
              <a:t>X~B(n,p) can be approximated by X~Po(np) if n is large and p is small</a:t>
            </a:r>
          </a:p>
        </p:txBody>
      </p:sp>
      <p:sp>
        <p:nvSpPr>
          <p:cNvPr id="16" name="Rectangle 15"/>
          <p:cNvSpPr/>
          <p:nvPr/>
        </p:nvSpPr>
        <p:spPr bwMode="auto">
          <a:xfrm>
            <a:off x="4132094" y="4632310"/>
            <a:ext cx="7124204" cy="1169103"/>
          </a:xfrm>
          <a:prstGeom prst="rect">
            <a:avLst/>
          </a:prstGeom>
          <a:noFill/>
          <a:ln>
            <a:solidFill>
              <a:srgbClr val="A4B8AE"/>
            </a:solid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square" lIns="45720" tIns="45720" rIns="45720" bIns="45720" numCol="1" rtlCol="0" anchor="t" anchorCtr="0" compatLnSpc="1">
            <a:prstTxWarp prst="textNoShape">
              <a:avLst/>
            </a:prstTxWarp>
          </a:bodyPr>
          <a:lstStyle/>
          <a:p>
            <a:pPr marL="450850" lvl="1" indent="-285750" eaLnBrk="0" fontAlgn="base" hangingPunct="0">
              <a:lnSpc>
                <a:spcPct val="85000"/>
              </a:lnSpc>
              <a:spcBef>
                <a:spcPct val="45000"/>
              </a:spcBef>
              <a:spcAft>
                <a:spcPct val="0"/>
              </a:spcAft>
              <a:buFont typeface="Arial" panose="020B0604020202020204" pitchFamily="34" charset="0"/>
              <a:buChar char="•"/>
              <a:defRPr/>
            </a:pPr>
            <a:r>
              <a:rPr lang="en-US" sz="1600" dirty="0">
                <a:solidFill>
                  <a:schemeClr val="tx1"/>
                </a:solidFill>
              </a:rPr>
              <a:t>The shape of the Poisson Distribution varies depending on the value of </a:t>
            </a:r>
            <a:r>
              <a:rPr lang="en-US" sz="1600" dirty="0" smtClean="0">
                <a:solidFill>
                  <a:schemeClr val="tx1"/>
                </a:solidFill>
              </a:rPr>
              <a:t>λ</a:t>
            </a:r>
          </a:p>
          <a:p>
            <a:pPr marL="450850" lvl="1" indent="-285750" eaLnBrk="0" fontAlgn="base" hangingPunct="0">
              <a:lnSpc>
                <a:spcPct val="85000"/>
              </a:lnSpc>
              <a:spcBef>
                <a:spcPct val="45000"/>
              </a:spcBef>
              <a:spcAft>
                <a:spcPct val="0"/>
              </a:spcAft>
              <a:buFont typeface="Arial" panose="020B0604020202020204" pitchFamily="34" charset="0"/>
              <a:buChar char="•"/>
              <a:defRPr/>
            </a:pPr>
            <a:r>
              <a:rPr lang="en-US" sz="1600" dirty="0" smtClean="0">
                <a:solidFill>
                  <a:schemeClr val="tx1"/>
                </a:solidFill>
              </a:rPr>
              <a:t>Sometimes </a:t>
            </a:r>
            <a:r>
              <a:rPr lang="en-US" sz="1600" dirty="0">
                <a:solidFill>
                  <a:schemeClr val="tx1"/>
                </a:solidFill>
              </a:rPr>
              <a:t>it’s simpler to use the Poisson distribution than the </a:t>
            </a:r>
            <a:r>
              <a:rPr lang="en-US" sz="1600" dirty="0" smtClean="0">
                <a:solidFill>
                  <a:schemeClr val="tx1"/>
                </a:solidFill>
              </a:rPr>
              <a:t>binomial</a:t>
            </a:r>
          </a:p>
          <a:p>
            <a:pPr marL="908050" lvl="2" indent="-285750" eaLnBrk="0" fontAlgn="base" hangingPunct="0">
              <a:lnSpc>
                <a:spcPct val="85000"/>
              </a:lnSpc>
              <a:spcBef>
                <a:spcPct val="45000"/>
              </a:spcBef>
              <a:spcAft>
                <a:spcPct val="0"/>
              </a:spcAft>
              <a:buFont typeface="Arial" panose="020B0604020202020204" pitchFamily="34" charset="0"/>
              <a:buChar char="•"/>
              <a:defRPr/>
            </a:pPr>
            <a:r>
              <a:rPr lang="en-US" sz="1600" dirty="0" smtClean="0">
                <a:solidFill>
                  <a:schemeClr val="tx1"/>
                </a:solidFill>
              </a:rPr>
              <a:t>Suppose </a:t>
            </a:r>
            <a:r>
              <a:rPr lang="en-US" sz="1600" dirty="0">
                <a:solidFill>
                  <a:schemeClr val="tx1"/>
                </a:solidFill>
              </a:rPr>
              <a:t>n= </a:t>
            </a:r>
            <a:r>
              <a:rPr lang="en-US" sz="1600" dirty="0" smtClean="0">
                <a:solidFill>
                  <a:schemeClr val="tx1"/>
                </a:solidFill>
              </a:rPr>
              <a:t>3000 - then </a:t>
            </a:r>
            <a:r>
              <a:rPr lang="en-US" sz="1600" dirty="0">
                <a:solidFill>
                  <a:schemeClr val="tx1"/>
                </a:solidFill>
              </a:rPr>
              <a:t>at some point you’ll have to calculate 3000</a:t>
            </a:r>
          </a:p>
        </p:txBody>
      </p:sp>
    </p:spTree>
    <p:extLst>
      <p:ext uri="{BB962C8B-B14F-4D97-AF65-F5344CB8AC3E}">
        <p14:creationId xmlns:p14="http://schemas.microsoft.com/office/powerpoint/2010/main" val="1490089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par>
                          <p:cTn id="7" fill="hold">
                            <p:stCondLst>
                              <p:cond delay="0"/>
                            </p:stCondLst>
                            <p:childTnLst>
                              <p:par>
                                <p:cTn id="8" presetID="10" presetClass="entr" presetSubtype="0" fill="hold" nodeType="after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Tweedie </a:t>
            </a:r>
            <a:r>
              <a:rPr lang="en-US" dirty="0" smtClean="0"/>
              <a:t>Distribution</a:t>
            </a:r>
            <a:endParaRPr lang="en-US" dirty="0"/>
          </a:p>
        </p:txBody>
      </p:sp>
      <p:sp>
        <p:nvSpPr>
          <p:cNvPr id="3" name="Content Placeholder 2"/>
          <p:cNvSpPr>
            <a:spLocks noGrp="1"/>
          </p:cNvSpPr>
          <p:nvPr>
            <p:ph idx="1"/>
          </p:nvPr>
        </p:nvSpPr>
        <p:spPr>
          <a:xfrm>
            <a:off x="914401" y="1482726"/>
            <a:ext cx="7067716" cy="4689474"/>
          </a:xfrm>
        </p:spPr>
        <p:txBody>
          <a:bodyPr/>
          <a:lstStyle/>
          <a:p>
            <a:r>
              <a:rPr lang="en-US" sz="1400" dirty="0"/>
              <a:t>The Tweedie family of distributions are a three-parameter family (the normal and gamma are two-parameter families), and therefore permit modelling </a:t>
            </a:r>
            <a:r>
              <a:rPr lang="en-US" sz="1400" dirty="0" smtClean="0"/>
              <a:t>flexibility</a:t>
            </a:r>
          </a:p>
          <a:p>
            <a:pPr lvl="1"/>
            <a:r>
              <a:rPr lang="en-US" sz="1200" dirty="0" smtClean="0"/>
              <a:t>Combines discrete and continuous distributions</a:t>
            </a:r>
            <a:endParaRPr lang="en-US" sz="1200" dirty="0"/>
          </a:p>
          <a:p>
            <a:r>
              <a:rPr lang="en-US" sz="1400" dirty="0"/>
              <a:t>For any random variable Y that obeys a Tweedie distribution </a:t>
            </a:r>
          </a:p>
          <a:p>
            <a:pPr marL="0" indent="0">
              <a:buNone/>
            </a:pPr>
            <a:endParaRPr lang="en-US" sz="1400" dirty="0"/>
          </a:p>
          <a:p>
            <a:endParaRPr lang="en-US" sz="1400" dirty="0"/>
          </a:p>
          <a:p>
            <a:pPr marL="0" indent="0">
              <a:buNone/>
            </a:pPr>
            <a:r>
              <a:rPr lang="en-US" sz="1400" dirty="0" smtClean="0"/>
              <a:t>     Where  </a:t>
            </a:r>
            <a:r>
              <a:rPr lang="en-US" sz="1400" dirty="0"/>
              <a:t>∅ is the scale </a:t>
            </a:r>
            <a:r>
              <a:rPr lang="en-US" sz="1400" dirty="0" smtClean="0"/>
              <a:t>parameter</a:t>
            </a:r>
            <a:br>
              <a:rPr lang="en-US" sz="1400" dirty="0" smtClean="0"/>
            </a:br>
            <a:r>
              <a:rPr lang="en-US" sz="1400" dirty="0" smtClean="0"/>
              <a:t>     µ </a:t>
            </a:r>
            <a:r>
              <a:rPr lang="en-US" sz="1400" dirty="0"/>
              <a:t>is the expected value of </a:t>
            </a:r>
            <a:r>
              <a:rPr lang="en-US" sz="1400" dirty="0" smtClean="0"/>
              <a:t>LC</a:t>
            </a:r>
            <a:br>
              <a:rPr lang="en-US" sz="1400" dirty="0" smtClean="0"/>
            </a:br>
            <a:r>
              <a:rPr lang="en-US" sz="1400" dirty="0" smtClean="0"/>
              <a:t>     𝜌 </a:t>
            </a:r>
            <a:r>
              <a:rPr lang="en-US" sz="1400" dirty="0"/>
              <a:t>is an index parameter </a:t>
            </a:r>
          </a:p>
          <a:p>
            <a:r>
              <a:rPr lang="en-US" sz="1400" dirty="0"/>
              <a:t>These parameters determine the shape of the Tweedie distribution. The normal, Poisson and gamma distributions are special cases of the Tweedie distribution</a:t>
            </a:r>
          </a:p>
          <a:p>
            <a:endParaRPr lang="en-US" sz="1400" dirty="0"/>
          </a:p>
        </p:txBody>
      </p:sp>
      <p:sp>
        <p:nvSpPr>
          <p:cNvPr id="4" name="Slide Number Placeholder 3"/>
          <p:cNvSpPr>
            <a:spLocks noGrp="1"/>
          </p:cNvSpPr>
          <p:nvPr>
            <p:ph type="sldNum" sz="quarter" idx="12"/>
          </p:nvPr>
        </p:nvSpPr>
        <p:spPr/>
        <p:txBody>
          <a:bodyPr/>
          <a:lstStyle/>
          <a:p>
            <a:fld id="{5CBDBD4D-7B7B-4EC0-AB6E-424933B04FED}" type="slidenum">
              <a:rPr lang="en-US" smtClean="0"/>
              <a:pPr/>
              <a:t>18</a:t>
            </a:fld>
            <a:endParaRPr lang="en-US"/>
          </a:p>
        </p:txBody>
      </p:sp>
      <mc:AlternateContent xmlns:mc="http://schemas.openxmlformats.org/markup-compatibility/2006" xmlns:a14="http://schemas.microsoft.com/office/drawing/2010/main">
        <mc:Choice Requires="a14">
          <p:sp>
            <p:nvSpPr>
              <p:cNvPr id="5" name="Rectangle 4"/>
              <p:cNvSpPr/>
              <p:nvPr/>
            </p:nvSpPr>
            <p:spPr bwMode="auto">
              <a:xfrm>
                <a:off x="5365346" y="2959127"/>
                <a:ext cx="1282890" cy="504970"/>
              </a:xfrm>
              <a:prstGeom prst="rect">
                <a:avLst/>
              </a:prstGeom>
              <a:solidFill>
                <a:srgbClr val="E2E1C0"/>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r>
                  <a:rPr lang="en-US" sz="1600" dirty="0">
                    <a:solidFill>
                      <a:schemeClr val="tx1"/>
                    </a:solidFill>
                  </a:rPr>
                  <a:t>Var (Y) = </a:t>
                </a:r>
                <a14:m>
                  <m:oMath xmlns:m="http://schemas.openxmlformats.org/officeDocument/2006/math">
                    <m:r>
                      <a:rPr lang="en-US" sz="1600" i="1">
                        <a:solidFill>
                          <a:schemeClr val="tx1"/>
                        </a:solidFill>
                        <a:latin typeface="Cambria Math"/>
                      </a:rPr>
                      <m:t>∅</m:t>
                    </m:r>
                    <m:sSup>
                      <m:sSupPr>
                        <m:ctrlPr>
                          <a:rPr lang="en-US" sz="1600" i="1">
                            <a:solidFill>
                              <a:schemeClr val="tx1"/>
                            </a:solidFill>
                            <a:latin typeface="Cambria Math" panose="02040503050406030204" pitchFamily="18" charset="0"/>
                          </a:rPr>
                        </m:ctrlPr>
                      </m:sSupPr>
                      <m:e>
                        <m:r>
                          <a:rPr lang="en-US" sz="1600" i="1">
                            <a:solidFill>
                              <a:schemeClr val="tx1"/>
                            </a:solidFill>
                            <a:latin typeface="Cambria Math"/>
                          </a:rPr>
                          <m:t>𝜇</m:t>
                        </m:r>
                      </m:e>
                      <m:sup>
                        <m:r>
                          <a:rPr lang="en-US" sz="1600" i="1">
                            <a:solidFill>
                              <a:schemeClr val="tx1"/>
                            </a:solidFill>
                            <a:latin typeface="Cambria Math"/>
                          </a:rPr>
                          <m:t>𝜌</m:t>
                        </m:r>
                      </m:sup>
                    </m:sSup>
                  </m:oMath>
                </a14:m>
                <a:endParaRPr lang="en-US" sz="1600" dirty="0">
                  <a:solidFill>
                    <a:schemeClr val="tx1"/>
                  </a:solidFill>
                </a:endParaRPr>
              </a:p>
            </p:txBody>
          </p:sp>
        </mc:Choice>
        <mc:Fallback xmlns="">
          <p:sp>
            <p:nvSpPr>
              <p:cNvPr id="5" name="Rectangle 4"/>
              <p:cNvSpPr>
                <a:spLocks noRot="1" noChangeAspect="1" noMove="1" noResize="1" noEditPoints="1" noAdjustHandles="1" noChangeArrowheads="1" noChangeShapeType="1" noTextEdit="1"/>
              </p:cNvSpPr>
              <p:nvPr/>
            </p:nvSpPr>
            <p:spPr bwMode="auto">
              <a:xfrm>
                <a:off x="5365346" y="2959127"/>
                <a:ext cx="1282890" cy="504970"/>
              </a:xfrm>
              <a:prstGeom prst="rect">
                <a:avLst/>
              </a:prstGeom>
              <a:blipFill rotWithShape="0">
                <a:blip r:embed="rId3"/>
                <a:stretch>
                  <a:fillRect l="-6161" r="-1896"/>
                </a:stretch>
              </a:blipFill>
              <a:ln>
                <a:noFill/>
                <a:headEnd type="none" w="med" len="med"/>
                <a:tailEnd type="none" w="med" len="me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p:cNvSpPr/>
              <p:nvPr/>
            </p:nvSpPr>
            <p:spPr bwMode="auto">
              <a:xfrm>
                <a:off x="1134540" y="2945643"/>
                <a:ext cx="1146412" cy="504970"/>
              </a:xfrm>
              <a:prstGeom prst="rect">
                <a:avLst/>
              </a:prstGeom>
              <a:solidFill>
                <a:srgbClr val="E2E1C0"/>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algn="l" eaLnBrk="1" hangingPunct="1">
                  <a:spcBef>
                    <a:spcPct val="100000"/>
                  </a:spcBef>
                  <a:buClrTx/>
                </a:pPr>
                <a14:m>
                  <m:oMathPara xmlns:m="http://schemas.openxmlformats.org/officeDocument/2006/math">
                    <m:oMathParaPr>
                      <m:jc m:val="centerGroup"/>
                    </m:oMathParaPr>
                    <m:oMath xmlns:m="http://schemas.openxmlformats.org/officeDocument/2006/math">
                      <m:r>
                        <a:rPr lang="en-US" sz="1600" i="1">
                          <a:solidFill>
                            <a:schemeClr val="tx1"/>
                          </a:solidFill>
                          <a:latin typeface="Cambria Math"/>
                        </a:rPr>
                        <m:t>𝜌</m:t>
                      </m:r>
                      <m:r>
                        <a:rPr lang="en-US" sz="1600" i="1">
                          <a:solidFill>
                            <a:schemeClr val="tx1"/>
                          </a:solidFill>
                          <a:latin typeface="Cambria Math"/>
                        </a:rPr>
                        <m:t>=</m:t>
                      </m:r>
                      <m:f>
                        <m:fPr>
                          <m:ctrlPr>
                            <a:rPr lang="en-US" sz="1600" i="1">
                              <a:solidFill>
                                <a:schemeClr val="tx1"/>
                              </a:solidFill>
                              <a:latin typeface="Cambria Math" panose="02040503050406030204" pitchFamily="18" charset="0"/>
                            </a:rPr>
                          </m:ctrlPr>
                        </m:fPr>
                        <m:num>
                          <m:r>
                            <a:rPr lang="en-US" sz="1600" i="1">
                              <a:solidFill>
                                <a:schemeClr val="tx1"/>
                              </a:solidFill>
                              <a:latin typeface="Cambria Math"/>
                            </a:rPr>
                            <m:t>𝛼</m:t>
                          </m:r>
                          <m:r>
                            <a:rPr lang="en-US" sz="1600" i="1">
                              <a:solidFill>
                                <a:schemeClr val="tx1"/>
                              </a:solidFill>
                              <a:latin typeface="Cambria Math"/>
                            </a:rPr>
                            <m:t>+2</m:t>
                          </m:r>
                        </m:num>
                        <m:den>
                          <m:r>
                            <a:rPr lang="en-US" sz="1600" i="1">
                              <a:solidFill>
                                <a:schemeClr val="tx1"/>
                              </a:solidFill>
                              <a:latin typeface="Cambria Math"/>
                            </a:rPr>
                            <m:t>𝛼</m:t>
                          </m:r>
                          <m:r>
                            <a:rPr lang="en-US" sz="1600" i="1">
                              <a:solidFill>
                                <a:schemeClr val="tx1"/>
                              </a:solidFill>
                              <a:latin typeface="Cambria Math"/>
                            </a:rPr>
                            <m:t>+1</m:t>
                          </m:r>
                        </m:den>
                      </m:f>
                    </m:oMath>
                  </m:oMathPara>
                </a14:m>
                <a:endParaRPr lang="en-US" sz="1600" dirty="0">
                  <a:solidFill>
                    <a:schemeClr val="tx1"/>
                  </a:solidFill>
                </a:endParaRPr>
              </a:p>
            </p:txBody>
          </p:sp>
        </mc:Choice>
        <mc:Fallback xmlns="">
          <p:sp>
            <p:nvSpPr>
              <p:cNvPr id="6" name="Rectangle 5"/>
              <p:cNvSpPr>
                <a:spLocks noRot="1" noChangeAspect="1" noMove="1" noResize="1" noEditPoints="1" noAdjustHandles="1" noChangeArrowheads="1" noChangeShapeType="1" noTextEdit="1"/>
              </p:cNvSpPr>
              <p:nvPr/>
            </p:nvSpPr>
            <p:spPr bwMode="auto">
              <a:xfrm>
                <a:off x="1134540" y="2945643"/>
                <a:ext cx="1146412" cy="504970"/>
              </a:xfrm>
              <a:prstGeom prst="rect">
                <a:avLst/>
              </a:prstGeom>
              <a:blipFill rotWithShape="0">
                <a:blip r:embed="rId4"/>
                <a:stretch>
                  <a:fillRect/>
                </a:stretch>
              </a:blipFill>
              <a:ln>
                <a:noFill/>
                <a:headEnd type="none" w="med" len="med"/>
                <a:tailEnd type="none" w="med" len="me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p:cNvSpPr/>
              <p:nvPr/>
            </p:nvSpPr>
            <p:spPr bwMode="auto">
              <a:xfrm>
                <a:off x="2403782" y="2959127"/>
                <a:ext cx="955343" cy="504970"/>
              </a:xfrm>
              <a:prstGeom prst="rect">
                <a:avLst/>
              </a:prstGeom>
              <a:solidFill>
                <a:srgbClr val="E2E1C0"/>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algn="l" eaLnBrk="1" hangingPunct="1">
                  <a:spcBef>
                    <a:spcPct val="100000"/>
                  </a:spcBef>
                  <a:buClrTx/>
                </a:pPr>
                <a14:m>
                  <m:oMathPara xmlns:m="http://schemas.openxmlformats.org/officeDocument/2006/math">
                    <m:oMathParaPr>
                      <m:jc m:val="centerGroup"/>
                    </m:oMathParaPr>
                    <m:oMath xmlns:m="http://schemas.openxmlformats.org/officeDocument/2006/math">
                      <m:r>
                        <a:rPr lang="en-US" sz="1600" i="1">
                          <a:solidFill>
                            <a:schemeClr val="tx1"/>
                          </a:solidFill>
                          <a:latin typeface="Cambria Math"/>
                        </a:rPr>
                        <m:t>𝜇</m:t>
                      </m:r>
                      <m:r>
                        <a:rPr lang="en-US" sz="1600" i="1">
                          <a:solidFill>
                            <a:schemeClr val="tx1"/>
                          </a:solidFill>
                          <a:latin typeface="Cambria Math"/>
                        </a:rPr>
                        <m:t>=</m:t>
                      </m:r>
                      <m:r>
                        <a:rPr lang="en-US" sz="1600" i="1">
                          <a:solidFill>
                            <a:schemeClr val="tx1"/>
                          </a:solidFill>
                          <a:latin typeface="Cambria Math"/>
                        </a:rPr>
                        <m:t>𝜆</m:t>
                      </m:r>
                      <m:r>
                        <a:rPr lang="en-US" sz="1600" i="1">
                          <a:solidFill>
                            <a:schemeClr val="tx1"/>
                          </a:solidFill>
                          <a:latin typeface="Cambria Math"/>
                        </a:rPr>
                        <m:t>.</m:t>
                      </m:r>
                      <m:r>
                        <a:rPr lang="en-US" sz="1600" i="1">
                          <a:solidFill>
                            <a:schemeClr val="tx1"/>
                          </a:solidFill>
                          <a:latin typeface="Cambria Math"/>
                        </a:rPr>
                        <m:t>𝛼</m:t>
                      </m:r>
                      <m:r>
                        <a:rPr lang="en-US" sz="1600" i="1">
                          <a:solidFill>
                            <a:schemeClr val="tx1"/>
                          </a:solidFill>
                          <a:latin typeface="Cambria Math"/>
                        </a:rPr>
                        <m:t>.</m:t>
                      </m:r>
                      <m:r>
                        <a:rPr lang="en-US" sz="1600" i="1">
                          <a:solidFill>
                            <a:schemeClr val="tx1"/>
                          </a:solidFill>
                          <a:latin typeface="Cambria Math"/>
                        </a:rPr>
                        <m:t>𝜃</m:t>
                      </m:r>
                    </m:oMath>
                  </m:oMathPara>
                </a14:m>
                <a:endParaRPr lang="en-US" sz="1600" dirty="0">
                  <a:solidFill>
                    <a:schemeClr val="tx1"/>
                  </a:solidFill>
                </a:endParaRPr>
              </a:p>
            </p:txBody>
          </p:sp>
        </mc:Choice>
        <mc:Fallback xmlns="">
          <p:sp>
            <p:nvSpPr>
              <p:cNvPr id="7" name="Rectangle 6"/>
              <p:cNvSpPr>
                <a:spLocks noRot="1" noChangeAspect="1" noMove="1" noResize="1" noEditPoints="1" noAdjustHandles="1" noChangeArrowheads="1" noChangeShapeType="1" noTextEdit="1"/>
              </p:cNvSpPr>
              <p:nvPr/>
            </p:nvSpPr>
            <p:spPr bwMode="auto">
              <a:xfrm>
                <a:off x="2403782" y="2959127"/>
                <a:ext cx="955343" cy="504970"/>
              </a:xfrm>
              <a:prstGeom prst="rect">
                <a:avLst/>
              </a:prstGeom>
              <a:blipFill rotWithShape="0">
                <a:blip r:embed="rId5"/>
                <a:stretch>
                  <a:fillRect l="-2548" r="-5096"/>
                </a:stretch>
              </a:blipFill>
              <a:ln>
                <a:noFill/>
                <a:headEnd type="none" w="med" len="med"/>
                <a:tailEnd type="none" w="med" len="me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p:cNvSpPr/>
              <p:nvPr/>
            </p:nvSpPr>
            <p:spPr bwMode="auto">
              <a:xfrm>
                <a:off x="3468306" y="2959127"/>
                <a:ext cx="1787858" cy="504970"/>
              </a:xfrm>
              <a:prstGeom prst="rect">
                <a:avLst/>
              </a:prstGeom>
              <a:solidFill>
                <a:srgbClr val="E2E1C0"/>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algn="l" eaLnBrk="1" hangingPunct="1">
                  <a:spcBef>
                    <a:spcPct val="100000"/>
                  </a:spcBef>
                  <a:buClrTx/>
                </a:pPr>
                <a14:m>
                  <m:oMathPara xmlns:m="http://schemas.openxmlformats.org/officeDocument/2006/math">
                    <m:oMathParaPr>
                      <m:jc m:val="centerGroup"/>
                    </m:oMathParaPr>
                    <m:oMath xmlns:m="http://schemas.openxmlformats.org/officeDocument/2006/math">
                      <m:r>
                        <a:rPr lang="en-US" sz="1600" i="1">
                          <a:solidFill>
                            <a:schemeClr val="tx1"/>
                          </a:solidFill>
                          <a:latin typeface="Cambria Math"/>
                        </a:rPr>
                        <m:t>∅=</m:t>
                      </m:r>
                      <m:f>
                        <m:fPr>
                          <m:ctrlPr>
                            <a:rPr lang="en-US" sz="1600" i="1">
                              <a:solidFill>
                                <a:schemeClr val="tx1"/>
                              </a:solidFill>
                              <a:latin typeface="Cambria Math" panose="02040503050406030204" pitchFamily="18" charset="0"/>
                            </a:rPr>
                          </m:ctrlPr>
                        </m:fPr>
                        <m:num>
                          <m:sSup>
                            <m:sSupPr>
                              <m:ctrlPr>
                                <a:rPr lang="en-US" sz="1600" i="1">
                                  <a:solidFill>
                                    <a:schemeClr val="tx1"/>
                                  </a:solidFill>
                                  <a:latin typeface="Cambria Math" panose="02040503050406030204" pitchFamily="18" charset="0"/>
                                </a:rPr>
                              </m:ctrlPr>
                            </m:sSupPr>
                            <m:e>
                              <m:r>
                                <a:rPr lang="en-US" sz="1600" i="1">
                                  <a:solidFill>
                                    <a:schemeClr val="tx1"/>
                                  </a:solidFill>
                                  <a:latin typeface="Cambria Math"/>
                                </a:rPr>
                                <m:t>𝜆</m:t>
                              </m:r>
                            </m:e>
                            <m:sup>
                              <m:r>
                                <a:rPr lang="en-US" sz="1600" i="1">
                                  <a:solidFill>
                                    <a:schemeClr val="tx1"/>
                                  </a:solidFill>
                                  <a:latin typeface="Cambria Math"/>
                                </a:rPr>
                                <m:t>1−</m:t>
                              </m:r>
                              <m:r>
                                <a:rPr lang="en-US" sz="1600" i="1">
                                  <a:solidFill>
                                    <a:schemeClr val="tx1"/>
                                  </a:solidFill>
                                  <a:latin typeface="Cambria Math"/>
                                </a:rPr>
                                <m:t>𝑝</m:t>
                              </m:r>
                            </m:sup>
                          </m:sSup>
                          <m:r>
                            <a:rPr lang="en-US" sz="1600" i="1">
                              <a:solidFill>
                                <a:schemeClr val="tx1"/>
                              </a:solidFill>
                              <a:latin typeface="Cambria Math"/>
                            </a:rPr>
                            <m:t>.</m:t>
                          </m:r>
                          <m:sSup>
                            <m:sSupPr>
                              <m:ctrlPr>
                                <a:rPr lang="en-US" sz="1600" i="1">
                                  <a:solidFill>
                                    <a:schemeClr val="tx1"/>
                                  </a:solidFill>
                                  <a:latin typeface="Cambria Math" panose="02040503050406030204" pitchFamily="18" charset="0"/>
                                </a:rPr>
                              </m:ctrlPr>
                            </m:sSupPr>
                            <m:e>
                              <m:d>
                                <m:dPr>
                                  <m:ctrlPr>
                                    <a:rPr lang="en-US" sz="1600" i="1">
                                      <a:solidFill>
                                        <a:schemeClr val="tx1"/>
                                      </a:solidFill>
                                      <a:latin typeface="Cambria Math" panose="02040503050406030204" pitchFamily="18" charset="0"/>
                                    </a:rPr>
                                  </m:ctrlPr>
                                </m:dPr>
                                <m:e>
                                  <m:r>
                                    <a:rPr lang="en-US" sz="1600" i="1">
                                      <a:solidFill>
                                        <a:schemeClr val="tx1"/>
                                      </a:solidFill>
                                      <a:latin typeface="Cambria Math"/>
                                    </a:rPr>
                                    <m:t>𝛼</m:t>
                                  </m:r>
                                  <m:r>
                                    <a:rPr lang="en-US" sz="1600" i="1">
                                      <a:solidFill>
                                        <a:schemeClr val="tx1"/>
                                      </a:solidFill>
                                      <a:latin typeface="Cambria Math"/>
                                    </a:rPr>
                                    <m:t>.</m:t>
                                  </m:r>
                                  <m:r>
                                    <a:rPr lang="en-US" sz="1600" i="1">
                                      <a:solidFill>
                                        <a:schemeClr val="tx1"/>
                                      </a:solidFill>
                                      <a:latin typeface="Cambria Math"/>
                                    </a:rPr>
                                    <m:t>𝜃</m:t>
                                  </m:r>
                                </m:e>
                              </m:d>
                            </m:e>
                            <m:sup>
                              <m:r>
                                <a:rPr lang="en-US" sz="1600" i="1">
                                  <a:solidFill>
                                    <a:schemeClr val="tx1"/>
                                  </a:solidFill>
                                  <a:latin typeface="Cambria Math"/>
                                </a:rPr>
                                <m:t>2−</m:t>
                              </m:r>
                              <m:r>
                                <a:rPr lang="en-US" sz="1600" i="1">
                                  <a:solidFill>
                                    <a:schemeClr val="tx1"/>
                                  </a:solidFill>
                                  <a:latin typeface="Cambria Math"/>
                                </a:rPr>
                                <m:t>𝑝</m:t>
                              </m:r>
                            </m:sup>
                          </m:sSup>
                        </m:num>
                        <m:den>
                          <m:r>
                            <a:rPr lang="en-US" sz="1600" i="1">
                              <a:solidFill>
                                <a:schemeClr val="tx1"/>
                              </a:solidFill>
                              <a:latin typeface="Cambria Math"/>
                            </a:rPr>
                            <m:t>2−</m:t>
                          </m:r>
                          <m:r>
                            <a:rPr lang="en-US" sz="1600" i="1">
                              <a:solidFill>
                                <a:schemeClr val="tx1"/>
                              </a:solidFill>
                              <a:latin typeface="Cambria Math"/>
                            </a:rPr>
                            <m:t>𝑝</m:t>
                          </m:r>
                        </m:den>
                      </m:f>
                    </m:oMath>
                  </m:oMathPara>
                </a14:m>
                <a:endParaRPr lang="en-US" sz="1600" dirty="0">
                  <a:solidFill>
                    <a:schemeClr val="tx1"/>
                  </a:solidFill>
                </a:endParaRPr>
              </a:p>
            </p:txBody>
          </p:sp>
        </mc:Choice>
        <mc:Fallback xmlns="">
          <p:sp>
            <p:nvSpPr>
              <p:cNvPr id="8" name="Rectangle 7"/>
              <p:cNvSpPr>
                <a:spLocks noRot="1" noChangeAspect="1" noMove="1" noResize="1" noEditPoints="1" noAdjustHandles="1" noChangeArrowheads="1" noChangeShapeType="1" noTextEdit="1"/>
              </p:cNvSpPr>
              <p:nvPr/>
            </p:nvSpPr>
            <p:spPr bwMode="auto">
              <a:xfrm>
                <a:off x="3468306" y="2959127"/>
                <a:ext cx="1787858" cy="504970"/>
              </a:xfrm>
              <a:prstGeom prst="rect">
                <a:avLst/>
              </a:prstGeom>
              <a:blipFill rotWithShape="0">
                <a:blip r:embed="rId6"/>
                <a:stretch>
                  <a:fillRect b="-3614"/>
                </a:stretch>
              </a:blipFill>
              <a:ln>
                <a:noFill/>
                <a:headEnd type="none" w="med" len="med"/>
                <a:tailEnd type="none" w="med" len="med"/>
              </a:ln>
              <a:effectLst/>
            </p:spPr>
            <p:txBody>
              <a:bodyPr/>
              <a:lstStyle/>
              <a:p>
                <a:r>
                  <a:rPr lang="en-US">
                    <a:noFill/>
                  </a:rPr>
                  <a:t> </a:t>
                </a:r>
              </a:p>
            </p:txBody>
          </p:sp>
        </mc:Fallback>
      </mc:AlternateContent>
      <p:sp>
        <p:nvSpPr>
          <p:cNvPr id="12" name="Rectangle 11"/>
          <p:cNvSpPr/>
          <p:nvPr/>
        </p:nvSpPr>
        <p:spPr bwMode="auto">
          <a:xfrm>
            <a:off x="7982117" y="4204945"/>
            <a:ext cx="2715906" cy="464024"/>
          </a:xfrm>
          <a:prstGeom prst="rect">
            <a:avLst/>
          </a:prstGeom>
          <a:solidFill>
            <a:srgbClr val="739283"/>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square" lIns="45720" tIns="45720" rIns="45720" bIns="45720" numCol="1" rtlCol="0" anchor="ctr" anchorCtr="0" compatLnSpc="1">
            <a:prstTxWarp prst="textNoShape">
              <a:avLst/>
            </a:prstTxWarp>
          </a:bodyPr>
          <a:lstStyle/>
          <a:p>
            <a:pPr algn="l" eaLnBrk="1" hangingPunct="1">
              <a:spcBef>
                <a:spcPct val="100000"/>
              </a:spcBef>
              <a:buClrTx/>
            </a:pPr>
            <a:r>
              <a:rPr lang="en-US" sz="1600" dirty="0"/>
              <a:t>For various values of </a:t>
            </a:r>
            <a:r>
              <a:rPr lang="en-US" sz="1600" i="1" dirty="0"/>
              <a:t>p</a:t>
            </a:r>
            <a:r>
              <a:rPr lang="en-US" sz="1600" dirty="0"/>
              <a:t>, the following distributions exist:</a:t>
            </a:r>
            <a:endParaRPr lang="en-US" sz="1600" dirty="0">
              <a:solidFill>
                <a:schemeClr val="tx1"/>
              </a:solidFill>
            </a:endParaRPr>
          </a:p>
        </p:txBody>
      </p:sp>
      <p:sp>
        <p:nvSpPr>
          <p:cNvPr id="13" name="Rectangle 12"/>
          <p:cNvSpPr/>
          <p:nvPr/>
        </p:nvSpPr>
        <p:spPr bwMode="auto">
          <a:xfrm>
            <a:off x="7982117" y="4668970"/>
            <a:ext cx="2715906" cy="1690887"/>
          </a:xfrm>
          <a:prstGeom prst="rect">
            <a:avLst/>
          </a:prstGeom>
          <a:solidFill>
            <a:srgbClr val="E2E1C0"/>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square" lIns="45720" tIns="45720" rIns="45720" bIns="45720" numCol="1" rtlCol="0" anchor="ctr" anchorCtr="0" compatLnSpc="1">
            <a:prstTxWarp prst="textNoShape">
              <a:avLst/>
            </a:prstTxWarp>
          </a:bodyPr>
          <a:lstStyle/>
          <a:p>
            <a:pPr marL="171450" indent="-171450">
              <a:buClr>
                <a:schemeClr val="accent4">
                  <a:lumMod val="50000"/>
                </a:schemeClr>
              </a:buClr>
              <a:buFont typeface="Webdings" panose="05030102010509060703" pitchFamily="18" charset="2"/>
              <a:buChar char="4"/>
            </a:pPr>
            <a:r>
              <a:rPr lang="en-US" sz="1400" i="1" dirty="0">
                <a:solidFill>
                  <a:schemeClr val="tx1"/>
                </a:solidFill>
              </a:rPr>
              <a:t>p</a:t>
            </a:r>
            <a:r>
              <a:rPr lang="en-US" sz="1400" dirty="0">
                <a:solidFill>
                  <a:schemeClr val="tx1"/>
                </a:solidFill>
              </a:rPr>
              <a:t>=0: normal distribution</a:t>
            </a:r>
          </a:p>
          <a:p>
            <a:pPr marL="171450" indent="-171450">
              <a:buClr>
                <a:schemeClr val="accent4">
                  <a:lumMod val="50000"/>
                </a:schemeClr>
              </a:buClr>
              <a:buFont typeface="Webdings" panose="05030102010509060703" pitchFamily="18" charset="2"/>
              <a:buChar char="4"/>
            </a:pPr>
            <a:r>
              <a:rPr lang="en-US" sz="1400" i="1" dirty="0">
                <a:solidFill>
                  <a:schemeClr val="tx1"/>
                </a:solidFill>
              </a:rPr>
              <a:t>p=1</a:t>
            </a:r>
            <a:r>
              <a:rPr lang="en-US" sz="1400" dirty="0">
                <a:solidFill>
                  <a:schemeClr val="tx1"/>
                </a:solidFill>
              </a:rPr>
              <a:t>: Poisson distribution</a:t>
            </a:r>
          </a:p>
          <a:p>
            <a:pPr marL="171450" indent="-171450">
              <a:buClr>
                <a:schemeClr val="accent4">
                  <a:lumMod val="50000"/>
                </a:schemeClr>
              </a:buClr>
              <a:buFont typeface="Webdings" panose="05030102010509060703" pitchFamily="18" charset="2"/>
              <a:buChar char="4"/>
            </a:pPr>
            <a:r>
              <a:rPr lang="en-US" sz="1400" dirty="0">
                <a:solidFill>
                  <a:schemeClr val="tx1"/>
                </a:solidFill>
              </a:rPr>
              <a:t>1&lt; </a:t>
            </a:r>
            <a:r>
              <a:rPr lang="en-US" sz="1400" i="1" dirty="0">
                <a:solidFill>
                  <a:schemeClr val="tx1"/>
                </a:solidFill>
              </a:rPr>
              <a:t>p</a:t>
            </a:r>
            <a:r>
              <a:rPr lang="en-US" sz="1400" dirty="0">
                <a:solidFill>
                  <a:schemeClr val="tx1"/>
                </a:solidFill>
              </a:rPr>
              <a:t>&lt; 2: for continuous data with exact zeros</a:t>
            </a:r>
          </a:p>
          <a:p>
            <a:pPr marL="171450" indent="-171450">
              <a:buClr>
                <a:schemeClr val="accent4">
                  <a:lumMod val="50000"/>
                </a:schemeClr>
              </a:buClr>
              <a:buFont typeface="Webdings" panose="05030102010509060703" pitchFamily="18" charset="2"/>
              <a:buChar char="4"/>
            </a:pPr>
            <a:r>
              <a:rPr lang="en-US" sz="1400" i="1" dirty="0">
                <a:solidFill>
                  <a:schemeClr val="tx1"/>
                </a:solidFill>
              </a:rPr>
              <a:t>p</a:t>
            </a:r>
            <a:r>
              <a:rPr lang="en-US" sz="1400" dirty="0">
                <a:solidFill>
                  <a:schemeClr val="tx1"/>
                </a:solidFill>
              </a:rPr>
              <a:t>=2: gamma distribution</a:t>
            </a:r>
          </a:p>
          <a:p>
            <a:pPr marL="171450" indent="-171450">
              <a:buClr>
                <a:schemeClr val="accent4">
                  <a:lumMod val="50000"/>
                </a:schemeClr>
              </a:buClr>
              <a:buFont typeface="Webdings" panose="05030102010509060703" pitchFamily="18" charset="2"/>
              <a:buChar char="4"/>
            </a:pPr>
            <a:r>
              <a:rPr lang="en-US" sz="1400" i="1" dirty="0">
                <a:solidFill>
                  <a:schemeClr val="tx1"/>
                </a:solidFill>
              </a:rPr>
              <a:t>p</a:t>
            </a:r>
            <a:r>
              <a:rPr lang="en-US" sz="1400" dirty="0">
                <a:solidFill>
                  <a:schemeClr val="tx1"/>
                </a:solidFill>
              </a:rPr>
              <a:t>&gt;2: for positive continuous data</a:t>
            </a:r>
          </a:p>
        </p:txBody>
      </p:sp>
      <p:pic>
        <p:nvPicPr>
          <p:cNvPr id="14" name="Picture 13" descr="http://www.cropscience.org.au/icsc2004/poster/2/6/1273_lennoxs-1.gif"/>
          <p:cNvPicPr/>
          <p:nvPr/>
        </p:nvPicPr>
        <p:blipFill>
          <a:blip r:embed="rId7">
            <a:extLst>
              <a:ext uri="{28A0092B-C50C-407E-A947-70E740481C1C}">
                <a14:useLocalDpi xmlns:a14="http://schemas.microsoft.com/office/drawing/2010/main" val="0"/>
              </a:ext>
            </a:extLst>
          </a:blip>
          <a:srcRect/>
          <a:stretch>
            <a:fillRect/>
          </a:stretch>
        </p:blipFill>
        <p:spPr bwMode="auto">
          <a:xfrm>
            <a:off x="7982117" y="1337857"/>
            <a:ext cx="2715906" cy="2742825"/>
          </a:xfrm>
          <a:prstGeom prst="rect">
            <a:avLst/>
          </a:prstGeom>
          <a:noFill/>
          <a:ln>
            <a:solidFill>
              <a:schemeClr val="bg1">
                <a:lumMod val="75000"/>
              </a:schemeClr>
            </a:solidFill>
          </a:ln>
        </p:spPr>
      </p:pic>
    </p:spTree>
    <p:extLst>
      <p:ext uri="{BB962C8B-B14F-4D97-AF65-F5344CB8AC3E}">
        <p14:creationId xmlns:p14="http://schemas.microsoft.com/office/powerpoint/2010/main" val="4129626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fade">
                                      <p:cBhvr>
                                        <p:cTn id="20" dur="500"/>
                                        <p:tgtEl>
                                          <p:spTgt spid="14"/>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500"/>
                                        <p:tgtEl>
                                          <p:spTgt spid="12"/>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12" grpId="0" animBg="1"/>
      <p:bldP spid="13"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1970108" y="2743200"/>
            <a:ext cx="8255692" cy="3778370"/>
          </a:xfrm>
        </p:spPr>
        <p:txBody>
          <a:bodyPr/>
          <a:lstStyle/>
          <a:p>
            <a:r>
              <a:rPr lang="en-US" sz="1400" dirty="0" smtClean="0"/>
              <a:t>What is Machine Learning?</a:t>
            </a:r>
            <a:endParaRPr lang="en-US" sz="1400" dirty="0"/>
          </a:p>
          <a:p>
            <a:r>
              <a:rPr lang="en-US" sz="1400" dirty="0" smtClean="0"/>
              <a:t>Real world use cases</a:t>
            </a:r>
            <a:endParaRPr lang="en-US" sz="1400" dirty="0"/>
          </a:p>
          <a:p>
            <a:r>
              <a:rPr lang="en-US" sz="1400" dirty="0" smtClean="0"/>
              <a:t>Types </a:t>
            </a:r>
            <a:r>
              <a:rPr lang="en-US" sz="1400" dirty="0"/>
              <a:t>of ML algorithms and their applications </a:t>
            </a:r>
            <a:endParaRPr lang="en-US" sz="1400" dirty="0" smtClean="0"/>
          </a:p>
          <a:p>
            <a:r>
              <a:rPr lang="en-US" sz="1400" dirty="0" smtClean="0"/>
              <a:t>Pros/cons </a:t>
            </a:r>
            <a:r>
              <a:rPr lang="en-US" sz="1400" dirty="0"/>
              <a:t>of using Machine </a:t>
            </a:r>
            <a:r>
              <a:rPr lang="en-US" sz="1400" dirty="0" smtClean="0"/>
              <a:t>Learning</a:t>
            </a:r>
            <a:endParaRPr lang="en-US" sz="1400" dirty="0"/>
          </a:p>
        </p:txBody>
      </p:sp>
      <p:sp>
        <p:nvSpPr>
          <p:cNvPr id="3" name="Title 2"/>
          <p:cNvSpPr>
            <a:spLocks noGrp="1"/>
          </p:cNvSpPr>
          <p:nvPr>
            <p:ph type="ctrTitle"/>
          </p:nvPr>
        </p:nvSpPr>
        <p:spPr>
          <a:xfrm>
            <a:off x="1970108" y="1600200"/>
            <a:ext cx="8255692" cy="1143000"/>
          </a:xfrm>
        </p:spPr>
        <p:txBody>
          <a:bodyPr/>
          <a:lstStyle/>
          <a:p>
            <a:r>
              <a:rPr lang="en-US" dirty="0"/>
              <a:t>Introduction to Machine Learning</a:t>
            </a:r>
            <a:endParaRPr lang="en-US" dirty="0"/>
          </a:p>
        </p:txBody>
      </p:sp>
      <p:sp>
        <p:nvSpPr>
          <p:cNvPr id="4" name="Rectangle 3"/>
          <p:cNvSpPr/>
          <p:nvPr/>
        </p:nvSpPr>
        <p:spPr>
          <a:xfrm>
            <a:off x="11247647" y="17253"/>
            <a:ext cx="927100" cy="105242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smtClean="0"/>
          </a:p>
        </p:txBody>
      </p:sp>
    </p:spTree>
    <p:extLst>
      <p:ext uri="{BB962C8B-B14F-4D97-AF65-F5344CB8AC3E}">
        <p14:creationId xmlns:p14="http://schemas.microsoft.com/office/powerpoint/2010/main" val="343167384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5"/>
          <p:cNvSpPr>
            <a:spLocks noGrp="1"/>
          </p:cNvSpPr>
          <p:nvPr>
            <p:ph type="subTitle" idx="1"/>
          </p:nvPr>
        </p:nvSpPr>
        <p:spPr/>
        <p:txBody>
          <a:bodyPr/>
          <a:lstStyle/>
          <a:p>
            <a:r>
              <a:rPr lang="en-US" sz="2400" dirty="0" smtClean="0"/>
              <a:t>Data Understanding &amp; Diagnostics</a:t>
            </a:r>
          </a:p>
          <a:p>
            <a:r>
              <a:rPr lang="en-US" sz="2400" dirty="0" smtClean="0"/>
              <a:t>Introduction to Machine Learning</a:t>
            </a:r>
          </a:p>
          <a:p>
            <a:r>
              <a:rPr lang="en-US" sz="2400" dirty="0"/>
              <a:t>Basic Statistical Concepts</a:t>
            </a:r>
          </a:p>
          <a:p>
            <a:endParaRPr lang="en-US" sz="2400" dirty="0"/>
          </a:p>
        </p:txBody>
      </p:sp>
      <p:sp>
        <p:nvSpPr>
          <p:cNvPr id="5" name="Title 4"/>
          <p:cNvSpPr>
            <a:spLocks noGrp="1"/>
          </p:cNvSpPr>
          <p:nvPr>
            <p:ph type="ctrTitle"/>
          </p:nvPr>
        </p:nvSpPr>
        <p:spPr>
          <a:xfrm>
            <a:off x="1968154" y="1600200"/>
            <a:ext cx="8255692" cy="1143000"/>
          </a:xfrm>
        </p:spPr>
        <p:txBody>
          <a:bodyPr/>
          <a:lstStyle/>
          <a:p>
            <a:r>
              <a:rPr lang="en-US" dirty="0" smtClean="0"/>
              <a:t>Course Contents</a:t>
            </a:r>
            <a:endParaRPr lang="en-US" dirty="0"/>
          </a:p>
        </p:txBody>
      </p:sp>
      <p:sp>
        <p:nvSpPr>
          <p:cNvPr id="4" name="Slide Number Placeholder 3"/>
          <p:cNvSpPr>
            <a:spLocks noGrp="1"/>
          </p:cNvSpPr>
          <p:nvPr>
            <p:ph type="sldNum" sz="quarter" idx="4294967295"/>
          </p:nvPr>
        </p:nvSpPr>
        <p:spPr>
          <a:xfrm>
            <a:off x="11264900" y="6573838"/>
            <a:ext cx="927100" cy="182562"/>
          </a:xfrm>
        </p:spPr>
        <p:txBody>
          <a:bodyPr/>
          <a:lstStyle/>
          <a:p>
            <a:fld id="{5CBDBD4D-7B7B-4EC0-AB6E-424933B04FED}" type="slidenum">
              <a:rPr lang="en-US" smtClean="0"/>
              <a:pPr/>
              <a:t>2</a:t>
            </a:fld>
            <a:endParaRPr lang="en-US"/>
          </a:p>
        </p:txBody>
      </p:sp>
      <p:sp>
        <p:nvSpPr>
          <p:cNvPr id="7" name="Rectangle 6"/>
          <p:cNvSpPr/>
          <p:nvPr/>
        </p:nvSpPr>
        <p:spPr>
          <a:xfrm>
            <a:off x="11247647" y="17253"/>
            <a:ext cx="927100" cy="105242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smtClean="0"/>
          </a:p>
        </p:txBody>
      </p:sp>
    </p:spTree>
    <p:extLst>
      <p:ext uri="{BB962C8B-B14F-4D97-AF65-F5344CB8AC3E}">
        <p14:creationId xmlns:p14="http://schemas.microsoft.com/office/powerpoint/2010/main" val="372966934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Machine </a:t>
            </a:r>
            <a:r>
              <a:rPr lang="en-US" dirty="0" smtClean="0"/>
              <a:t>Learning</a:t>
            </a:r>
            <a:r>
              <a:rPr lang="en-US" dirty="0"/>
              <a:t>?</a:t>
            </a:r>
          </a:p>
        </p:txBody>
      </p:sp>
      <p:sp>
        <p:nvSpPr>
          <p:cNvPr id="4" name="Slide Number Placeholder 3"/>
          <p:cNvSpPr>
            <a:spLocks noGrp="1"/>
          </p:cNvSpPr>
          <p:nvPr>
            <p:ph type="sldNum" sz="quarter" idx="12"/>
          </p:nvPr>
        </p:nvSpPr>
        <p:spPr/>
        <p:txBody>
          <a:bodyPr/>
          <a:lstStyle/>
          <a:p>
            <a:fld id="{5CBDBD4D-7B7B-4EC0-AB6E-424933B04FED}" type="slidenum">
              <a:rPr lang="en-US" smtClean="0"/>
              <a:pPr/>
              <a:t>20</a:t>
            </a:fld>
            <a:endParaRPr lang="en-US"/>
          </a:p>
        </p:txBody>
      </p:sp>
      <p:sp>
        <p:nvSpPr>
          <p:cNvPr id="5" name="Rectangle 19"/>
          <p:cNvSpPr>
            <a:spLocks noChangeArrowheads="1"/>
          </p:cNvSpPr>
          <p:nvPr/>
        </p:nvSpPr>
        <p:spPr bwMode="auto">
          <a:xfrm>
            <a:off x="4727915" y="3694192"/>
            <a:ext cx="2325105" cy="780250"/>
          </a:xfrm>
          <a:prstGeom prst="rect">
            <a:avLst/>
          </a:prstGeom>
          <a:solidFill>
            <a:schemeClr val="accent1"/>
          </a:solidFill>
          <a:ln w="25400">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2000" dirty="0">
                <a:solidFill>
                  <a:schemeClr val="bg1"/>
                </a:solidFill>
              </a:rPr>
              <a:t>Computer</a:t>
            </a:r>
          </a:p>
        </p:txBody>
      </p:sp>
      <p:sp>
        <p:nvSpPr>
          <p:cNvPr id="6" name="Line 20"/>
          <p:cNvSpPr>
            <a:spLocks noChangeShapeType="1"/>
          </p:cNvSpPr>
          <p:nvPr/>
        </p:nvSpPr>
        <p:spPr bwMode="auto">
          <a:xfrm>
            <a:off x="3813514" y="3892061"/>
            <a:ext cx="914400" cy="0"/>
          </a:xfrm>
          <a:prstGeom prst="line">
            <a:avLst/>
          </a:prstGeom>
          <a:noFill/>
          <a:ln w="25400">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900"/>
          </a:p>
        </p:txBody>
      </p:sp>
      <p:sp>
        <p:nvSpPr>
          <p:cNvPr id="7" name="Line 21"/>
          <p:cNvSpPr>
            <a:spLocks noChangeShapeType="1"/>
          </p:cNvSpPr>
          <p:nvPr/>
        </p:nvSpPr>
        <p:spPr bwMode="auto">
          <a:xfrm>
            <a:off x="3813514" y="4282433"/>
            <a:ext cx="914400" cy="0"/>
          </a:xfrm>
          <a:prstGeom prst="line">
            <a:avLst/>
          </a:prstGeom>
          <a:noFill/>
          <a:ln w="25400">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900"/>
          </a:p>
        </p:txBody>
      </p:sp>
      <p:sp>
        <p:nvSpPr>
          <p:cNvPr id="8" name="Line 22"/>
          <p:cNvSpPr>
            <a:spLocks noChangeShapeType="1"/>
          </p:cNvSpPr>
          <p:nvPr/>
        </p:nvSpPr>
        <p:spPr bwMode="auto">
          <a:xfrm>
            <a:off x="7057288" y="4050321"/>
            <a:ext cx="762000" cy="0"/>
          </a:xfrm>
          <a:prstGeom prst="line">
            <a:avLst/>
          </a:prstGeom>
          <a:noFill/>
          <a:ln w="25400">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900"/>
          </a:p>
        </p:txBody>
      </p:sp>
      <p:sp>
        <p:nvSpPr>
          <p:cNvPr id="9" name="Text Box 23"/>
          <p:cNvSpPr txBox="1">
            <a:spLocks noChangeArrowheads="1"/>
          </p:cNvSpPr>
          <p:nvPr/>
        </p:nvSpPr>
        <p:spPr bwMode="auto">
          <a:xfrm>
            <a:off x="3075713" y="3720142"/>
            <a:ext cx="617477"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600" dirty="0"/>
              <a:t>Data</a:t>
            </a:r>
          </a:p>
        </p:txBody>
      </p:sp>
      <p:sp>
        <p:nvSpPr>
          <p:cNvPr id="10" name="Text Box 24"/>
          <p:cNvSpPr txBox="1">
            <a:spLocks noChangeArrowheads="1"/>
          </p:cNvSpPr>
          <p:nvPr/>
        </p:nvSpPr>
        <p:spPr bwMode="auto">
          <a:xfrm>
            <a:off x="2936560" y="4073932"/>
            <a:ext cx="801823"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600" dirty="0"/>
              <a:t>Output</a:t>
            </a:r>
          </a:p>
        </p:txBody>
      </p:sp>
      <p:sp>
        <p:nvSpPr>
          <p:cNvPr id="11" name="Text Box 25"/>
          <p:cNvSpPr txBox="1">
            <a:spLocks noChangeArrowheads="1"/>
          </p:cNvSpPr>
          <p:nvPr/>
        </p:nvSpPr>
        <p:spPr bwMode="auto">
          <a:xfrm>
            <a:off x="8264531" y="3746482"/>
            <a:ext cx="1823508"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sz="1600" dirty="0"/>
              <a:t>Program/</a:t>
            </a:r>
          </a:p>
          <a:p>
            <a:r>
              <a:rPr lang="en-US" altLang="en-US" sz="1600" dirty="0"/>
              <a:t>Algorithm</a:t>
            </a:r>
          </a:p>
        </p:txBody>
      </p:sp>
      <p:sp>
        <p:nvSpPr>
          <p:cNvPr id="12" name="Oval 11"/>
          <p:cNvSpPr/>
          <p:nvPr/>
        </p:nvSpPr>
        <p:spPr bwMode="auto">
          <a:xfrm>
            <a:off x="7872645" y="3532691"/>
            <a:ext cx="1740694" cy="1035260"/>
          </a:xfrm>
          <a:prstGeom prst="ellipse">
            <a:avLst/>
          </a:prstGeom>
          <a:noFill/>
          <a:ln w="12700">
            <a:solidFill>
              <a:schemeClr val="tx1"/>
            </a:solidFill>
            <a:prstDash val="dash"/>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L="234950" indent="-234950" fontAlgn="base">
              <a:spcBef>
                <a:spcPct val="100000"/>
              </a:spcBef>
              <a:spcAft>
                <a:spcPct val="0"/>
              </a:spcAft>
              <a:buFont typeface="Webdings" pitchFamily="18" charset="2"/>
              <a:buChar char="4"/>
            </a:pPr>
            <a:endParaRPr lang="en-US" sz="1600" dirty="0">
              <a:solidFill>
                <a:schemeClr val="tx1"/>
              </a:solidFill>
            </a:endParaRPr>
          </a:p>
        </p:txBody>
      </p:sp>
      <p:sp>
        <p:nvSpPr>
          <p:cNvPr id="13" name="TextBox 12"/>
          <p:cNvSpPr txBox="1"/>
          <p:nvPr/>
        </p:nvSpPr>
        <p:spPr>
          <a:xfrm>
            <a:off x="4817095" y="3309121"/>
            <a:ext cx="2146742" cy="369332"/>
          </a:xfrm>
          <a:prstGeom prst="rect">
            <a:avLst/>
          </a:prstGeom>
          <a:noFill/>
        </p:spPr>
        <p:txBody>
          <a:bodyPr wrap="none" rtlCol="0">
            <a:spAutoFit/>
          </a:bodyPr>
          <a:lstStyle/>
          <a:p>
            <a:r>
              <a:rPr lang="en-US" b="1" dirty="0"/>
              <a:t>Machine Learning</a:t>
            </a:r>
          </a:p>
        </p:txBody>
      </p:sp>
      <p:sp>
        <p:nvSpPr>
          <p:cNvPr id="14" name="Rectangle 19"/>
          <p:cNvSpPr>
            <a:spLocks noChangeArrowheads="1"/>
          </p:cNvSpPr>
          <p:nvPr/>
        </p:nvSpPr>
        <p:spPr bwMode="auto">
          <a:xfrm>
            <a:off x="4753703" y="1864288"/>
            <a:ext cx="2325105" cy="735578"/>
          </a:xfrm>
          <a:prstGeom prst="rect">
            <a:avLst/>
          </a:prstGeom>
          <a:solidFill>
            <a:schemeClr val="accent1"/>
          </a:solidFill>
          <a:ln w="25400">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2000" dirty="0">
                <a:solidFill>
                  <a:schemeClr val="bg1"/>
                </a:solidFill>
              </a:rPr>
              <a:t>Computer</a:t>
            </a:r>
          </a:p>
        </p:txBody>
      </p:sp>
      <p:sp>
        <p:nvSpPr>
          <p:cNvPr id="15" name="Line 20"/>
          <p:cNvSpPr>
            <a:spLocks noChangeShapeType="1"/>
          </p:cNvSpPr>
          <p:nvPr/>
        </p:nvSpPr>
        <p:spPr bwMode="auto">
          <a:xfrm>
            <a:off x="3839301" y="2016538"/>
            <a:ext cx="914400" cy="0"/>
          </a:xfrm>
          <a:prstGeom prst="line">
            <a:avLst/>
          </a:prstGeom>
          <a:noFill/>
          <a:ln w="25400">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900"/>
          </a:p>
        </p:txBody>
      </p:sp>
      <p:sp>
        <p:nvSpPr>
          <p:cNvPr id="16" name="Line 21"/>
          <p:cNvSpPr>
            <a:spLocks noChangeShapeType="1"/>
          </p:cNvSpPr>
          <p:nvPr/>
        </p:nvSpPr>
        <p:spPr bwMode="auto">
          <a:xfrm>
            <a:off x="4038331" y="2465363"/>
            <a:ext cx="715371" cy="0"/>
          </a:xfrm>
          <a:prstGeom prst="line">
            <a:avLst/>
          </a:prstGeom>
          <a:noFill/>
          <a:ln w="25400">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900"/>
          </a:p>
        </p:txBody>
      </p:sp>
      <p:sp>
        <p:nvSpPr>
          <p:cNvPr id="17" name="Line 22"/>
          <p:cNvSpPr>
            <a:spLocks noChangeShapeType="1"/>
          </p:cNvSpPr>
          <p:nvPr/>
        </p:nvSpPr>
        <p:spPr bwMode="auto">
          <a:xfrm>
            <a:off x="7083076" y="2233251"/>
            <a:ext cx="762000" cy="0"/>
          </a:xfrm>
          <a:prstGeom prst="line">
            <a:avLst/>
          </a:prstGeom>
          <a:noFill/>
          <a:ln w="25400">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900"/>
          </a:p>
        </p:txBody>
      </p:sp>
      <p:sp>
        <p:nvSpPr>
          <p:cNvPr id="18" name="Text Box 23"/>
          <p:cNvSpPr txBox="1">
            <a:spLocks noChangeArrowheads="1"/>
          </p:cNvSpPr>
          <p:nvPr/>
        </p:nvSpPr>
        <p:spPr bwMode="auto">
          <a:xfrm>
            <a:off x="3196038" y="1763825"/>
            <a:ext cx="617477"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600" dirty="0"/>
              <a:t>Data</a:t>
            </a:r>
          </a:p>
        </p:txBody>
      </p:sp>
      <p:sp>
        <p:nvSpPr>
          <p:cNvPr id="19" name="Text Box 24"/>
          <p:cNvSpPr txBox="1">
            <a:spLocks noChangeArrowheads="1"/>
          </p:cNvSpPr>
          <p:nvPr/>
        </p:nvSpPr>
        <p:spPr bwMode="auto">
          <a:xfrm>
            <a:off x="2753707" y="2142861"/>
            <a:ext cx="1050288"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600" dirty="0"/>
              <a:t>Program/</a:t>
            </a:r>
          </a:p>
          <a:p>
            <a:r>
              <a:rPr lang="en-US" altLang="en-US" sz="1600" dirty="0"/>
              <a:t>Algorithm</a:t>
            </a:r>
          </a:p>
        </p:txBody>
      </p:sp>
      <p:sp>
        <p:nvSpPr>
          <p:cNvPr id="20" name="Text Box 25"/>
          <p:cNvSpPr txBox="1">
            <a:spLocks noChangeArrowheads="1"/>
          </p:cNvSpPr>
          <p:nvPr/>
        </p:nvSpPr>
        <p:spPr bwMode="auto">
          <a:xfrm>
            <a:off x="7827153" y="2062800"/>
            <a:ext cx="1823508"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sz="1600" dirty="0"/>
              <a:t>Output</a:t>
            </a:r>
          </a:p>
        </p:txBody>
      </p:sp>
      <p:sp>
        <p:nvSpPr>
          <p:cNvPr id="21" name="TextBox 20"/>
          <p:cNvSpPr txBox="1"/>
          <p:nvPr/>
        </p:nvSpPr>
        <p:spPr>
          <a:xfrm>
            <a:off x="4518316" y="1446802"/>
            <a:ext cx="2634119" cy="369332"/>
          </a:xfrm>
          <a:prstGeom prst="rect">
            <a:avLst/>
          </a:prstGeom>
          <a:noFill/>
        </p:spPr>
        <p:txBody>
          <a:bodyPr wrap="none" rtlCol="0">
            <a:spAutoFit/>
          </a:bodyPr>
          <a:lstStyle/>
          <a:p>
            <a:r>
              <a:rPr lang="en-US" b="1" dirty="0"/>
              <a:t>Traditional Computing</a:t>
            </a:r>
          </a:p>
        </p:txBody>
      </p:sp>
      <p:sp>
        <p:nvSpPr>
          <p:cNvPr id="22" name="TextBox 21"/>
          <p:cNvSpPr txBox="1"/>
          <p:nvPr/>
        </p:nvSpPr>
        <p:spPr>
          <a:xfrm>
            <a:off x="1702616" y="4896330"/>
            <a:ext cx="8909468" cy="1261884"/>
          </a:xfrm>
          <a:prstGeom prst="rect">
            <a:avLst/>
          </a:prstGeom>
          <a:noFill/>
          <a:ln w="3175">
            <a:solidFill>
              <a:schemeClr val="tx1"/>
            </a:solidFill>
            <a:prstDash val="dash"/>
          </a:ln>
        </p:spPr>
        <p:txBody>
          <a:bodyPr wrap="square" rtlCol="0">
            <a:spAutoFit/>
          </a:bodyPr>
          <a:lstStyle/>
          <a:p>
            <a:r>
              <a:rPr lang="en-US" b="1" dirty="0"/>
              <a:t>Machine learning is all about feedback</a:t>
            </a:r>
          </a:p>
          <a:p>
            <a:endParaRPr lang="en-US" sz="1600" b="1" dirty="0"/>
          </a:p>
          <a:p>
            <a:pPr marL="285750" indent="-285750">
              <a:buFont typeface="Arial" panose="020B0604020202020204" pitchFamily="34" charset="0"/>
              <a:buChar char="►"/>
            </a:pPr>
            <a:r>
              <a:rPr lang="en-US" sz="1400" dirty="0"/>
              <a:t>Use of  self learning Algorithms to make sense of data</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a:t>Solve problems with huge data sets (e.g. click data) or absurd complexities (e.g. voice recognition)</a:t>
            </a:r>
          </a:p>
        </p:txBody>
      </p:sp>
    </p:spTree>
    <p:extLst>
      <p:ext uri="{BB962C8B-B14F-4D97-AF65-F5344CB8AC3E}">
        <p14:creationId xmlns:p14="http://schemas.microsoft.com/office/powerpoint/2010/main" val="33789821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Components and Build </a:t>
            </a:r>
            <a:endParaRPr lang="en-US" dirty="0"/>
          </a:p>
        </p:txBody>
      </p:sp>
      <p:sp>
        <p:nvSpPr>
          <p:cNvPr id="4" name="Slide Number Placeholder 3"/>
          <p:cNvSpPr>
            <a:spLocks noGrp="1"/>
          </p:cNvSpPr>
          <p:nvPr>
            <p:ph type="sldNum" sz="quarter" idx="12"/>
          </p:nvPr>
        </p:nvSpPr>
        <p:spPr/>
        <p:txBody>
          <a:bodyPr/>
          <a:lstStyle/>
          <a:p>
            <a:fld id="{5CBDBD4D-7B7B-4EC0-AB6E-424933B04FED}" type="slidenum">
              <a:rPr lang="en-US" smtClean="0"/>
              <a:pPr/>
              <a:t>21</a:t>
            </a:fld>
            <a:endParaRPr lang="en-US"/>
          </a:p>
        </p:txBody>
      </p:sp>
      <p:sp>
        <p:nvSpPr>
          <p:cNvPr id="5" name="Rounded Rectangle 4"/>
          <p:cNvSpPr/>
          <p:nvPr/>
        </p:nvSpPr>
        <p:spPr bwMode="auto">
          <a:xfrm>
            <a:off x="1472134" y="3138986"/>
            <a:ext cx="3439236" cy="518615"/>
          </a:xfrm>
          <a:prstGeom prst="roundRect">
            <a:avLst/>
          </a:prstGeom>
          <a:solidFill>
            <a:schemeClr val="accent3">
              <a:lumMod val="90000"/>
            </a:schemeClr>
          </a:solidFill>
          <a:ln>
            <a:noFill/>
            <a:headEnd type="none" w="med" len="med"/>
            <a:tailEnd type="none" w="med" len="med"/>
          </a:ln>
          <a:effectLst>
            <a:outerShdw blurRad="50800" dist="38100" dir="2700000" algn="tl" rotWithShape="0">
              <a:prstClr val="black">
                <a:alpha val="40000"/>
              </a:prstClr>
            </a:outerShdw>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L="234950" indent="-234950" fontAlgn="base">
              <a:spcBef>
                <a:spcPct val="100000"/>
              </a:spcBef>
              <a:spcAft>
                <a:spcPct val="0"/>
              </a:spcAft>
              <a:buFont typeface="Webdings" pitchFamily="18" charset="2"/>
              <a:buChar char="4"/>
            </a:pPr>
            <a:endParaRPr lang="en-US" sz="1600" dirty="0" err="1">
              <a:solidFill>
                <a:schemeClr val="tx1"/>
              </a:solidFill>
            </a:endParaRPr>
          </a:p>
        </p:txBody>
      </p:sp>
      <p:sp>
        <p:nvSpPr>
          <p:cNvPr id="6" name="Rounded Rectangle 5"/>
          <p:cNvSpPr/>
          <p:nvPr/>
        </p:nvSpPr>
        <p:spPr bwMode="auto">
          <a:xfrm>
            <a:off x="5157029" y="3138986"/>
            <a:ext cx="2388359" cy="518615"/>
          </a:xfrm>
          <a:prstGeom prst="roundRect">
            <a:avLst/>
          </a:prstGeom>
          <a:solidFill>
            <a:schemeClr val="accent3">
              <a:lumMod val="90000"/>
            </a:schemeClr>
          </a:solidFill>
          <a:ln>
            <a:noFill/>
            <a:headEnd type="none" w="med" len="med"/>
            <a:tailEnd type="none" w="med" len="med"/>
          </a:ln>
          <a:effectLst>
            <a:outerShdw blurRad="50800" dist="38100" dir="2700000" algn="tl" rotWithShape="0">
              <a:prstClr val="black">
                <a:alpha val="40000"/>
              </a:prstClr>
            </a:outerShdw>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L="234950" indent="-234950" fontAlgn="base">
              <a:spcBef>
                <a:spcPct val="100000"/>
              </a:spcBef>
              <a:spcAft>
                <a:spcPct val="0"/>
              </a:spcAft>
              <a:buFont typeface="Webdings" pitchFamily="18" charset="2"/>
              <a:buChar char="4"/>
            </a:pPr>
            <a:endParaRPr lang="en-US" sz="1600" dirty="0" err="1">
              <a:solidFill>
                <a:schemeClr val="tx1"/>
              </a:solidFill>
            </a:endParaRPr>
          </a:p>
        </p:txBody>
      </p:sp>
      <p:sp>
        <p:nvSpPr>
          <p:cNvPr id="7" name="Rounded Rectangle 6"/>
          <p:cNvSpPr/>
          <p:nvPr/>
        </p:nvSpPr>
        <p:spPr bwMode="auto">
          <a:xfrm>
            <a:off x="7845639" y="3138986"/>
            <a:ext cx="2579427" cy="518615"/>
          </a:xfrm>
          <a:prstGeom prst="roundRect">
            <a:avLst/>
          </a:prstGeom>
          <a:solidFill>
            <a:schemeClr val="accent3">
              <a:lumMod val="90000"/>
            </a:schemeClr>
          </a:solidFill>
          <a:ln>
            <a:noFill/>
            <a:headEnd type="none" w="med" len="med"/>
            <a:tailEnd type="none" w="med" len="med"/>
          </a:ln>
          <a:effectLst>
            <a:outerShdw blurRad="50800" dist="38100" dir="2700000" algn="tl" rotWithShape="0">
              <a:prstClr val="black">
                <a:alpha val="40000"/>
              </a:prstClr>
            </a:outerShdw>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L="234950" indent="-234950" fontAlgn="base">
              <a:spcBef>
                <a:spcPct val="100000"/>
              </a:spcBef>
              <a:spcAft>
                <a:spcPct val="0"/>
              </a:spcAft>
              <a:buFont typeface="Webdings" pitchFamily="18" charset="2"/>
              <a:buChar char="4"/>
            </a:pPr>
            <a:endParaRPr lang="en-US" sz="1600" dirty="0" err="1">
              <a:solidFill>
                <a:schemeClr val="tx1"/>
              </a:solidFill>
            </a:endParaRPr>
          </a:p>
        </p:txBody>
      </p:sp>
      <p:sp>
        <p:nvSpPr>
          <p:cNvPr id="8" name="Rectangle 7"/>
          <p:cNvSpPr/>
          <p:nvPr/>
        </p:nvSpPr>
        <p:spPr bwMode="auto">
          <a:xfrm>
            <a:off x="4583827" y="2074461"/>
            <a:ext cx="3302758" cy="846161"/>
          </a:xfrm>
          <a:prstGeom prst="rect">
            <a:avLst/>
          </a:prstGeom>
          <a:ln>
            <a:noFill/>
            <a:headEnd type="none" w="med" len="med"/>
            <a:tailEnd type="none" w="med" len="med"/>
          </a:ln>
          <a:effectLst>
            <a:outerShdw blurRad="50800" dist="38100" dir="2700000" algn="tl" rotWithShape="0">
              <a:prstClr val="black">
                <a:alpha val="40000"/>
              </a:prstClr>
            </a:outerShdw>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L="234950" indent="-234950" fontAlgn="base">
              <a:spcBef>
                <a:spcPct val="100000"/>
              </a:spcBef>
              <a:spcAft>
                <a:spcPct val="0"/>
              </a:spcAft>
              <a:buFont typeface="Webdings" pitchFamily="18" charset="2"/>
              <a:buChar char="4"/>
            </a:pPr>
            <a:endParaRPr lang="en-US" sz="1600" dirty="0" err="1">
              <a:solidFill>
                <a:schemeClr val="tx1"/>
              </a:solidFill>
            </a:endParaRPr>
          </a:p>
        </p:txBody>
      </p:sp>
      <p:sp>
        <p:nvSpPr>
          <p:cNvPr id="9" name="Content Placeholder 2"/>
          <p:cNvSpPr txBox="1">
            <a:spLocks/>
          </p:cNvSpPr>
          <p:nvPr/>
        </p:nvSpPr>
        <p:spPr>
          <a:xfrm>
            <a:off x="1308364" y="2172380"/>
            <a:ext cx="9347152" cy="1211950"/>
          </a:xfrm>
          <a:prstGeom prst="rect">
            <a:avLst/>
          </a:prstGeom>
        </p:spPr>
        <p:txBody>
          <a:bodyPr vert="horz" lIns="91440" tIns="45720" rIns="91440" bIns="45720" rtlCol="0" anchor="t">
            <a:noAutofit/>
          </a:bodyPr>
          <a:lstStyle>
            <a:lvl1pPr marL="237744" indent="-237744" algn="l" defTabSz="914400" rtl="0" eaLnBrk="1" latinLnBrk="0" hangingPunct="1">
              <a:lnSpc>
                <a:spcPct val="95000"/>
              </a:lnSpc>
              <a:spcBef>
                <a:spcPts val="2600"/>
              </a:spcBef>
              <a:buClr>
                <a:schemeClr val="tx1"/>
              </a:buClr>
              <a:buSzPct val="80000"/>
              <a:buFont typeface="Wingdings" pitchFamily="2" charset="2"/>
              <a:buChar char="n"/>
              <a:defRPr sz="2000" kern="1200">
                <a:solidFill>
                  <a:schemeClr val="tx1"/>
                </a:solidFill>
                <a:latin typeface="Arial" pitchFamily="34" charset="0"/>
                <a:ea typeface="+mn-ea"/>
                <a:cs typeface="Arial" pitchFamily="34" charset="0"/>
              </a:defRPr>
            </a:lvl1pPr>
            <a:lvl2pPr marL="411480" indent="-173736" algn="l" defTabSz="914400" rtl="0" eaLnBrk="1" latinLnBrk="0" hangingPunct="1">
              <a:lnSpc>
                <a:spcPct val="95000"/>
              </a:lnSpc>
              <a:spcBef>
                <a:spcPts val="900"/>
              </a:spcBef>
              <a:buClr>
                <a:schemeClr val="tx1"/>
              </a:buClr>
              <a:buSzPct val="100000"/>
              <a:buFont typeface="Arial" pitchFamily="34" charset="0"/>
              <a:buChar char="–"/>
              <a:defRPr sz="1800" kern="1200">
                <a:solidFill>
                  <a:schemeClr val="tx1"/>
                </a:solidFill>
                <a:latin typeface="+mn-lt"/>
                <a:ea typeface="+mn-ea"/>
                <a:cs typeface="Arial" pitchFamily="34" charset="0"/>
              </a:defRPr>
            </a:lvl2pPr>
            <a:lvl3pPr marL="576072" indent="-164592" algn="l" defTabSz="914400" rtl="0" eaLnBrk="1" latinLnBrk="0" hangingPunct="1">
              <a:lnSpc>
                <a:spcPct val="95000"/>
              </a:lnSpc>
              <a:spcBef>
                <a:spcPts val="900"/>
              </a:spcBef>
              <a:buClr>
                <a:schemeClr val="tx1"/>
              </a:buClr>
              <a:buSzPct val="100000"/>
              <a:buFont typeface="Arial" pitchFamily="34" charset="0"/>
              <a:buChar char="–"/>
              <a:defRPr sz="1800" kern="1200">
                <a:solidFill>
                  <a:schemeClr val="tx1"/>
                </a:solidFill>
                <a:latin typeface="+mn-lt"/>
                <a:ea typeface="+mn-ea"/>
                <a:cs typeface="Arial" pitchFamily="34" charset="0"/>
              </a:defRPr>
            </a:lvl3pPr>
            <a:lvl4pPr marL="749808" indent="-173736" algn="l" defTabSz="914400" rtl="0" eaLnBrk="1" latinLnBrk="0" hangingPunct="1">
              <a:lnSpc>
                <a:spcPct val="95000"/>
              </a:lnSpc>
              <a:spcBef>
                <a:spcPts val="900"/>
              </a:spcBef>
              <a:buClr>
                <a:schemeClr val="tx1"/>
              </a:buClr>
              <a:buSzPct val="100000"/>
              <a:buFont typeface="Arial" pitchFamily="34" charset="0"/>
              <a:buChar char="–"/>
              <a:defRPr sz="1800" kern="1200">
                <a:solidFill>
                  <a:schemeClr val="tx1"/>
                </a:solidFill>
                <a:latin typeface="+mn-lt"/>
                <a:ea typeface="+mn-ea"/>
                <a:cs typeface="Arial" pitchFamily="34" charset="0"/>
              </a:defRPr>
            </a:lvl4pPr>
            <a:lvl5pPr marL="914400" indent="-164592" algn="l" defTabSz="914400" rtl="0" eaLnBrk="1" latinLnBrk="0" hangingPunct="1">
              <a:lnSpc>
                <a:spcPct val="95000"/>
              </a:lnSpc>
              <a:spcBef>
                <a:spcPts val="900"/>
              </a:spcBef>
              <a:buClr>
                <a:schemeClr val="tx1"/>
              </a:buClr>
              <a:buSzPct val="100000"/>
              <a:buFont typeface="Arial" pitchFamily="34" charset="0"/>
              <a:buChar char="–"/>
              <a:defRPr sz="1800" kern="1200">
                <a:solidFill>
                  <a:schemeClr val="tx1"/>
                </a:solidFill>
                <a:latin typeface="+mn-lt"/>
                <a:ea typeface="+mn-ea"/>
                <a:cs typeface="Arial" pitchFamily="34" charset="0"/>
              </a:defRPr>
            </a:lvl5pPr>
            <a:lvl6pPr marL="914400" indent="-164592" algn="l" defTabSz="914400" rtl="0" eaLnBrk="1" latinLnBrk="0" hangingPunct="1">
              <a:lnSpc>
                <a:spcPct val="95000"/>
              </a:lnSpc>
              <a:spcBef>
                <a:spcPts val="900"/>
              </a:spcBef>
              <a:buFont typeface="Arial" pitchFamily="34" charset="0"/>
              <a:buChar char="–"/>
              <a:defRPr sz="1800" kern="1200">
                <a:solidFill>
                  <a:schemeClr val="tx1"/>
                </a:solidFill>
                <a:latin typeface="+mn-lt"/>
                <a:ea typeface="+mn-ea"/>
                <a:cs typeface="+mn-cs"/>
              </a:defRPr>
            </a:lvl6pPr>
            <a:lvl7pPr marL="914400" indent="-164592" algn="l" defTabSz="914400" rtl="0" eaLnBrk="1" latinLnBrk="0" hangingPunct="1">
              <a:lnSpc>
                <a:spcPct val="95000"/>
              </a:lnSpc>
              <a:spcBef>
                <a:spcPts val="900"/>
              </a:spcBef>
              <a:buFont typeface="Arial" pitchFamily="34" charset="0"/>
              <a:buChar char="–"/>
              <a:defRPr sz="1800" kern="1200">
                <a:solidFill>
                  <a:schemeClr val="tx1"/>
                </a:solidFill>
                <a:latin typeface="+mn-lt"/>
                <a:ea typeface="+mn-ea"/>
                <a:cs typeface="+mn-cs"/>
              </a:defRPr>
            </a:lvl7pPr>
            <a:lvl8pPr marL="914400" indent="-164592" algn="l" defTabSz="914400" rtl="0" eaLnBrk="1" latinLnBrk="0" hangingPunct="1">
              <a:lnSpc>
                <a:spcPct val="95000"/>
              </a:lnSpc>
              <a:spcBef>
                <a:spcPts val="900"/>
              </a:spcBef>
              <a:buFont typeface="Arial" pitchFamily="34" charset="0"/>
              <a:buChar char="–"/>
              <a:defRPr sz="1800" kern="1200" baseline="0">
                <a:solidFill>
                  <a:schemeClr val="tx1"/>
                </a:solidFill>
                <a:latin typeface="+mn-lt"/>
                <a:ea typeface="+mn-ea"/>
                <a:cs typeface="+mn-cs"/>
              </a:defRPr>
            </a:lvl8pPr>
            <a:lvl9pPr marL="914400" indent="-164592" algn="l" defTabSz="914400" rtl="0" eaLnBrk="1" latinLnBrk="0" hangingPunct="1">
              <a:lnSpc>
                <a:spcPct val="95000"/>
              </a:lnSpc>
              <a:spcBef>
                <a:spcPts val="900"/>
              </a:spcBef>
              <a:buFont typeface="Arial" pitchFamily="34" charset="0"/>
              <a:buChar char="–"/>
              <a:defRPr sz="1800" kern="1200" baseline="0">
                <a:solidFill>
                  <a:schemeClr val="tx1"/>
                </a:solidFill>
                <a:latin typeface="+mn-lt"/>
                <a:ea typeface="+mn-ea"/>
                <a:cs typeface="+mn-cs"/>
              </a:defRPr>
            </a:lvl9pPr>
          </a:lstStyle>
          <a:p>
            <a:pPr marL="0" indent="0" algn="ctr">
              <a:buFont typeface="Wingdings" pitchFamily="2" charset="2"/>
              <a:buNone/>
            </a:pPr>
            <a:r>
              <a:rPr lang="en-US" sz="4000" smtClean="0">
                <a:solidFill>
                  <a:schemeClr val="bg1"/>
                </a:solidFill>
              </a:rPr>
              <a:t>   LEARNING</a:t>
            </a:r>
            <a:r>
              <a:rPr lang="en-US" sz="4000" smtClean="0"/>
              <a:t/>
            </a:r>
            <a:br>
              <a:rPr lang="en-US" sz="4000" smtClean="0"/>
            </a:br>
            <a:r>
              <a:rPr lang="en-US" sz="2800" smtClean="0"/>
              <a:t/>
            </a:r>
            <a:br>
              <a:rPr lang="en-US" sz="2800" smtClean="0"/>
            </a:br>
            <a:r>
              <a:rPr lang="en-US" sz="2800" smtClean="0"/>
              <a:t>REPRESENTATION + EVALUATION + OPTIMIZATION </a:t>
            </a:r>
            <a:endParaRPr lang="en-US" sz="2800" dirty="0"/>
          </a:p>
        </p:txBody>
      </p:sp>
      <p:sp>
        <p:nvSpPr>
          <p:cNvPr id="10" name="TextBox 9"/>
          <p:cNvSpPr txBox="1"/>
          <p:nvPr/>
        </p:nvSpPr>
        <p:spPr>
          <a:xfrm>
            <a:off x="1444836" y="3944203"/>
            <a:ext cx="3398292" cy="1569660"/>
          </a:xfrm>
          <a:prstGeom prst="rect">
            <a:avLst/>
          </a:prstGeom>
          <a:noFill/>
        </p:spPr>
        <p:txBody>
          <a:bodyPr wrap="square" rtlCol="0">
            <a:spAutoFit/>
          </a:bodyPr>
          <a:lstStyle/>
          <a:p>
            <a:pPr marL="171450" indent="-171450">
              <a:buFont typeface="Webdings" panose="05030102010509060703" pitchFamily="18" charset="2"/>
              <a:buChar char="4"/>
            </a:pPr>
            <a:r>
              <a:rPr lang="en-US" sz="1600" dirty="0"/>
              <a:t>What we know about what we know</a:t>
            </a:r>
          </a:p>
          <a:p>
            <a:pPr marL="171450" indent="-171450">
              <a:buFont typeface="Webdings" panose="05030102010509060703" pitchFamily="18" charset="2"/>
              <a:buChar char="4"/>
            </a:pPr>
            <a:r>
              <a:rPr lang="en-US" sz="1600" dirty="0"/>
              <a:t>What we want to know about what we do not know</a:t>
            </a:r>
          </a:p>
          <a:p>
            <a:pPr marL="171450" indent="-171450">
              <a:buFont typeface="Webdings" panose="05030102010509060703" pitchFamily="18" charset="2"/>
              <a:buChar char="4"/>
            </a:pPr>
            <a:r>
              <a:rPr lang="en-US" sz="1600" dirty="0"/>
              <a:t>Data</a:t>
            </a:r>
          </a:p>
          <a:p>
            <a:pPr marL="171450" indent="-171450">
              <a:buFont typeface="Webdings" panose="05030102010509060703" pitchFamily="18" charset="2"/>
              <a:buChar char="4"/>
            </a:pPr>
            <a:r>
              <a:rPr lang="en-US" sz="1600" dirty="0"/>
              <a:t>Noise</a:t>
            </a:r>
          </a:p>
        </p:txBody>
      </p:sp>
      <p:sp>
        <p:nvSpPr>
          <p:cNvPr id="11" name="TextBox 10"/>
          <p:cNvSpPr txBox="1"/>
          <p:nvPr/>
        </p:nvSpPr>
        <p:spPr>
          <a:xfrm>
            <a:off x="5157028" y="3944203"/>
            <a:ext cx="2688610" cy="1077218"/>
          </a:xfrm>
          <a:prstGeom prst="rect">
            <a:avLst/>
          </a:prstGeom>
          <a:noFill/>
        </p:spPr>
        <p:txBody>
          <a:bodyPr wrap="square" rtlCol="0">
            <a:spAutoFit/>
          </a:bodyPr>
          <a:lstStyle/>
          <a:p>
            <a:pPr marL="171450" indent="-171450">
              <a:buFont typeface="Webdings" panose="05030102010509060703" pitchFamily="18" charset="2"/>
              <a:buChar char="4"/>
            </a:pPr>
            <a:r>
              <a:rPr lang="en-US" sz="1600" dirty="0"/>
              <a:t>Seeing is believing</a:t>
            </a:r>
          </a:p>
          <a:p>
            <a:pPr marL="171450" indent="-171450">
              <a:buFont typeface="Webdings" panose="05030102010509060703" pitchFamily="18" charset="2"/>
              <a:buChar char="4"/>
            </a:pPr>
            <a:r>
              <a:rPr lang="en-US" sz="1600" dirty="0"/>
              <a:t>Measuring what we want against what we have</a:t>
            </a:r>
          </a:p>
          <a:p>
            <a:pPr marL="171450" indent="-171450">
              <a:buFont typeface="Webdings" panose="05030102010509060703" pitchFamily="18" charset="2"/>
              <a:buChar char="4"/>
            </a:pPr>
            <a:r>
              <a:rPr lang="en-US" sz="1600" dirty="0"/>
              <a:t>Object. Subject</a:t>
            </a:r>
          </a:p>
        </p:txBody>
      </p:sp>
      <p:sp>
        <p:nvSpPr>
          <p:cNvPr id="12" name="TextBox 11"/>
          <p:cNvSpPr txBox="1"/>
          <p:nvPr/>
        </p:nvSpPr>
        <p:spPr>
          <a:xfrm>
            <a:off x="7859285" y="3944204"/>
            <a:ext cx="2688610" cy="855619"/>
          </a:xfrm>
          <a:prstGeom prst="rect">
            <a:avLst/>
          </a:prstGeom>
          <a:noFill/>
        </p:spPr>
        <p:txBody>
          <a:bodyPr wrap="square" rtlCol="0">
            <a:spAutoFit/>
          </a:bodyPr>
          <a:lstStyle/>
          <a:p>
            <a:pPr marL="171450" indent="-171450">
              <a:buFont typeface="Webdings" panose="05030102010509060703" pitchFamily="18" charset="2"/>
              <a:buChar char="4"/>
            </a:pPr>
            <a:r>
              <a:rPr lang="en-US" sz="1600" dirty="0"/>
              <a:t>Remove noise</a:t>
            </a:r>
          </a:p>
          <a:p>
            <a:pPr marL="171450" indent="-171450">
              <a:buFont typeface="Webdings" panose="05030102010509060703" pitchFamily="18" charset="2"/>
              <a:buChar char="4"/>
            </a:pPr>
            <a:r>
              <a:rPr lang="en-US" sz="1600" dirty="0"/>
              <a:t>Don’t take what is not relevant</a:t>
            </a:r>
          </a:p>
        </p:txBody>
      </p:sp>
    </p:spTree>
    <p:extLst>
      <p:ext uri="{BB962C8B-B14F-4D97-AF65-F5344CB8AC3E}">
        <p14:creationId xmlns:p14="http://schemas.microsoft.com/office/powerpoint/2010/main" val="45433204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a:t>
            </a:r>
            <a:r>
              <a:rPr lang="en-US" dirty="0" smtClean="0"/>
              <a:t>Many </a:t>
            </a:r>
            <a:r>
              <a:rPr lang="en-US" dirty="0"/>
              <a:t>W</a:t>
            </a:r>
            <a:r>
              <a:rPr lang="en-US" dirty="0" smtClean="0"/>
              <a:t>ays </a:t>
            </a:r>
            <a:r>
              <a:rPr lang="en-US" dirty="0"/>
              <a:t>C</a:t>
            </a:r>
            <a:r>
              <a:rPr lang="en-US" dirty="0" smtClean="0"/>
              <a:t>an </a:t>
            </a:r>
            <a:r>
              <a:rPr lang="en-US" dirty="0"/>
              <a:t>Y</a:t>
            </a:r>
            <a:r>
              <a:rPr lang="en-US" dirty="0" smtClean="0"/>
              <a:t>ou </a:t>
            </a:r>
            <a:r>
              <a:rPr lang="en-US" dirty="0"/>
              <a:t>R</a:t>
            </a:r>
            <a:r>
              <a:rPr lang="en-US" dirty="0" smtClean="0"/>
              <a:t>ecognize </a:t>
            </a:r>
            <a:r>
              <a:rPr lang="en-US" dirty="0"/>
              <a:t>an </a:t>
            </a:r>
            <a:r>
              <a:rPr lang="en-US" dirty="0" smtClean="0"/>
              <a:t>Apple?</a:t>
            </a:r>
            <a:endParaRPr lang="en-US" dirty="0"/>
          </a:p>
        </p:txBody>
      </p:sp>
      <p:sp>
        <p:nvSpPr>
          <p:cNvPr id="4" name="Slide Number Placeholder 3"/>
          <p:cNvSpPr>
            <a:spLocks noGrp="1"/>
          </p:cNvSpPr>
          <p:nvPr>
            <p:ph type="sldNum" sz="quarter" idx="12"/>
          </p:nvPr>
        </p:nvSpPr>
        <p:spPr/>
        <p:txBody>
          <a:bodyPr/>
          <a:lstStyle/>
          <a:p>
            <a:fld id="{5CBDBD4D-7B7B-4EC0-AB6E-424933B04FED}" type="slidenum">
              <a:rPr lang="en-US" smtClean="0"/>
              <a:pPr/>
              <a:t>22</a:t>
            </a:fld>
            <a:endParaRPr lang="en-US"/>
          </a:p>
        </p:txBody>
      </p:sp>
      <p:pic>
        <p:nvPicPr>
          <p:cNvPr id="5" name="Picture 4" descr="C:\Users\piyush.mishra\Desktop\download.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93005" y="1264922"/>
            <a:ext cx="2133600" cy="214312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44626" y="1482726"/>
            <a:ext cx="3990975" cy="2028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7" name="Table 6"/>
          <p:cNvGraphicFramePr>
            <a:graphicFrameLocks noGrp="1"/>
          </p:cNvGraphicFramePr>
          <p:nvPr>
            <p:extLst>
              <p:ext uri="{D42A27DB-BD31-4B8C-83A1-F6EECF244321}">
                <p14:modId xmlns:p14="http://schemas.microsoft.com/office/powerpoint/2010/main" val="81260556"/>
              </p:ext>
            </p:extLst>
          </p:nvPr>
        </p:nvGraphicFramePr>
        <p:xfrm>
          <a:off x="1883786" y="3729355"/>
          <a:ext cx="2490136" cy="2225040"/>
        </p:xfrm>
        <a:graphic>
          <a:graphicData uri="http://schemas.openxmlformats.org/drawingml/2006/table">
            <a:tbl>
              <a:tblPr firstRow="1" bandRow="1">
                <a:tableStyleId>{5C22544A-7EE6-4342-B048-85BDC9FD1C3A}</a:tableStyleId>
              </a:tblPr>
              <a:tblGrid>
                <a:gridCol w="1106828"/>
                <a:gridCol w="1383308"/>
              </a:tblGrid>
              <a:tr h="370840">
                <a:tc>
                  <a:txBody>
                    <a:bodyPr/>
                    <a:lstStyle/>
                    <a:p>
                      <a:r>
                        <a:rPr lang="en-US" sz="1400" dirty="0" smtClean="0"/>
                        <a:t>Example</a:t>
                      </a:r>
                      <a:endParaRPr lang="en-US" sz="1400" dirty="0"/>
                    </a:p>
                  </a:txBody>
                  <a:tcPr/>
                </a:tc>
                <a:tc>
                  <a:txBody>
                    <a:bodyPr/>
                    <a:lstStyle/>
                    <a:p>
                      <a:r>
                        <a:rPr lang="en-US" sz="1400" dirty="0" smtClean="0"/>
                        <a:t>Attribute</a:t>
                      </a:r>
                      <a:endParaRPr lang="en-US" sz="1400" dirty="0"/>
                    </a:p>
                  </a:txBody>
                  <a:tcPr/>
                </a:tc>
              </a:tr>
              <a:tr h="370840">
                <a:tc>
                  <a:txBody>
                    <a:bodyPr/>
                    <a:lstStyle/>
                    <a:p>
                      <a:r>
                        <a:rPr lang="en-US" sz="1200" dirty="0" smtClean="0"/>
                        <a:t>Apple 1</a:t>
                      </a:r>
                      <a:endParaRPr lang="en-US" sz="1200" dirty="0"/>
                    </a:p>
                  </a:txBody>
                  <a:tcPr/>
                </a:tc>
                <a:tc>
                  <a:txBody>
                    <a:bodyPr/>
                    <a:lstStyle/>
                    <a:p>
                      <a:r>
                        <a:rPr lang="en-US" sz="1200" dirty="0" smtClean="0"/>
                        <a:t>Has a leaf</a:t>
                      </a:r>
                      <a:endParaRPr lang="en-US" sz="1200" dirty="0"/>
                    </a:p>
                  </a:txBody>
                  <a:tcPr/>
                </a:tc>
              </a:tr>
              <a:tr h="370840">
                <a:tc>
                  <a:txBody>
                    <a:bodyPr/>
                    <a:lstStyle/>
                    <a:p>
                      <a:r>
                        <a:rPr lang="en-US" sz="1200" dirty="0" smtClean="0"/>
                        <a:t>Apple 2</a:t>
                      </a:r>
                      <a:endParaRPr lang="en-US" sz="1200" dirty="0"/>
                    </a:p>
                  </a:txBody>
                  <a:tcPr/>
                </a:tc>
                <a:tc>
                  <a:txBody>
                    <a:bodyPr/>
                    <a:lstStyle/>
                    <a:p>
                      <a:r>
                        <a:rPr lang="en-US" sz="1200" dirty="0" smtClean="0"/>
                        <a:t>Red</a:t>
                      </a:r>
                      <a:endParaRPr lang="en-US" sz="1200" dirty="0"/>
                    </a:p>
                  </a:txBody>
                  <a:tcPr/>
                </a:tc>
              </a:tr>
              <a:tr h="370840">
                <a:tc>
                  <a:txBody>
                    <a:bodyPr/>
                    <a:lstStyle/>
                    <a:p>
                      <a:r>
                        <a:rPr lang="en-US" sz="1200" dirty="0" smtClean="0"/>
                        <a:t>Apple 3</a:t>
                      </a:r>
                      <a:endParaRPr lang="en-US" sz="1200" dirty="0"/>
                    </a:p>
                  </a:txBody>
                  <a:tcPr/>
                </a:tc>
                <a:tc>
                  <a:txBody>
                    <a:bodyPr/>
                    <a:lstStyle/>
                    <a:p>
                      <a:r>
                        <a:rPr lang="en-US" sz="1200" dirty="0" smtClean="0"/>
                        <a:t>Has a stalk</a:t>
                      </a:r>
                      <a:endParaRPr lang="en-US" sz="1200" dirty="0"/>
                    </a:p>
                  </a:txBody>
                  <a:tcPr/>
                </a:tc>
              </a:tr>
              <a:tr h="370840">
                <a:tc>
                  <a:txBody>
                    <a:bodyPr/>
                    <a:lstStyle/>
                    <a:p>
                      <a:r>
                        <a:rPr lang="en-US" sz="1200" dirty="0" smtClean="0"/>
                        <a:t>….</a:t>
                      </a:r>
                      <a:endParaRPr lang="en-US" sz="1200" dirty="0"/>
                    </a:p>
                  </a:txBody>
                  <a:tcPr/>
                </a:tc>
                <a:tc>
                  <a:txBody>
                    <a:bodyPr/>
                    <a:lstStyle/>
                    <a:p>
                      <a:endParaRPr lang="en-US" sz="1200" dirty="0"/>
                    </a:p>
                  </a:txBody>
                  <a:tcPr/>
                </a:tc>
              </a:tr>
              <a:tr h="370840">
                <a:tc>
                  <a:txBody>
                    <a:bodyPr/>
                    <a:lstStyle/>
                    <a:p>
                      <a:r>
                        <a:rPr lang="en-US" sz="1200" dirty="0" smtClean="0"/>
                        <a:t>Apple N</a:t>
                      </a:r>
                      <a:endParaRPr lang="en-US" sz="1200" dirty="0"/>
                    </a:p>
                  </a:txBody>
                  <a:tcPr/>
                </a:tc>
                <a:tc>
                  <a:txBody>
                    <a:bodyPr/>
                    <a:lstStyle/>
                    <a:p>
                      <a:r>
                        <a:rPr lang="en-US" sz="1200" dirty="0" smtClean="0"/>
                        <a:t>More edges</a:t>
                      </a:r>
                      <a:endParaRPr lang="en-US" sz="1200" dirty="0"/>
                    </a:p>
                  </a:txBody>
                  <a:tcPr/>
                </a:tc>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1359184354"/>
              </p:ext>
            </p:extLst>
          </p:nvPr>
        </p:nvGraphicFramePr>
        <p:xfrm>
          <a:off x="4821621" y="3729355"/>
          <a:ext cx="2292488" cy="2225040"/>
        </p:xfrm>
        <a:graphic>
          <a:graphicData uri="http://schemas.openxmlformats.org/drawingml/2006/table">
            <a:tbl>
              <a:tblPr firstRow="1" bandRow="1">
                <a:tableStyleId>{5C22544A-7EE6-4342-B048-85BDC9FD1C3A}</a:tableStyleId>
              </a:tblPr>
              <a:tblGrid>
                <a:gridCol w="1123209"/>
                <a:gridCol w="1169279"/>
              </a:tblGrid>
              <a:tr h="370840">
                <a:tc>
                  <a:txBody>
                    <a:bodyPr/>
                    <a:lstStyle/>
                    <a:p>
                      <a:r>
                        <a:rPr lang="en-US" sz="1400" dirty="0" smtClean="0"/>
                        <a:t>Example</a:t>
                      </a:r>
                      <a:endParaRPr lang="en-US" dirty="0"/>
                    </a:p>
                  </a:txBody>
                  <a:tcPr/>
                </a:tc>
                <a:tc>
                  <a:txBody>
                    <a:bodyPr/>
                    <a:lstStyle/>
                    <a:p>
                      <a:r>
                        <a:rPr lang="en-US" sz="1400" dirty="0" smtClean="0"/>
                        <a:t>Attribute</a:t>
                      </a:r>
                      <a:endParaRPr lang="en-US" sz="1400" dirty="0"/>
                    </a:p>
                  </a:txBody>
                  <a:tcPr/>
                </a:tc>
              </a:tr>
              <a:tr h="370840">
                <a:tc>
                  <a:txBody>
                    <a:bodyPr/>
                    <a:lstStyle/>
                    <a:p>
                      <a:r>
                        <a:rPr lang="en-US" sz="1200" dirty="0" smtClean="0"/>
                        <a:t>Orange</a:t>
                      </a:r>
                      <a:r>
                        <a:rPr lang="en-US" sz="1200" baseline="0" dirty="0" smtClean="0"/>
                        <a:t> 1</a:t>
                      </a:r>
                      <a:endParaRPr lang="en-US" sz="1200" dirty="0"/>
                    </a:p>
                  </a:txBody>
                  <a:tcPr/>
                </a:tc>
                <a:tc>
                  <a:txBody>
                    <a:bodyPr/>
                    <a:lstStyle/>
                    <a:p>
                      <a:r>
                        <a:rPr lang="en-US" sz="1200" dirty="0" smtClean="0"/>
                        <a:t>Orange</a:t>
                      </a:r>
                      <a:endParaRPr lang="en-US" sz="1200" dirty="0"/>
                    </a:p>
                  </a:txBody>
                  <a:tcPr/>
                </a:tc>
              </a:tr>
              <a:tr h="370840">
                <a:tc>
                  <a:txBody>
                    <a:bodyPr/>
                    <a:lstStyle/>
                    <a:p>
                      <a:r>
                        <a:rPr lang="en-US" sz="1200" dirty="0" smtClean="0"/>
                        <a:t>Orange 2</a:t>
                      </a:r>
                      <a:endParaRPr lang="en-US" sz="1200" dirty="0"/>
                    </a:p>
                  </a:txBody>
                  <a:tcPr/>
                </a:tc>
                <a:tc>
                  <a:txBody>
                    <a:bodyPr/>
                    <a:lstStyle/>
                    <a:p>
                      <a:r>
                        <a:rPr lang="en-US" sz="1200" dirty="0" smtClean="0"/>
                        <a:t>More circular</a:t>
                      </a:r>
                      <a:endParaRPr lang="en-US" sz="1200" dirty="0"/>
                    </a:p>
                  </a:txBody>
                  <a:tcPr/>
                </a:tc>
              </a:tr>
              <a:tr h="370840">
                <a:tc>
                  <a:txBody>
                    <a:bodyPr/>
                    <a:lstStyle/>
                    <a:p>
                      <a:endParaRPr lang="en-US" sz="1200" dirty="0"/>
                    </a:p>
                  </a:txBody>
                  <a:tcPr/>
                </a:tc>
                <a:tc>
                  <a:txBody>
                    <a:bodyPr/>
                    <a:lstStyle/>
                    <a:p>
                      <a:endParaRPr lang="en-US" sz="1200" dirty="0"/>
                    </a:p>
                  </a:txBody>
                  <a:tcPr/>
                </a:tc>
              </a:tr>
              <a:tr h="370840">
                <a:tc>
                  <a:txBody>
                    <a:bodyPr/>
                    <a:lstStyle/>
                    <a:p>
                      <a:r>
                        <a:rPr lang="en-US" sz="1200" dirty="0" smtClean="0"/>
                        <a:t>…..</a:t>
                      </a:r>
                      <a:endParaRPr lang="en-US" sz="1200" dirty="0"/>
                    </a:p>
                  </a:txBody>
                  <a:tcPr/>
                </a:tc>
                <a:tc>
                  <a:txBody>
                    <a:bodyPr/>
                    <a:lstStyle/>
                    <a:p>
                      <a:endParaRPr lang="en-US" sz="1200" dirty="0"/>
                    </a:p>
                  </a:txBody>
                  <a:tcPr/>
                </a:tc>
              </a:tr>
              <a:tr h="370840">
                <a:tc>
                  <a:txBody>
                    <a:bodyPr/>
                    <a:lstStyle/>
                    <a:p>
                      <a:r>
                        <a:rPr lang="en-US" sz="1200" dirty="0" smtClean="0"/>
                        <a:t>Orange N</a:t>
                      </a:r>
                      <a:endParaRPr lang="en-US" sz="1200" dirty="0"/>
                    </a:p>
                  </a:txBody>
                  <a:tcPr/>
                </a:tc>
                <a:tc>
                  <a:txBody>
                    <a:bodyPr/>
                    <a:lstStyle/>
                    <a:p>
                      <a:r>
                        <a:rPr lang="en-US" sz="1200" dirty="0" smtClean="0"/>
                        <a:t>No edges</a:t>
                      </a:r>
                      <a:endParaRPr lang="en-US" sz="1200" dirty="0"/>
                    </a:p>
                  </a:txBody>
                  <a:tcPr/>
                </a:tc>
              </a:tr>
            </a:tbl>
          </a:graphicData>
        </a:graphic>
      </p:graphicFrame>
    </p:spTree>
    <p:extLst>
      <p:ext uri="{BB962C8B-B14F-4D97-AF65-F5344CB8AC3E}">
        <p14:creationId xmlns:p14="http://schemas.microsoft.com/office/powerpoint/2010/main" val="181533811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Machine Learning vs. Statistics Debate</a:t>
            </a:r>
          </a:p>
        </p:txBody>
      </p:sp>
      <p:sp>
        <p:nvSpPr>
          <p:cNvPr id="4" name="Slide Number Placeholder 3"/>
          <p:cNvSpPr>
            <a:spLocks noGrp="1"/>
          </p:cNvSpPr>
          <p:nvPr>
            <p:ph type="sldNum" sz="quarter" idx="12"/>
          </p:nvPr>
        </p:nvSpPr>
        <p:spPr/>
        <p:txBody>
          <a:bodyPr/>
          <a:lstStyle/>
          <a:p>
            <a:fld id="{5CBDBD4D-7B7B-4EC0-AB6E-424933B04FED}" type="slidenum">
              <a:rPr lang="en-US" smtClean="0"/>
              <a:pPr/>
              <a:t>23</a:t>
            </a:fld>
            <a:endParaRPr lang="en-US"/>
          </a:p>
        </p:txBody>
      </p:sp>
      <p:sp>
        <p:nvSpPr>
          <p:cNvPr id="21" name="Oval 20"/>
          <p:cNvSpPr/>
          <p:nvPr/>
        </p:nvSpPr>
        <p:spPr bwMode="auto">
          <a:xfrm>
            <a:off x="3751864" y="3173611"/>
            <a:ext cx="2993466" cy="1981200"/>
          </a:xfrm>
          <a:prstGeom prst="ellipse">
            <a:avLst/>
          </a:prstGeom>
          <a:solidFill>
            <a:schemeClr val="accent2">
              <a:alpha val="50000"/>
            </a:schemeClr>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fontAlgn="base">
              <a:spcBef>
                <a:spcPct val="100000"/>
              </a:spcBef>
              <a:spcAft>
                <a:spcPct val="0"/>
              </a:spcAft>
              <a:buFont typeface="Webdings" pitchFamily="18" charset="2"/>
              <a:buNone/>
            </a:pPr>
            <a:r>
              <a:rPr lang="en-US" sz="2000" dirty="0">
                <a:solidFill>
                  <a:srgbClr val="000000"/>
                </a:solidFill>
              </a:rPr>
              <a:t>Statistics </a:t>
            </a:r>
            <a:endParaRPr lang="en-US" sz="1600" dirty="0">
              <a:solidFill>
                <a:srgbClr val="000000"/>
              </a:solidFill>
            </a:endParaRPr>
          </a:p>
        </p:txBody>
      </p:sp>
      <p:sp>
        <p:nvSpPr>
          <p:cNvPr id="22" name="Oval 21"/>
          <p:cNvSpPr/>
          <p:nvPr/>
        </p:nvSpPr>
        <p:spPr bwMode="auto">
          <a:xfrm>
            <a:off x="5778372" y="3173611"/>
            <a:ext cx="2551876" cy="1981200"/>
          </a:xfrm>
          <a:prstGeom prst="ellipse">
            <a:avLst/>
          </a:prstGeom>
          <a:solidFill>
            <a:srgbClr val="800000">
              <a:alpha val="50000"/>
            </a:srgbClr>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algn="r" fontAlgn="base">
              <a:spcAft>
                <a:spcPct val="0"/>
              </a:spcAft>
              <a:buFont typeface="Webdings" pitchFamily="18" charset="2"/>
              <a:buNone/>
            </a:pPr>
            <a:r>
              <a:rPr lang="en-US" sz="2000" dirty="0">
                <a:solidFill>
                  <a:srgbClr val="000000"/>
                </a:solidFill>
              </a:rPr>
              <a:t>Machine</a:t>
            </a:r>
          </a:p>
          <a:p>
            <a:pPr marL="169863" indent="-169863" algn="r" fontAlgn="base">
              <a:spcAft>
                <a:spcPct val="0"/>
              </a:spcAft>
            </a:pPr>
            <a:r>
              <a:rPr lang="en-US" sz="2000" dirty="0">
                <a:solidFill>
                  <a:srgbClr val="000000"/>
                </a:solidFill>
              </a:rPr>
              <a:t>Learning</a:t>
            </a:r>
          </a:p>
        </p:txBody>
      </p:sp>
      <p:sp>
        <p:nvSpPr>
          <p:cNvPr id="23" name="Rectangle 22"/>
          <p:cNvSpPr/>
          <p:nvPr/>
        </p:nvSpPr>
        <p:spPr bwMode="auto">
          <a:xfrm>
            <a:off x="1591056" y="1265170"/>
            <a:ext cx="8738236" cy="1481602"/>
          </a:xfrm>
          <a:prstGeom prst="rect">
            <a:avLst/>
          </a:prstGeom>
          <a:noFill/>
          <a:ln w="6350">
            <a:solidFill>
              <a:schemeClr val="bg1">
                <a:lumMod val="65000"/>
              </a:schemeClr>
            </a:solid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square" lIns="45720" tIns="45720" rIns="45720" bIns="45720" numCol="1" rtlCol="0" anchor="ctr" anchorCtr="0" compatLnSpc="1">
            <a:prstTxWarp prst="textNoShape">
              <a:avLst/>
            </a:prstTxWarp>
          </a:bodyPr>
          <a:lstStyle/>
          <a:p>
            <a:pPr fontAlgn="base">
              <a:spcAft>
                <a:spcPct val="0"/>
              </a:spcAft>
            </a:pPr>
            <a:r>
              <a:rPr lang="en-US" sz="1400" b="1" dirty="0">
                <a:solidFill>
                  <a:schemeClr val="tx1"/>
                </a:solidFill>
              </a:rPr>
              <a:t>Statistics</a:t>
            </a:r>
            <a:r>
              <a:rPr lang="en-US" sz="1400" dirty="0">
                <a:solidFill>
                  <a:schemeClr val="tx1"/>
                </a:solidFill>
              </a:rPr>
              <a:t> is the study of the collection, organization, analysis, interpretation and presentation of data</a:t>
            </a:r>
          </a:p>
          <a:p>
            <a:pPr marL="234950" indent="-234950" fontAlgn="base">
              <a:spcAft>
                <a:spcPct val="0"/>
              </a:spcAft>
              <a:buFont typeface="Webdings" pitchFamily="18" charset="2"/>
              <a:buChar char="4"/>
            </a:pPr>
            <a:endParaRPr lang="en-US" sz="1400" b="1" dirty="0">
              <a:solidFill>
                <a:schemeClr val="tx1"/>
              </a:solidFill>
            </a:endParaRPr>
          </a:p>
          <a:p>
            <a:pPr fontAlgn="base">
              <a:spcAft>
                <a:spcPct val="0"/>
              </a:spcAft>
            </a:pPr>
            <a:r>
              <a:rPr lang="en-US" sz="1400" b="1" dirty="0">
                <a:solidFill>
                  <a:schemeClr val="tx1"/>
                </a:solidFill>
              </a:rPr>
              <a:t>Machine learning </a:t>
            </a:r>
            <a:r>
              <a:rPr lang="en-US" sz="1400" dirty="0">
                <a:solidFill>
                  <a:schemeClr val="tx1"/>
                </a:solidFill>
              </a:rPr>
              <a:t>is a branch of AI concerning the construction and study of systems that can learn from the data. </a:t>
            </a:r>
          </a:p>
        </p:txBody>
      </p:sp>
      <p:sp>
        <p:nvSpPr>
          <p:cNvPr id="24" name="Rectangle 23"/>
          <p:cNvSpPr/>
          <p:nvPr/>
        </p:nvSpPr>
        <p:spPr bwMode="auto">
          <a:xfrm>
            <a:off x="1601788" y="5581650"/>
            <a:ext cx="8738236" cy="647700"/>
          </a:xfrm>
          <a:prstGeom prst="rect">
            <a:avLst/>
          </a:prstGeom>
          <a:noFill/>
          <a:ln w="3175">
            <a:solidFill>
              <a:schemeClr val="tx1"/>
            </a:solidFill>
            <a:prstDash val="dash"/>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square" lIns="45720" tIns="45720" rIns="45720" bIns="45720" numCol="1" rtlCol="0" anchor="ctr" anchorCtr="0" compatLnSpc="1">
            <a:prstTxWarp prst="textNoShape">
              <a:avLst/>
            </a:prstTxWarp>
          </a:bodyPr>
          <a:lstStyle/>
          <a:p>
            <a:pPr fontAlgn="base">
              <a:spcAft>
                <a:spcPct val="0"/>
              </a:spcAft>
            </a:pPr>
            <a:r>
              <a:rPr lang="en-US" sz="1400" b="1" dirty="0">
                <a:solidFill>
                  <a:schemeClr val="tx1"/>
                </a:solidFill>
              </a:rPr>
              <a:t>Mapping functions are important but features are the differentiating factor</a:t>
            </a:r>
          </a:p>
        </p:txBody>
      </p:sp>
      <p:sp>
        <p:nvSpPr>
          <p:cNvPr id="25" name="Rectangle 24"/>
          <p:cNvSpPr/>
          <p:nvPr/>
        </p:nvSpPr>
        <p:spPr bwMode="auto">
          <a:xfrm>
            <a:off x="1601788" y="2910840"/>
            <a:ext cx="1828800" cy="384810"/>
          </a:xfrm>
          <a:prstGeom prst="rect">
            <a:avLst/>
          </a:prstGeom>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square" lIns="45720" tIns="45720" rIns="45720" bIns="45720" numCol="1" rtlCol="0" anchor="t" anchorCtr="0" compatLnSpc="1">
            <a:prstTxWarp prst="textNoShape">
              <a:avLst/>
            </a:prstTxWarp>
          </a:bodyPr>
          <a:lstStyle/>
          <a:p>
            <a:pPr fontAlgn="base">
              <a:spcBef>
                <a:spcPct val="100000"/>
              </a:spcBef>
              <a:spcAft>
                <a:spcPct val="0"/>
              </a:spcAft>
              <a:buFont typeface="Webdings" pitchFamily="18" charset="2"/>
              <a:buNone/>
            </a:pPr>
            <a:r>
              <a:rPr lang="en-US" sz="1400" dirty="0">
                <a:solidFill>
                  <a:prstClr val="white"/>
                </a:solidFill>
              </a:rPr>
              <a:t>Theory</a:t>
            </a:r>
            <a:endParaRPr lang="en-US" sz="1400" dirty="0">
              <a:solidFill>
                <a:srgbClr val="000000"/>
              </a:solidFill>
            </a:endParaRPr>
          </a:p>
        </p:txBody>
      </p:sp>
      <p:sp>
        <p:nvSpPr>
          <p:cNvPr id="26" name="Rectangle 25"/>
          <p:cNvSpPr/>
          <p:nvPr/>
        </p:nvSpPr>
        <p:spPr bwMode="auto">
          <a:xfrm>
            <a:off x="8419784" y="2910840"/>
            <a:ext cx="1920240" cy="384810"/>
          </a:xfrm>
          <a:prstGeom prst="rect">
            <a:avLst/>
          </a:prstGeom>
          <a:solidFill>
            <a:srgbClr val="7D0000"/>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t" anchorCtr="0" compatLnSpc="1">
            <a:prstTxWarp prst="textNoShape">
              <a:avLst/>
            </a:prstTxWarp>
          </a:bodyPr>
          <a:lstStyle/>
          <a:p>
            <a:pPr fontAlgn="base">
              <a:spcBef>
                <a:spcPct val="100000"/>
              </a:spcBef>
              <a:spcAft>
                <a:spcPct val="0"/>
              </a:spcAft>
              <a:buFont typeface="Webdings" pitchFamily="18" charset="2"/>
              <a:buNone/>
            </a:pPr>
            <a:r>
              <a:rPr lang="en-US" sz="1400" dirty="0">
                <a:solidFill>
                  <a:schemeClr val="bg1"/>
                </a:solidFill>
              </a:rPr>
              <a:t>Discovery</a:t>
            </a:r>
          </a:p>
        </p:txBody>
      </p:sp>
      <p:sp>
        <p:nvSpPr>
          <p:cNvPr id="27" name="Rectangle 26"/>
          <p:cNvSpPr/>
          <p:nvPr/>
        </p:nvSpPr>
        <p:spPr bwMode="auto">
          <a:xfrm>
            <a:off x="1601788" y="3349752"/>
            <a:ext cx="1828800" cy="384810"/>
          </a:xfrm>
          <a:prstGeom prst="rect">
            <a:avLst/>
          </a:prstGeom>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square" lIns="45720" tIns="45720" rIns="45720" bIns="45720" numCol="1" rtlCol="0" anchor="t" anchorCtr="0" compatLnSpc="1">
            <a:prstTxWarp prst="textNoShape">
              <a:avLst/>
            </a:prstTxWarp>
          </a:bodyPr>
          <a:lstStyle/>
          <a:p>
            <a:pPr fontAlgn="base">
              <a:spcBef>
                <a:spcPct val="100000"/>
              </a:spcBef>
              <a:spcAft>
                <a:spcPct val="0"/>
              </a:spcAft>
              <a:buFont typeface="Webdings" pitchFamily="18" charset="2"/>
              <a:buNone/>
            </a:pPr>
            <a:r>
              <a:rPr lang="en-US" sz="1400" dirty="0">
                <a:solidFill>
                  <a:prstClr val="white"/>
                </a:solidFill>
              </a:rPr>
              <a:t>Deductive</a:t>
            </a:r>
            <a:endParaRPr lang="en-US" sz="1400" dirty="0">
              <a:solidFill>
                <a:srgbClr val="000000"/>
              </a:solidFill>
            </a:endParaRPr>
          </a:p>
        </p:txBody>
      </p:sp>
      <p:sp>
        <p:nvSpPr>
          <p:cNvPr id="28" name="Rectangle 27"/>
          <p:cNvSpPr/>
          <p:nvPr/>
        </p:nvSpPr>
        <p:spPr bwMode="auto">
          <a:xfrm>
            <a:off x="8419784" y="3349752"/>
            <a:ext cx="1920240" cy="384810"/>
          </a:xfrm>
          <a:prstGeom prst="rect">
            <a:avLst/>
          </a:prstGeom>
          <a:solidFill>
            <a:srgbClr val="7D0000"/>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t" anchorCtr="0" compatLnSpc="1">
            <a:prstTxWarp prst="textNoShape">
              <a:avLst/>
            </a:prstTxWarp>
          </a:bodyPr>
          <a:lstStyle/>
          <a:p>
            <a:pPr fontAlgn="base">
              <a:spcBef>
                <a:spcPct val="100000"/>
              </a:spcBef>
              <a:spcAft>
                <a:spcPct val="0"/>
              </a:spcAft>
              <a:buFont typeface="Webdings" pitchFamily="18" charset="2"/>
              <a:buNone/>
            </a:pPr>
            <a:r>
              <a:rPr lang="en-US" sz="1400" dirty="0">
                <a:solidFill>
                  <a:schemeClr val="bg1"/>
                </a:solidFill>
              </a:rPr>
              <a:t>Inductive</a:t>
            </a:r>
          </a:p>
        </p:txBody>
      </p:sp>
      <p:sp>
        <p:nvSpPr>
          <p:cNvPr id="29" name="Rectangle 28"/>
          <p:cNvSpPr/>
          <p:nvPr/>
        </p:nvSpPr>
        <p:spPr bwMode="auto">
          <a:xfrm>
            <a:off x="1601788" y="3788664"/>
            <a:ext cx="1828800" cy="384810"/>
          </a:xfrm>
          <a:prstGeom prst="rect">
            <a:avLst/>
          </a:prstGeom>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square" lIns="45720" tIns="45720" rIns="45720" bIns="45720" numCol="1" rtlCol="0" anchor="t" anchorCtr="0" compatLnSpc="1">
            <a:prstTxWarp prst="textNoShape">
              <a:avLst/>
            </a:prstTxWarp>
          </a:bodyPr>
          <a:lstStyle/>
          <a:p>
            <a:pPr fontAlgn="base">
              <a:spcBef>
                <a:spcPct val="100000"/>
              </a:spcBef>
              <a:spcAft>
                <a:spcPct val="0"/>
              </a:spcAft>
              <a:buFont typeface="Webdings" pitchFamily="18" charset="2"/>
              <a:buNone/>
            </a:pPr>
            <a:r>
              <a:rPr lang="en-US" sz="1400" dirty="0">
                <a:solidFill>
                  <a:prstClr val="white"/>
                </a:solidFill>
              </a:rPr>
              <a:t>Inference</a:t>
            </a:r>
            <a:endParaRPr lang="en-US" sz="1400" dirty="0">
              <a:solidFill>
                <a:srgbClr val="000000"/>
              </a:solidFill>
            </a:endParaRPr>
          </a:p>
        </p:txBody>
      </p:sp>
      <p:sp>
        <p:nvSpPr>
          <p:cNvPr id="30" name="Rectangle 29"/>
          <p:cNvSpPr/>
          <p:nvPr/>
        </p:nvSpPr>
        <p:spPr bwMode="auto">
          <a:xfrm>
            <a:off x="8419784" y="3788664"/>
            <a:ext cx="1920240" cy="384810"/>
          </a:xfrm>
          <a:prstGeom prst="rect">
            <a:avLst/>
          </a:prstGeom>
          <a:solidFill>
            <a:srgbClr val="7D0000"/>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t" anchorCtr="0" compatLnSpc="1">
            <a:prstTxWarp prst="textNoShape">
              <a:avLst/>
            </a:prstTxWarp>
          </a:bodyPr>
          <a:lstStyle/>
          <a:p>
            <a:pPr fontAlgn="base">
              <a:spcBef>
                <a:spcPct val="100000"/>
              </a:spcBef>
              <a:spcAft>
                <a:spcPct val="0"/>
              </a:spcAft>
              <a:buFont typeface="Webdings" pitchFamily="18" charset="2"/>
              <a:buNone/>
            </a:pPr>
            <a:r>
              <a:rPr lang="en-US" sz="1400" dirty="0">
                <a:solidFill>
                  <a:schemeClr val="bg1"/>
                </a:solidFill>
              </a:rPr>
              <a:t>Learning</a:t>
            </a:r>
          </a:p>
        </p:txBody>
      </p:sp>
      <p:sp>
        <p:nvSpPr>
          <p:cNvPr id="31" name="Rectangle 30"/>
          <p:cNvSpPr/>
          <p:nvPr/>
        </p:nvSpPr>
        <p:spPr bwMode="auto">
          <a:xfrm>
            <a:off x="1601788" y="4227576"/>
            <a:ext cx="1828800" cy="384810"/>
          </a:xfrm>
          <a:prstGeom prst="rect">
            <a:avLst/>
          </a:prstGeom>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square" lIns="45720" tIns="45720" rIns="45720" bIns="45720" numCol="1" rtlCol="0" anchor="t" anchorCtr="0" compatLnSpc="1">
            <a:prstTxWarp prst="textNoShape">
              <a:avLst/>
            </a:prstTxWarp>
          </a:bodyPr>
          <a:lstStyle/>
          <a:p>
            <a:pPr fontAlgn="base">
              <a:spcBef>
                <a:spcPct val="100000"/>
              </a:spcBef>
              <a:spcAft>
                <a:spcPct val="0"/>
              </a:spcAft>
              <a:buFont typeface="Webdings" pitchFamily="18" charset="2"/>
              <a:buNone/>
            </a:pPr>
            <a:r>
              <a:rPr lang="en-US" sz="1400" dirty="0">
                <a:solidFill>
                  <a:prstClr val="white"/>
                </a:solidFill>
              </a:rPr>
              <a:t>Experiment Design </a:t>
            </a:r>
            <a:endParaRPr lang="en-US" sz="1400" dirty="0">
              <a:solidFill>
                <a:srgbClr val="000000"/>
              </a:solidFill>
            </a:endParaRPr>
          </a:p>
        </p:txBody>
      </p:sp>
      <p:sp>
        <p:nvSpPr>
          <p:cNvPr id="32" name="Rectangle 31"/>
          <p:cNvSpPr/>
          <p:nvPr/>
        </p:nvSpPr>
        <p:spPr bwMode="auto">
          <a:xfrm>
            <a:off x="8419784" y="4227576"/>
            <a:ext cx="1920240" cy="384810"/>
          </a:xfrm>
          <a:prstGeom prst="rect">
            <a:avLst/>
          </a:prstGeom>
          <a:solidFill>
            <a:srgbClr val="7D0000"/>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t" anchorCtr="0" compatLnSpc="1">
            <a:prstTxWarp prst="textNoShape">
              <a:avLst/>
            </a:prstTxWarp>
          </a:bodyPr>
          <a:lstStyle/>
          <a:p>
            <a:pPr fontAlgn="base">
              <a:spcBef>
                <a:spcPct val="100000"/>
              </a:spcBef>
              <a:spcAft>
                <a:spcPct val="0"/>
              </a:spcAft>
              <a:buFont typeface="Webdings" pitchFamily="18" charset="2"/>
              <a:buNone/>
            </a:pPr>
            <a:r>
              <a:rPr lang="en-US" sz="1400" dirty="0">
                <a:solidFill>
                  <a:schemeClr val="bg1"/>
                </a:solidFill>
              </a:rPr>
              <a:t>Generalization</a:t>
            </a:r>
          </a:p>
        </p:txBody>
      </p:sp>
      <p:sp>
        <p:nvSpPr>
          <p:cNvPr id="33" name="Rectangle 32"/>
          <p:cNvSpPr/>
          <p:nvPr/>
        </p:nvSpPr>
        <p:spPr bwMode="auto">
          <a:xfrm>
            <a:off x="1600200" y="4666488"/>
            <a:ext cx="1828800" cy="384810"/>
          </a:xfrm>
          <a:prstGeom prst="rect">
            <a:avLst/>
          </a:prstGeom>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square" lIns="45720" tIns="45720" rIns="45720" bIns="45720" numCol="1" rtlCol="0" anchor="t" anchorCtr="0" compatLnSpc="1">
            <a:prstTxWarp prst="textNoShape">
              <a:avLst/>
            </a:prstTxWarp>
          </a:bodyPr>
          <a:lstStyle/>
          <a:p>
            <a:pPr fontAlgn="base">
              <a:spcBef>
                <a:spcPct val="100000"/>
              </a:spcBef>
              <a:spcAft>
                <a:spcPct val="0"/>
              </a:spcAft>
              <a:buFont typeface="Webdings" pitchFamily="18" charset="2"/>
              <a:buNone/>
            </a:pPr>
            <a:r>
              <a:rPr lang="en-US" sz="1400" dirty="0">
                <a:solidFill>
                  <a:prstClr val="white"/>
                </a:solidFill>
              </a:rPr>
              <a:t>Sampling</a:t>
            </a:r>
            <a:endParaRPr lang="en-US" sz="1400" dirty="0">
              <a:solidFill>
                <a:srgbClr val="000000"/>
              </a:solidFill>
            </a:endParaRPr>
          </a:p>
        </p:txBody>
      </p:sp>
      <p:sp>
        <p:nvSpPr>
          <p:cNvPr id="34" name="Rectangle 33"/>
          <p:cNvSpPr/>
          <p:nvPr/>
        </p:nvSpPr>
        <p:spPr bwMode="auto">
          <a:xfrm>
            <a:off x="8419784" y="4666488"/>
            <a:ext cx="1920240" cy="384810"/>
          </a:xfrm>
          <a:prstGeom prst="rect">
            <a:avLst/>
          </a:prstGeom>
          <a:solidFill>
            <a:srgbClr val="7D0000"/>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t" anchorCtr="0" compatLnSpc="1">
            <a:prstTxWarp prst="textNoShape">
              <a:avLst/>
            </a:prstTxWarp>
          </a:bodyPr>
          <a:lstStyle/>
          <a:p>
            <a:pPr fontAlgn="base">
              <a:spcBef>
                <a:spcPct val="100000"/>
              </a:spcBef>
              <a:spcAft>
                <a:spcPct val="0"/>
              </a:spcAft>
              <a:buFont typeface="Webdings" pitchFamily="18" charset="2"/>
              <a:buNone/>
            </a:pPr>
            <a:r>
              <a:rPr lang="en-US" sz="1400" dirty="0">
                <a:solidFill>
                  <a:schemeClr val="bg1"/>
                </a:solidFill>
              </a:rPr>
              <a:t>Numerical</a:t>
            </a:r>
          </a:p>
        </p:txBody>
      </p:sp>
      <p:sp>
        <p:nvSpPr>
          <p:cNvPr id="35" name="Rectangle 34"/>
          <p:cNvSpPr/>
          <p:nvPr/>
        </p:nvSpPr>
        <p:spPr bwMode="auto">
          <a:xfrm>
            <a:off x="1600200" y="5105400"/>
            <a:ext cx="1828800" cy="384810"/>
          </a:xfrm>
          <a:prstGeom prst="rect">
            <a:avLst/>
          </a:prstGeom>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square" lIns="45720" tIns="45720" rIns="45720" bIns="45720" numCol="1" rtlCol="0" anchor="t" anchorCtr="0" compatLnSpc="1">
            <a:prstTxWarp prst="textNoShape">
              <a:avLst/>
            </a:prstTxWarp>
          </a:bodyPr>
          <a:lstStyle/>
          <a:p>
            <a:pPr fontAlgn="base">
              <a:spcBef>
                <a:spcPct val="100000"/>
              </a:spcBef>
              <a:spcAft>
                <a:spcPct val="0"/>
              </a:spcAft>
              <a:buFont typeface="Webdings" pitchFamily="18" charset="2"/>
              <a:buNone/>
            </a:pPr>
            <a:r>
              <a:rPr lang="en-US" sz="1400" dirty="0">
                <a:solidFill>
                  <a:prstClr val="white"/>
                </a:solidFill>
              </a:rPr>
              <a:t>Math / Stat / Econ</a:t>
            </a:r>
            <a:endParaRPr lang="en-US" sz="1400" dirty="0">
              <a:solidFill>
                <a:srgbClr val="000000"/>
              </a:solidFill>
            </a:endParaRPr>
          </a:p>
        </p:txBody>
      </p:sp>
      <p:sp>
        <p:nvSpPr>
          <p:cNvPr id="36" name="Rectangle 35"/>
          <p:cNvSpPr/>
          <p:nvPr/>
        </p:nvSpPr>
        <p:spPr bwMode="auto">
          <a:xfrm>
            <a:off x="8419784" y="5105400"/>
            <a:ext cx="1920240" cy="384810"/>
          </a:xfrm>
          <a:prstGeom prst="rect">
            <a:avLst/>
          </a:prstGeom>
          <a:solidFill>
            <a:srgbClr val="7D0000"/>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t" anchorCtr="0" compatLnSpc="1">
            <a:prstTxWarp prst="textNoShape">
              <a:avLst/>
            </a:prstTxWarp>
          </a:bodyPr>
          <a:lstStyle/>
          <a:p>
            <a:pPr fontAlgn="base">
              <a:spcBef>
                <a:spcPct val="100000"/>
              </a:spcBef>
              <a:spcAft>
                <a:spcPct val="0"/>
              </a:spcAft>
              <a:buFont typeface="Webdings" pitchFamily="18" charset="2"/>
              <a:buNone/>
            </a:pPr>
            <a:r>
              <a:rPr lang="en-US" sz="1400" dirty="0">
                <a:solidFill>
                  <a:schemeClr val="bg1"/>
                </a:solidFill>
              </a:rPr>
              <a:t>Computer Science</a:t>
            </a:r>
          </a:p>
        </p:txBody>
      </p:sp>
    </p:spTree>
    <p:extLst>
      <p:ext uri="{BB962C8B-B14F-4D97-AF65-F5344CB8AC3E}">
        <p14:creationId xmlns:p14="http://schemas.microsoft.com/office/powerpoint/2010/main" val="131769881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Machine Learning vs. Statistics Debate</a:t>
            </a:r>
            <a:endParaRPr lang="en-US" dirty="0"/>
          </a:p>
        </p:txBody>
      </p:sp>
      <p:sp>
        <p:nvSpPr>
          <p:cNvPr id="4" name="Slide Number Placeholder 3"/>
          <p:cNvSpPr>
            <a:spLocks noGrp="1"/>
          </p:cNvSpPr>
          <p:nvPr>
            <p:ph type="sldNum" sz="quarter" idx="12"/>
          </p:nvPr>
        </p:nvSpPr>
        <p:spPr/>
        <p:txBody>
          <a:bodyPr/>
          <a:lstStyle/>
          <a:p>
            <a:fld id="{5CBDBD4D-7B7B-4EC0-AB6E-424933B04FED}" type="slidenum">
              <a:rPr lang="en-US" smtClean="0"/>
              <a:pPr/>
              <a:t>24</a:t>
            </a:fld>
            <a:endParaRPr lang="en-US"/>
          </a:p>
        </p:txBody>
      </p:sp>
      <p:sp>
        <p:nvSpPr>
          <p:cNvPr id="40" name="Down Arrow 39"/>
          <p:cNvSpPr/>
          <p:nvPr/>
        </p:nvSpPr>
        <p:spPr bwMode="auto">
          <a:xfrm rot="10800000">
            <a:off x="1574873" y="3515970"/>
            <a:ext cx="1268362" cy="737419"/>
          </a:xfrm>
          <a:prstGeom prst="downArrow">
            <a:avLst>
              <a:gd name="adj1" fmla="val 50000"/>
              <a:gd name="adj2" fmla="val 36000"/>
            </a:avLst>
          </a:prstGeom>
          <a:solidFill>
            <a:schemeClr val="bg1">
              <a:lumMod val="85000"/>
            </a:schemeClr>
          </a:solidFill>
          <a:ln>
            <a:noFill/>
            <a:headEnd type="none" w="med" len="med"/>
            <a:tailEnd type="none" w="med" len="med"/>
          </a:ln>
          <a:effectLst>
            <a:outerShdw blurRad="50800" dist="38100" dir="2700000" algn="tl" rotWithShape="0">
              <a:prstClr val="black">
                <a:alpha val="40000"/>
              </a:prstClr>
            </a:outerShdw>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L="234950" indent="-234950" fontAlgn="base">
              <a:spcBef>
                <a:spcPct val="100000"/>
              </a:spcBef>
              <a:spcAft>
                <a:spcPct val="0"/>
              </a:spcAft>
              <a:buFont typeface="Webdings" pitchFamily="18" charset="2"/>
              <a:buChar char="4"/>
            </a:pPr>
            <a:endParaRPr lang="en-US" sz="1600" dirty="0" err="1">
              <a:solidFill>
                <a:schemeClr val="tx1"/>
              </a:solidFill>
            </a:endParaRPr>
          </a:p>
        </p:txBody>
      </p:sp>
      <p:sp>
        <p:nvSpPr>
          <p:cNvPr id="41" name="Down Arrow 40"/>
          <p:cNvSpPr/>
          <p:nvPr/>
        </p:nvSpPr>
        <p:spPr bwMode="auto">
          <a:xfrm>
            <a:off x="9003144" y="3157088"/>
            <a:ext cx="1268362" cy="737419"/>
          </a:xfrm>
          <a:prstGeom prst="downArrow">
            <a:avLst>
              <a:gd name="adj1" fmla="val 50000"/>
              <a:gd name="adj2" fmla="val 36000"/>
            </a:avLst>
          </a:prstGeom>
          <a:solidFill>
            <a:schemeClr val="bg1">
              <a:lumMod val="85000"/>
            </a:schemeClr>
          </a:solidFill>
          <a:ln>
            <a:noFill/>
            <a:headEnd type="none" w="med" len="med"/>
            <a:tailEnd type="none" w="med" len="med"/>
          </a:ln>
          <a:effectLst>
            <a:outerShdw blurRad="50800" dist="38100" dir="2700000" algn="tl" rotWithShape="0">
              <a:prstClr val="black">
                <a:alpha val="40000"/>
              </a:prstClr>
            </a:outerShdw>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L="234950" indent="-234950" fontAlgn="base">
              <a:spcBef>
                <a:spcPct val="100000"/>
              </a:spcBef>
              <a:spcAft>
                <a:spcPct val="0"/>
              </a:spcAft>
              <a:buFont typeface="Webdings" pitchFamily="18" charset="2"/>
              <a:buChar char="4"/>
            </a:pPr>
            <a:endParaRPr lang="en-US" sz="1600" dirty="0" err="1">
              <a:solidFill>
                <a:schemeClr val="tx1"/>
              </a:solidFill>
            </a:endParaRPr>
          </a:p>
        </p:txBody>
      </p:sp>
      <p:sp>
        <p:nvSpPr>
          <p:cNvPr id="42" name="Block Arc 41"/>
          <p:cNvSpPr/>
          <p:nvPr/>
        </p:nvSpPr>
        <p:spPr bwMode="auto">
          <a:xfrm>
            <a:off x="1816938" y="1158130"/>
            <a:ext cx="8338782" cy="4572000"/>
          </a:xfrm>
          <a:prstGeom prst="blockArc">
            <a:avLst/>
          </a:prstGeom>
          <a:solidFill>
            <a:schemeClr val="bg1">
              <a:lumMod val="85000"/>
            </a:schemeClr>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L="234950" indent="-234950" fontAlgn="base">
              <a:spcBef>
                <a:spcPct val="100000"/>
              </a:spcBef>
              <a:spcAft>
                <a:spcPct val="0"/>
              </a:spcAft>
              <a:buFont typeface="Webdings" pitchFamily="18" charset="2"/>
              <a:buChar char="4"/>
            </a:pPr>
            <a:endParaRPr lang="en-US" sz="1600" dirty="0">
              <a:solidFill>
                <a:srgbClr val="000000"/>
              </a:solidFill>
            </a:endParaRPr>
          </a:p>
        </p:txBody>
      </p:sp>
      <p:sp>
        <p:nvSpPr>
          <p:cNvPr id="43" name="Rounded Rectangle 42"/>
          <p:cNvSpPr/>
          <p:nvPr/>
        </p:nvSpPr>
        <p:spPr bwMode="auto">
          <a:xfrm>
            <a:off x="4862665" y="1267219"/>
            <a:ext cx="822960" cy="365760"/>
          </a:xfrm>
          <a:prstGeom prst="roundRect">
            <a:avLst/>
          </a:prstGeom>
          <a:solidFill>
            <a:schemeClr val="accent2"/>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square" lIns="45720" tIns="45720" rIns="45720" bIns="45720" numCol="1" rtlCol="0" anchor="ctr" anchorCtr="0" compatLnSpc="1">
            <a:prstTxWarp prst="textNoShape">
              <a:avLst/>
            </a:prstTxWarp>
          </a:bodyPr>
          <a:lstStyle/>
          <a:p>
            <a:pPr algn="ctr" eaLnBrk="0" fontAlgn="base" hangingPunct="0">
              <a:spcBef>
                <a:spcPct val="10000"/>
              </a:spcBef>
              <a:spcAft>
                <a:spcPct val="0"/>
              </a:spcAft>
              <a:buClr>
                <a:srgbClr val="0B1F65"/>
              </a:buClr>
              <a:buFont typeface="Webdings" pitchFamily="18" charset="2"/>
              <a:buNone/>
            </a:pPr>
            <a:r>
              <a:rPr lang="en-US" sz="1200" b="1" i="1" dirty="0">
                <a:solidFill>
                  <a:prstClr val="white"/>
                </a:solidFill>
              </a:rPr>
              <a:t>Factor</a:t>
            </a:r>
            <a:br>
              <a:rPr lang="en-US" sz="1200" b="1" i="1" dirty="0">
                <a:solidFill>
                  <a:prstClr val="white"/>
                </a:solidFill>
              </a:rPr>
            </a:br>
            <a:r>
              <a:rPr lang="en-US" sz="1200" b="1" i="1" dirty="0">
                <a:solidFill>
                  <a:prstClr val="white"/>
                </a:solidFill>
              </a:rPr>
              <a:t>analysis</a:t>
            </a:r>
          </a:p>
        </p:txBody>
      </p:sp>
      <p:sp>
        <p:nvSpPr>
          <p:cNvPr id="44" name="Rounded Rectangle 43"/>
          <p:cNvSpPr/>
          <p:nvPr/>
        </p:nvSpPr>
        <p:spPr bwMode="auto">
          <a:xfrm>
            <a:off x="5726226" y="1240962"/>
            <a:ext cx="988268" cy="365760"/>
          </a:xfrm>
          <a:prstGeom prst="roundRect">
            <a:avLst/>
          </a:prstGeom>
          <a:solidFill>
            <a:schemeClr val="accent2"/>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square" lIns="45720" tIns="45720" rIns="45720" bIns="45720" numCol="1" rtlCol="0" anchor="ctr" anchorCtr="0" compatLnSpc="1">
            <a:prstTxWarp prst="textNoShape">
              <a:avLst/>
            </a:prstTxWarp>
          </a:bodyPr>
          <a:lstStyle/>
          <a:p>
            <a:pPr algn="ctr" eaLnBrk="0" fontAlgn="base" hangingPunct="0">
              <a:spcBef>
                <a:spcPct val="10000"/>
              </a:spcBef>
              <a:spcAft>
                <a:spcPct val="0"/>
              </a:spcAft>
              <a:buClr>
                <a:srgbClr val="0B1F65"/>
              </a:buClr>
              <a:buFont typeface="Webdings" pitchFamily="18" charset="2"/>
              <a:buNone/>
            </a:pPr>
            <a:r>
              <a:rPr lang="en-US" sz="1200" b="1" i="1" dirty="0">
                <a:solidFill>
                  <a:prstClr val="white"/>
                </a:solidFill>
              </a:rPr>
              <a:t>Linear regression</a:t>
            </a:r>
          </a:p>
        </p:txBody>
      </p:sp>
      <p:grpSp>
        <p:nvGrpSpPr>
          <p:cNvPr id="45" name="Group 44"/>
          <p:cNvGrpSpPr/>
          <p:nvPr/>
        </p:nvGrpSpPr>
        <p:grpSpPr>
          <a:xfrm>
            <a:off x="1686665" y="1332402"/>
            <a:ext cx="8418560" cy="4915702"/>
            <a:chOff x="777925" y="1552696"/>
            <a:chExt cx="8418560" cy="4915702"/>
          </a:xfrm>
        </p:grpSpPr>
        <p:sp>
          <p:nvSpPr>
            <p:cNvPr id="46" name="Rounded Rectangle 45"/>
            <p:cNvSpPr/>
            <p:nvPr/>
          </p:nvSpPr>
          <p:spPr bwMode="auto">
            <a:xfrm>
              <a:off x="3874767" y="2645264"/>
              <a:ext cx="2286000" cy="640080"/>
            </a:xfrm>
            <a:prstGeom prst="roundRect">
              <a:avLst/>
            </a:prstGeom>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algn="ctr" fontAlgn="base">
                <a:spcBef>
                  <a:spcPct val="100000"/>
                </a:spcBef>
                <a:spcAft>
                  <a:spcPct val="0"/>
                </a:spcAft>
                <a:buFont typeface="Webdings" pitchFamily="18" charset="2"/>
                <a:buNone/>
              </a:pPr>
              <a:r>
                <a:rPr lang="en-US" sz="1600" b="1" i="1" dirty="0">
                  <a:solidFill>
                    <a:prstClr val="white"/>
                  </a:solidFill>
                </a:rPr>
                <a:t>Statistics</a:t>
              </a:r>
            </a:p>
          </p:txBody>
        </p:sp>
        <p:sp>
          <p:nvSpPr>
            <p:cNvPr id="47" name="Rounded Rectangle 46"/>
            <p:cNvSpPr/>
            <p:nvPr/>
          </p:nvSpPr>
          <p:spPr bwMode="auto">
            <a:xfrm>
              <a:off x="3874767" y="4356346"/>
              <a:ext cx="2286000" cy="640080"/>
            </a:xfrm>
            <a:prstGeom prst="roundRect">
              <a:avLst/>
            </a:prstGeom>
            <a:solidFill>
              <a:schemeClr val="accent1"/>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algn="ctr" fontAlgn="base">
                <a:spcBef>
                  <a:spcPct val="100000"/>
                </a:spcBef>
                <a:spcAft>
                  <a:spcPct val="0"/>
                </a:spcAft>
                <a:buFont typeface="Webdings" pitchFamily="18" charset="2"/>
                <a:buNone/>
              </a:pPr>
              <a:r>
                <a:rPr lang="en-US" sz="1600" b="1" i="1" dirty="0">
                  <a:solidFill>
                    <a:prstClr val="white"/>
                  </a:solidFill>
                </a:rPr>
                <a:t>Machine Learning</a:t>
              </a:r>
            </a:p>
          </p:txBody>
        </p:sp>
        <p:sp>
          <p:nvSpPr>
            <p:cNvPr id="48" name="Block Arc 47"/>
            <p:cNvSpPr/>
            <p:nvPr/>
          </p:nvSpPr>
          <p:spPr bwMode="auto">
            <a:xfrm flipV="1">
              <a:off x="777925" y="1874298"/>
              <a:ext cx="8338782" cy="4572000"/>
            </a:xfrm>
            <a:prstGeom prst="blockArc">
              <a:avLst/>
            </a:prstGeom>
            <a:solidFill>
              <a:schemeClr val="bg1">
                <a:lumMod val="85000"/>
              </a:schemeClr>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L="234950" indent="-234950" fontAlgn="base">
                <a:spcBef>
                  <a:spcPct val="100000"/>
                </a:spcBef>
                <a:spcAft>
                  <a:spcPct val="0"/>
                </a:spcAft>
                <a:buFont typeface="Webdings" pitchFamily="18" charset="2"/>
                <a:buChar char="4"/>
              </a:pPr>
              <a:endParaRPr lang="en-US" sz="1600" dirty="0">
                <a:solidFill>
                  <a:srgbClr val="000000"/>
                </a:solidFill>
              </a:endParaRPr>
            </a:p>
          </p:txBody>
        </p:sp>
        <p:sp>
          <p:nvSpPr>
            <p:cNvPr id="49" name="Rounded Rectangle 48"/>
            <p:cNvSpPr/>
            <p:nvPr/>
          </p:nvSpPr>
          <p:spPr bwMode="auto">
            <a:xfrm>
              <a:off x="3938685" y="6099907"/>
              <a:ext cx="860320" cy="368491"/>
            </a:xfrm>
            <a:prstGeom prst="roundRect">
              <a:avLst/>
            </a:prstGeom>
            <a:solidFill>
              <a:schemeClr val="accent1"/>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square" lIns="45720" tIns="45720" rIns="45720" bIns="45720" numCol="1" rtlCol="0" anchor="ctr" anchorCtr="0" compatLnSpc="1">
              <a:prstTxWarp prst="textNoShape">
                <a:avLst/>
              </a:prstTxWarp>
            </a:bodyPr>
            <a:lstStyle/>
            <a:p>
              <a:pPr algn="ctr" eaLnBrk="0" fontAlgn="base" hangingPunct="0">
                <a:spcBef>
                  <a:spcPct val="10000"/>
                </a:spcBef>
                <a:spcAft>
                  <a:spcPct val="0"/>
                </a:spcAft>
                <a:buClr>
                  <a:srgbClr val="0B1F65"/>
                </a:buClr>
                <a:buFont typeface="Webdings" pitchFamily="18" charset="2"/>
                <a:buNone/>
              </a:pPr>
              <a:r>
                <a:rPr lang="en-US" sz="1200" b="1" i="1" dirty="0">
                  <a:solidFill>
                    <a:prstClr val="white"/>
                  </a:solidFill>
                </a:rPr>
                <a:t>Bootstrap</a:t>
              </a:r>
            </a:p>
          </p:txBody>
        </p:sp>
        <p:sp>
          <p:nvSpPr>
            <p:cNvPr id="50" name="Rounded Rectangle 49"/>
            <p:cNvSpPr/>
            <p:nvPr/>
          </p:nvSpPr>
          <p:spPr bwMode="auto">
            <a:xfrm>
              <a:off x="1987572" y="2503245"/>
              <a:ext cx="1112913" cy="368491"/>
            </a:xfrm>
            <a:prstGeom prst="roundRect">
              <a:avLst/>
            </a:prstGeom>
            <a:solidFill>
              <a:schemeClr val="accent2"/>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square" lIns="45720" tIns="45720" rIns="45720" bIns="45720" numCol="1" rtlCol="0" anchor="ctr" anchorCtr="0" compatLnSpc="1">
              <a:prstTxWarp prst="textNoShape">
                <a:avLst/>
              </a:prstTxWarp>
            </a:bodyPr>
            <a:lstStyle/>
            <a:p>
              <a:pPr algn="ctr" eaLnBrk="0" fontAlgn="base" hangingPunct="0">
                <a:spcBef>
                  <a:spcPct val="10000"/>
                </a:spcBef>
                <a:spcAft>
                  <a:spcPct val="0"/>
                </a:spcAft>
                <a:buClr>
                  <a:srgbClr val="0B1F65"/>
                </a:buClr>
                <a:buFont typeface="Webdings" pitchFamily="18" charset="2"/>
                <a:buNone/>
              </a:pPr>
              <a:r>
                <a:rPr lang="en-US" sz="1200" b="1" i="1" dirty="0">
                  <a:solidFill>
                    <a:prstClr val="white"/>
                  </a:solidFill>
                </a:rPr>
                <a:t>Discriminant</a:t>
              </a:r>
            </a:p>
          </p:txBody>
        </p:sp>
        <p:sp>
          <p:nvSpPr>
            <p:cNvPr id="51" name="Rounded Rectangle 50"/>
            <p:cNvSpPr/>
            <p:nvPr/>
          </p:nvSpPr>
          <p:spPr bwMode="auto">
            <a:xfrm>
              <a:off x="3463980" y="2026920"/>
              <a:ext cx="982638" cy="365760"/>
            </a:xfrm>
            <a:prstGeom prst="roundRect">
              <a:avLst/>
            </a:prstGeom>
            <a:solidFill>
              <a:schemeClr val="accent2"/>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square" lIns="45720" tIns="45720" rIns="45720" bIns="45720" numCol="1" rtlCol="0" anchor="ctr" anchorCtr="0" compatLnSpc="1">
              <a:prstTxWarp prst="textNoShape">
                <a:avLst/>
              </a:prstTxWarp>
            </a:bodyPr>
            <a:lstStyle/>
            <a:p>
              <a:pPr algn="ctr" eaLnBrk="0" fontAlgn="base" hangingPunct="0">
                <a:spcBef>
                  <a:spcPct val="10000"/>
                </a:spcBef>
                <a:spcAft>
                  <a:spcPct val="0"/>
                </a:spcAft>
                <a:buClr>
                  <a:srgbClr val="0B1F65"/>
                </a:buClr>
                <a:buFont typeface="Webdings" pitchFamily="18" charset="2"/>
                <a:buNone/>
              </a:pPr>
              <a:r>
                <a:rPr lang="en-US" sz="1200" b="1" i="1" dirty="0">
                  <a:solidFill>
                    <a:prstClr val="white"/>
                  </a:solidFill>
                </a:rPr>
                <a:t>Principal component</a:t>
              </a:r>
            </a:p>
          </p:txBody>
        </p:sp>
        <p:sp>
          <p:nvSpPr>
            <p:cNvPr id="52" name="Rounded Rectangle 51"/>
            <p:cNvSpPr/>
            <p:nvPr/>
          </p:nvSpPr>
          <p:spPr bwMode="auto">
            <a:xfrm>
              <a:off x="2976858" y="1655153"/>
              <a:ext cx="822960" cy="365760"/>
            </a:xfrm>
            <a:prstGeom prst="roundRect">
              <a:avLst/>
            </a:prstGeom>
            <a:solidFill>
              <a:schemeClr val="accent2"/>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square" lIns="45720" tIns="45720" rIns="45720" bIns="45720" numCol="1" rtlCol="0" anchor="ctr" anchorCtr="0" compatLnSpc="1">
              <a:prstTxWarp prst="textNoShape">
                <a:avLst/>
              </a:prstTxWarp>
            </a:bodyPr>
            <a:lstStyle/>
            <a:p>
              <a:pPr algn="ctr" eaLnBrk="0" fontAlgn="base" hangingPunct="0">
                <a:spcBef>
                  <a:spcPct val="10000"/>
                </a:spcBef>
                <a:spcAft>
                  <a:spcPct val="0"/>
                </a:spcAft>
                <a:buClr>
                  <a:srgbClr val="0B1F65"/>
                </a:buClr>
                <a:buFont typeface="Webdings" pitchFamily="18" charset="2"/>
                <a:buNone/>
              </a:pPr>
              <a:r>
                <a:rPr lang="en-US" sz="1200" b="1" i="1" dirty="0">
                  <a:solidFill>
                    <a:prstClr val="white"/>
                  </a:solidFill>
                </a:rPr>
                <a:t>Cluster analysis</a:t>
              </a:r>
            </a:p>
          </p:txBody>
        </p:sp>
        <p:sp>
          <p:nvSpPr>
            <p:cNvPr id="53" name="Rounded Rectangle 52"/>
            <p:cNvSpPr/>
            <p:nvPr/>
          </p:nvSpPr>
          <p:spPr bwMode="auto">
            <a:xfrm>
              <a:off x="1984765" y="2036560"/>
              <a:ext cx="1420520" cy="429904"/>
            </a:xfrm>
            <a:prstGeom prst="roundRect">
              <a:avLst/>
            </a:prstGeom>
            <a:solidFill>
              <a:schemeClr val="accent2"/>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square" lIns="45720" tIns="45720" rIns="45720" bIns="45720" numCol="1" rtlCol="0" anchor="ctr" anchorCtr="0" compatLnSpc="1">
              <a:prstTxWarp prst="textNoShape">
                <a:avLst/>
              </a:prstTxWarp>
            </a:bodyPr>
            <a:lstStyle/>
            <a:p>
              <a:pPr algn="ctr" eaLnBrk="0" fontAlgn="base" hangingPunct="0">
                <a:spcBef>
                  <a:spcPct val="10000"/>
                </a:spcBef>
                <a:spcAft>
                  <a:spcPct val="0"/>
                </a:spcAft>
                <a:buClr>
                  <a:srgbClr val="0B1F65"/>
                </a:buClr>
                <a:buFont typeface="Webdings" pitchFamily="18" charset="2"/>
                <a:buNone/>
              </a:pPr>
              <a:r>
                <a:rPr lang="en-US" sz="1200" b="1" i="1" dirty="0">
                  <a:solidFill>
                    <a:prstClr val="white"/>
                  </a:solidFill>
                </a:rPr>
                <a:t>Correspondence analysis</a:t>
              </a:r>
            </a:p>
          </p:txBody>
        </p:sp>
        <p:sp>
          <p:nvSpPr>
            <p:cNvPr id="54" name="Rounded Rectangle 53"/>
            <p:cNvSpPr/>
            <p:nvPr/>
          </p:nvSpPr>
          <p:spPr bwMode="auto">
            <a:xfrm>
              <a:off x="4496337" y="1885752"/>
              <a:ext cx="988268" cy="365760"/>
            </a:xfrm>
            <a:prstGeom prst="roundRect">
              <a:avLst/>
            </a:prstGeom>
            <a:solidFill>
              <a:schemeClr val="accent2"/>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square" lIns="45720" tIns="45720" rIns="45720" bIns="45720" numCol="1" rtlCol="0" anchor="ctr" anchorCtr="0" compatLnSpc="1">
              <a:prstTxWarp prst="textNoShape">
                <a:avLst/>
              </a:prstTxWarp>
            </a:bodyPr>
            <a:lstStyle/>
            <a:p>
              <a:pPr algn="ctr" eaLnBrk="0" fontAlgn="base" hangingPunct="0">
                <a:spcBef>
                  <a:spcPct val="10000"/>
                </a:spcBef>
                <a:spcAft>
                  <a:spcPct val="0"/>
                </a:spcAft>
                <a:buClr>
                  <a:srgbClr val="0B1F65"/>
                </a:buClr>
                <a:buFont typeface="Webdings" pitchFamily="18" charset="2"/>
                <a:buNone/>
              </a:pPr>
              <a:r>
                <a:rPr lang="en-US" sz="1200" b="1" i="1" dirty="0">
                  <a:solidFill>
                    <a:prstClr val="white"/>
                  </a:solidFill>
                </a:rPr>
                <a:t>Logistic regression</a:t>
              </a:r>
            </a:p>
          </p:txBody>
        </p:sp>
        <p:sp>
          <p:nvSpPr>
            <p:cNvPr id="55" name="Rounded Rectangle 54"/>
            <p:cNvSpPr/>
            <p:nvPr/>
          </p:nvSpPr>
          <p:spPr bwMode="auto">
            <a:xfrm>
              <a:off x="6353511" y="1859280"/>
              <a:ext cx="1133921" cy="274320"/>
            </a:xfrm>
            <a:prstGeom prst="roundRect">
              <a:avLst/>
            </a:prstGeom>
            <a:solidFill>
              <a:schemeClr val="accent2"/>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square" lIns="45720" tIns="45720" rIns="45720" bIns="45720" numCol="1" rtlCol="0" anchor="ctr" anchorCtr="0" compatLnSpc="1">
              <a:prstTxWarp prst="textNoShape">
                <a:avLst/>
              </a:prstTxWarp>
            </a:bodyPr>
            <a:lstStyle/>
            <a:p>
              <a:pPr algn="ctr" eaLnBrk="0" fontAlgn="base" hangingPunct="0">
                <a:spcBef>
                  <a:spcPct val="10000"/>
                </a:spcBef>
                <a:spcAft>
                  <a:spcPct val="0"/>
                </a:spcAft>
                <a:buClr>
                  <a:srgbClr val="0B1F65"/>
                </a:buClr>
                <a:buFont typeface="Webdings" pitchFamily="18" charset="2"/>
                <a:buNone/>
              </a:pPr>
              <a:r>
                <a:rPr lang="en-US" sz="1200" b="1" i="1" dirty="0">
                  <a:solidFill>
                    <a:prstClr val="white"/>
                  </a:solidFill>
                </a:rPr>
                <a:t>Mixed model</a:t>
              </a:r>
            </a:p>
          </p:txBody>
        </p:sp>
        <p:sp>
          <p:nvSpPr>
            <p:cNvPr id="56" name="Rounded Rectangle 55"/>
            <p:cNvSpPr/>
            <p:nvPr/>
          </p:nvSpPr>
          <p:spPr bwMode="auto">
            <a:xfrm>
              <a:off x="5874165" y="1552696"/>
              <a:ext cx="731520" cy="274320"/>
            </a:xfrm>
            <a:prstGeom prst="roundRect">
              <a:avLst/>
            </a:prstGeom>
            <a:solidFill>
              <a:schemeClr val="accent2"/>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square" lIns="45720" tIns="45720" rIns="45720" bIns="45720" numCol="1" rtlCol="0" anchor="ctr" anchorCtr="0" compatLnSpc="1">
              <a:prstTxWarp prst="textNoShape">
                <a:avLst/>
              </a:prstTxWarp>
            </a:bodyPr>
            <a:lstStyle/>
            <a:p>
              <a:pPr algn="ctr" eaLnBrk="0" fontAlgn="base" hangingPunct="0">
                <a:spcBef>
                  <a:spcPct val="10000"/>
                </a:spcBef>
                <a:spcAft>
                  <a:spcPct val="0"/>
                </a:spcAft>
                <a:buClr>
                  <a:srgbClr val="0B1F65"/>
                </a:buClr>
                <a:buFont typeface="Webdings" pitchFamily="18" charset="2"/>
                <a:buNone/>
              </a:pPr>
              <a:r>
                <a:rPr lang="en-US" sz="1200" b="1" i="1" dirty="0">
                  <a:solidFill>
                    <a:prstClr val="white"/>
                  </a:solidFill>
                </a:rPr>
                <a:t>GLM*</a:t>
              </a:r>
            </a:p>
          </p:txBody>
        </p:sp>
        <p:sp>
          <p:nvSpPr>
            <p:cNvPr id="57" name="Rounded Rectangle 56"/>
            <p:cNvSpPr/>
            <p:nvPr/>
          </p:nvSpPr>
          <p:spPr bwMode="auto">
            <a:xfrm>
              <a:off x="5560489" y="1862158"/>
              <a:ext cx="731520" cy="274320"/>
            </a:xfrm>
            <a:prstGeom prst="roundRect">
              <a:avLst/>
            </a:prstGeom>
            <a:solidFill>
              <a:schemeClr val="accent2"/>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square" lIns="45720" tIns="45720" rIns="45720" bIns="45720" numCol="1" rtlCol="0" anchor="ctr" anchorCtr="0" compatLnSpc="1">
              <a:prstTxWarp prst="textNoShape">
                <a:avLst/>
              </a:prstTxWarp>
            </a:bodyPr>
            <a:lstStyle/>
            <a:p>
              <a:pPr algn="ctr" eaLnBrk="0" fontAlgn="base" hangingPunct="0">
                <a:spcBef>
                  <a:spcPct val="10000"/>
                </a:spcBef>
                <a:spcAft>
                  <a:spcPct val="0"/>
                </a:spcAft>
                <a:buClr>
                  <a:srgbClr val="0B1F65"/>
                </a:buClr>
                <a:buFont typeface="Webdings" pitchFamily="18" charset="2"/>
                <a:buNone/>
              </a:pPr>
              <a:r>
                <a:rPr lang="en-US" sz="1200" b="1" i="1" dirty="0">
                  <a:solidFill>
                    <a:prstClr val="white"/>
                  </a:solidFill>
                </a:rPr>
                <a:t>GDA*</a:t>
              </a:r>
            </a:p>
          </p:txBody>
        </p:sp>
        <p:sp>
          <p:nvSpPr>
            <p:cNvPr id="58" name="Rounded Rectangle 57"/>
            <p:cNvSpPr/>
            <p:nvPr/>
          </p:nvSpPr>
          <p:spPr bwMode="auto">
            <a:xfrm>
              <a:off x="5484605" y="2184614"/>
              <a:ext cx="731520" cy="274320"/>
            </a:xfrm>
            <a:prstGeom prst="roundRect">
              <a:avLst/>
            </a:prstGeom>
            <a:solidFill>
              <a:schemeClr val="accent2"/>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square" lIns="45720" tIns="45720" rIns="45720" bIns="45720" numCol="1" rtlCol="0" anchor="ctr" anchorCtr="0" compatLnSpc="1">
              <a:prstTxWarp prst="textNoShape">
                <a:avLst/>
              </a:prstTxWarp>
            </a:bodyPr>
            <a:lstStyle/>
            <a:p>
              <a:pPr algn="ctr" eaLnBrk="0" fontAlgn="base" hangingPunct="0">
                <a:spcBef>
                  <a:spcPct val="10000"/>
                </a:spcBef>
                <a:spcAft>
                  <a:spcPct val="0"/>
                </a:spcAft>
                <a:buClr>
                  <a:srgbClr val="0B1F65"/>
                </a:buClr>
                <a:buFont typeface="Webdings" pitchFamily="18" charset="2"/>
                <a:buNone/>
              </a:pPr>
              <a:r>
                <a:rPr lang="en-US" sz="1200" b="1" i="1" dirty="0">
                  <a:solidFill>
                    <a:prstClr val="white"/>
                  </a:solidFill>
                </a:rPr>
                <a:t>GAM*</a:t>
              </a:r>
            </a:p>
          </p:txBody>
        </p:sp>
        <p:sp>
          <p:nvSpPr>
            <p:cNvPr id="59" name="Rounded Rectangle 58"/>
            <p:cNvSpPr/>
            <p:nvPr/>
          </p:nvSpPr>
          <p:spPr bwMode="auto">
            <a:xfrm>
              <a:off x="6323012" y="2171786"/>
              <a:ext cx="822960" cy="365760"/>
            </a:xfrm>
            <a:prstGeom prst="roundRect">
              <a:avLst/>
            </a:prstGeom>
            <a:solidFill>
              <a:schemeClr val="accent2"/>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square" lIns="45720" tIns="45720" rIns="45720" bIns="45720" numCol="1" rtlCol="0" anchor="ctr" anchorCtr="0" compatLnSpc="1">
              <a:prstTxWarp prst="textNoShape">
                <a:avLst/>
              </a:prstTxWarp>
            </a:bodyPr>
            <a:lstStyle/>
            <a:p>
              <a:pPr algn="ctr" eaLnBrk="0" fontAlgn="base" hangingPunct="0">
                <a:spcBef>
                  <a:spcPct val="10000"/>
                </a:spcBef>
                <a:spcAft>
                  <a:spcPct val="0"/>
                </a:spcAft>
                <a:buClr>
                  <a:srgbClr val="0B1F65"/>
                </a:buClr>
                <a:buFont typeface="Webdings" pitchFamily="18" charset="2"/>
                <a:buNone/>
              </a:pPr>
              <a:r>
                <a:rPr lang="en-US" sz="1200" b="1" i="1" dirty="0">
                  <a:solidFill>
                    <a:prstClr val="white"/>
                  </a:solidFill>
                </a:rPr>
                <a:t>Survival analysis</a:t>
              </a:r>
            </a:p>
          </p:txBody>
        </p:sp>
        <p:sp>
          <p:nvSpPr>
            <p:cNvPr id="60" name="Rounded Rectangle 59"/>
            <p:cNvSpPr/>
            <p:nvPr/>
          </p:nvSpPr>
          <p:spPr bwMode="auto">
            <a:xfrm>
              <a:off x="8099205" y="3319272"/>
              <a:ext cx="1097280" cy="338328"/>
            </a:xfrm>
            <a:prstGeom prst="roundRect">
              <a:avLst/>
            </a:prstGeom>
            <a:solidFill>
              <a:schemeClr val="accent2"/>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square" lIns="45720" tIns="45720" rIns="45720" bIns="45720" numCol="1" rtlCol="0" anchor="ctr" anchorCtr="0" compatLnSpc="1">
              <a:prstTxWarp prst="textNoShape">
                <a:avLst/>
              </a:prstTxWarp>
            </a:bodyPr>
            <a:lstStyle/>
            <a:p>
              <a:pPr algn="ctr" eaLnBrk="0" fontAlgn="base" hangingPunct="0">
                <a:spcBef>
                  <a:spcPct val="10000"/>
                </a:spcBef>
                <a:spcAft>
                  <a:spcPct val="0"/>
                </a:spcAft>
                <a:buClr>
                  <a:srgbClr val="0B1F65"/>
                </a:buClr>
                <a:buFont typeface="Webdings" pitchFamily="18" charset="2"/>
                <a:buNone/>
              </a:pPr>
              <a:r>
                <a:rPr lang="en-US" sz="1200" b="1" i="1" dirty="0">
                  <a:solidFill>
                    <a:prstClr val="white"/>
                  </a:solidFill>
                </a:rPr>
                <a:t>Time series forecasting</a:t>
              </a:r>
            </a:p>
          </p:txBody>
        </p:sp>
        <p:sp>
          <p:nvSpPr>
            <p:cNvPr id="61" name="Rounded Rectangle 60"/>
            <p:cNvSpPr/>
            <p:nvPr/>
          </p:nvSpPr>
          <p:spPr bwMode="auto">
            <a:xfrm>
              <a:off x="7177650" y="2184614"/>
              <a:ext cx="988268" cy="365760"/>
            </a:xfrm>
            <a:prstGeom prst="roundRect">
              <a:avLst/>
            </a:prstGeom>
            <a:solidFill>
              <a:schemeClr val="accent2"/>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square" lIns="45720" tIns="45720" rIns="45720" bIns="45720" numCol="1" rtlCol="0" anchor="ctr" anchorCtr="0" compatLnSpc="1">
              <a:prstTxWarp prst="textNoShape">
                <a:avLst/>
              </a:prstTxWarp>
            </a:bodyPr>
            <a:lstStyle/>
            <a:p>
              <a:pPr algn="ctr" eaLnBrk="0" fontAlgn="base" hangingPunct="0">
                <a:spcBef>
                  <a:spcPct val="10000"/>
                </a:spcBef>
                <a:spcAft>
                  <a:spcPct val="0"/>
                </a:spcAft>
                <a:buClr>
                  <a:srgbClr val="0B1F65"/>
                </a:buClr>
                <a:buFont typeface="Webdings" pitchFamily="18" charset="2"/>
                <a:buNone/>
              </a:pPr>
              <a:r>
                <a:rPr lang="en-US" sz="1200" b="1" i="1" dirty="0">
                  <a:solidFill>
                    <a:prstClr val="white"/>
                  </a:solidFill>
                </a:rPr>
                <a:t>Non- linear estimation</a:t>
              </a:r>
            </a:p>
          </p:txBody>
        </p:sp>
        <p:sp>
          <p:nvSpPr>
            <p:cNvPr id="62" name="Rounded Rectangle 61"/>
            <p:cNvSpPr/>
            <p:nvPr/>
          </p:nvSpPr>
          <p:spPr bwMode="auto">
            <a:xfrm>
              <a:off x="7928901" y="4500723"/>
              <a:ext cx="1005840" cy="274320"/>
            </a:xfrm>
            <a:prstGeom prst="roundRect">
              <a:avLst/>
            </a:prstGeom>
            <a:solidFill>
              <a:schemeClr val="accent1"/>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square" lIns="45720" tIns="45720" rIns="45720" bIns="45720" numCol="1" rtlCol="0" anchor="ctr" anchorCtr="0" compatLnSpc="1">
              <a:prstTxWarp prst="textNoShape">
                <a:avLst/>
              </a:prstTxWarp>
            </a:bodyPr>
            <a:lstStyle/>
            <a:p>
              <a:pPr algn="ctr" eaLnBrk="0" fontAlgn="base" hangingPunct="0">
                <a:spcBef>
                  <a:spcPct val="10000"/>
                </a:spcBef>
                <a:spcAft>
                  <a:spcPct val="0"/>
                </a:spcAft>
                <a:buClr>
                  <a:srgbClr val="0B1F65"/>
                </a:buClr>
                <a:buFont typeface="Webdings" pitchFamily="18" charset="2"/>
                <a:buNone/>
              </a:pPr>
              <a:r>
                <a:rPr lang="en-US" sz="1200" b="1" i="1" dirty="0">
                  <a:solidFill>
                    <a:prstClr val="white"/>
                  </a:solidFill>
                </a:rPr>
                <a:t>GBM*</a:t>
              </a:r>
            </a:p>
          </p:txBody>
        </p:sp>
        <p:sp>
          <p:nvSpPr>
            <p:cNvPr id="63" name="Rounded Rectangle 62"/>
            <p:cNvSpPr/>
            <p:nvPr/>
          </p:nvSpPr>
          <p:spPr bwMode="auto">
            <a:xfrm>
              <a:off x="7983493" y="4203174"/>
              <a:ext cx="1005840" cy="274320"/>
            </a:xfrm>
            <a:prstGeom prst="roundRect">
              <a:avLst/>
            </a:prstGeom>
            <a:solidFill>
              <a:schemeClr val="accent1"/>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square" lIns="45720" tIns="45720" rIns="45720" bIns="45720" numCol="1" rtlCol="0" anchor="ctr" anchorCtr="0" compatLnSpc="1">
              <a:prstTxWarp prst="textNoShape">
                <a:avLst/>
              </a:prstTxWarp>
            </a:bodyPr>
            <a:lstStyle/>
            <a:p>
              <a:pPr algn="ctr" eaLnBrk="0" fontAlgn="base" hangingPunct="0">
                <a:spcBef>
                  <a:spcPct val="10000"/>
                </a:spcBef>
                <a:spcAft>
                  <a:spcPct val="0"/>
                </a:spcAft>
                <a:buClr>
                  <a:srgbClr val="0B1F65"/>
                </a:buClr>
                <a:buFont typeface="Webdings" pitchFamily="18" charset="2"/>
                <a:buNone/>
              </a:pPr>
              <a:r>
                <a:rPr lang="en-US" sz="1200" b="1" i="1" dirty="0">
                  <a:solidFill>
                    <a:prstClr val="white"/>
                  </a:solidFill>
                </a:rPr>
                <a:t>Bagging</a:t>
              </a:r>
            </a:p>
          </p:txBody>
        </p:sp>
        <p:sp>
          <p:nvSpPr>
            <p:cNvPr id="64" name="Rounded Rectangle 63"/>
            <p:cNvSpPr/>
            <p:nvPr/>
          </p:nvSpPr>
          <p:spPr bwMode="auto">
            <a:xfrm>
              <a:off x="7157811" y="5193280"/>
              <a:ext cx="1005840" cy="411480"/>
            </a:xfrm>
            <a:prstGeom prst="roundRect">
              <a:avLst/>
            </a:prstGeom>
            <a:solidFill>
              <a:schemeClr val="accent1"/>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square" lIns="45720" tIns="45720" rIns="45720" bIns="45720" numCol="1" rtlCol="0" anchor="ctr" anchorCtr="0" compatLnSpc="1">
              <a:prstTxWarp prst="textNoShape">
                <a:avLst/>
              </a:prstTxWarp>
            </a:bodyPr>
            <a:lstStyle/>
            <a:p>
              <a:pPr algn="ctr" eaLnBrk="0" fontAlgn="base" hangingPunct="0">
                <a:spcBef>
                  <a:spcPct val="10000"/>
                </a:spcBef>
                <a:spcAft>
                  <a:spcPct val="0"/>
                </a:spcAft>
                <a:buClr>
                  <a:srgbClr val="0B1F65"/>
                </a:buClr>
                <a:buFont typeface="Webdings" pitchFamily="18" charset="2"/>
                <a:buNone/>
              </a:pPr>
              <a:r>
                <a:rPr lang="en-US" sz="1200" b="1" i="1" dirty="0">
                  <a:solidFill>
                    <a:prstClr val="white"/>
                  </a:solidFill>
                </a:rPr>
                <a:t>Bayesian network</a:t>
              </a:r>
            </a:p>
          </p:txBody>
        </p:sp>
        <p:sp>
          <p:nvSpPr>
            <p:cNvPr id="65" name="Rounded Rectangle 64"/>
            <p:cNvSpPr/>
            <p:nvPr/>
          </p:nvSpPr>
          <p:spPr bwMode="auto">
            <a:xfrm>
              <a:off x="7464879" y="4811059"/>
              <a:ext cx="1091820" cy="365760"/>
            </a:xfrm>
            <a:prstGeom prst="roundRect">
              <a:avLst/>
            </a:prstGeom>
            <a:solidFill>
              <a:schemeClr val="accent1"/>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square" lIns="45720" tIns="45720" rIns="45720" bIns="45720" numCol="1" rtlCol="0" anchor="ctr" anchorCtr="0" compatLnSpc="1">
              <a:prstTxWarp prst="textNoShape">
                <a:avLst/>
              </a:prstTxWarp>
            </a:bodyPr>
            <a:lstStyle/>
            <a:p>
              <a:pPr algn="ctr" eaLnBrk="0" fontAlgn="base" hangingPunct="0">
                <a:spcBef>
                  <a:spcPct val="10000"/>
                </a:spcBef>
                <a:spcAft>
                  <a:spcPct val="0"/>
                </a:spcAft>
                <a:buClr>
                  <a:srgbClr val="0B1F65"/>
                </a:buClr>
                <a:buFont typeface="Webdings" pitchFamily="18" charset="2"/>
                <a:buNone/>
              </a:pPr>
              <a:r>
                <a:rPr lang="en-US" sz="1200" b="1" i="1" dirty="0">
                  <a:solidFill>
                    <a:prstClr val="white"/>
                  </a:solidFill>
                </a:rPr>
                <a:t>Naive Bayes</a:t>
              </a:r>
            </a:p>
          </p:txBody>
        </p:sp>
        <p:sp>
          <p:nvSpPr>
            <p:cNvPr id="66" name="Rounded Rectangle 65"/>
            <p:cNvSpPr/>
            <p:nvPr/>
          </p:nvSpPr>
          <p:spPr bwMode="auto">
            <a:xfrm>
              <a:off x="6093270" y="5188517"/>
              <a:ext cx="1005840" cy="411480"/>
            </a:xfrm>
            <a:prstGeom prst="roundRect">
              <a:avLst/>
            </a:prstGeom>
            <a:solidFill>
              <a:schemeClr val="accent1"/>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square" lIns="45720" tIns="45720" rIns="45720" bIns="45720" numCol="1" rtlCol="0" anchor="ctr" anchorCtr="0" compatLnSpc="1">
              <a:prstTxWarp prst="textNoShape">
                <a:avLst/>
              </a:prstTxWarp>
            </a:bodyPr>
            <a:lstStyle/>
            <a:p>
              <a:pPr algn="ctr" eaLnBrk="0" fontAlgn="base" hangingPunct="0">
                <a:spcBef>
                  <a:spcPct val="10000"/>
                </a:spcBef>
                <a:spcAft>
                  <a:spcPct val="0"/>
                </a:spcAft>
                <a:buClr>
                  <a:srgbClr val="0B1F65"/>
                </a:buClr>
                <a:buFont typeface="Webdings" pitchFamily="18" charset="2"/>
                <a:buNone/>
              </a:pPr>
              <a:r>
                <a:rPr lang="en-US" sz="1200" b="1" i="1" dirty="0">
                  <a:solidFill>
                    <a:prstClr val="white"/>
                  </a:solidFill>
                </a:rPr>
                <a:t>Neural network</a:t>
              </a:r>
            </a:p>
          </p:txBody>
        </p:sp>
        <p:sp>
          <p:nvSpPr>
            <p:cNvPr id="67" name="Rounded Rectangle 66"/>
            <p:cNvSpPr/>
            <p:nvPr/>
          </p:nvSpPr>
          <p:spPr bwMode="auto">
            <a:xfrm>
              <a:off x="6254640" y="5706387"/>
              <a:ext cx="1005840" cy="365760"/>
            </a:xfrm>
            <a:prstGeom prst="roundRect">
              <a:avLst/>
            </a:prstGeom>
            <a:solidFill>
              <a:schemeClr val="accent1"/>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square" lIns="45720" tIns="45720" rIns="45720" bIns="45720" numCol="1" rtlCol="0" anchor="ctr" anchorCtr="0" compatLnSpc="1">
              <a:prstTxWarp prst="textNoShape">
                <a:avLst/>
              </a:prstTxWarp>
            </a:bodyPr>
            <a:lstStyle/>
            <a:p>
              <a:pPr algn="ctr" eaLnBrk="0" fontAlgn="base" hangingPunct="0">
                <a:spcBef>
                  <a:spcPct val="10000"/>
                </a:spcBef>
                <a:spcAft>
                  <a:spcPct val="0"/>
                </a:spcAft>
                <a:buClr>
                  <a:srgbClr val="0B1F65"/>
                </a:buClr>
                <a:buFont typeface="Webdings" pitchFamily="18" charset="2"/>
                <a:buNone/>
              </a:pPr>
              <a:r>
                <a:rPr lang="en-US" sz="1200" b="1" i="1" dirty="0">
                  <a:solidFill>
                    <a:prstClr val="white"/>
                  </a:solidFill>
                </a:rPr>
                <a:t>Fuzzy networks</a:t>
              </a:r>
            </a:p>
          </p:txBody>
        </p:sp>
        <p:sp>
          <p:nvSpPr>
            <p:cNvPr id="68" name="Rounded Rectangle 67"/>
            <p:cNvSpPr/>
            <p:nvPr/>
          </p:nvSpPr>
          <p:spPr bwMode="auto">
            <a:xfrm>
              <a:off x="5057569" y="5329126"/>
              <a:ext cx="1005840" cy="548640"/>
            </a:xfrm>
            <a:prstGeom prst="roundRect">
              <a:avLst/>
            </a:prstGeom>
            <a:solidFill>
              <a:schemeClr val="accent1"/>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square" lIns="45720" tIns="45720" rIns="45720" bIns="45720" numCol="1" rtlCol="0" anchor="ctr" anchorCtr="0" compatLnSpc="1">
              <a:prstTxWarp prst="textNoShape">
                <a:avLst/>
              </a:prstTxWarp>
            </a:bodyPr>
            <a:lstStyle/>
            <a:p>
              <a:pPr algn="ctr" eaLnBrk="0" fontAlgn="base" hangingPunct="0">
                <a:spcBef>
                  <a:spcPct val="10000"/>
                </a:spcBef>
                <a:spcAft>
                  <a:spcPct val="0"/>
                </a:spcAft>
                <a:buClr>
                  <a:srgbClr val="0B1F65"/>
                </a:buClr>
                <a:buFont typeface="Webdings" pitchFamily="18" charset="2"/>
                <a:buNone/>
              </a:pPr>
              <a:r>
                <a:rPr lang="en-US" sz="1200" b="1" i="1" dirty="0">
                  <a:solidFill>
                    <a:prstClr val="white"/>
                  </a:solidFill>
                </a:rPr>
                <a:t>Support vector machine</a:t>
              </a:r>
            </a:p>
          </p:txBody>
        </p:sp>
        <p:sp>
          <p:nvSpPr>
            <p:cNvPr id="69" name="Rounded Rectangle 68"/>
            <p:cNvSpPr/>
            <p:nvPr/>
          </p:nvSpPr>
          <p:spPr bwMode="auto">
            <a:xfrm>
              <a:off x="5059545" y="5911317"/>
              <a:ext cx="1005840" cy="548640"/>
            </a:xfrm>
            <a:prstGeom prst="roundRect">
              <a:avLst/>
            </a:prstGeom>
            <a:solidFill>
              <a:schemeClr val="accent1"/>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square" lIns="45720" tIns="45720" rIns="45720" bIns="45720" numCol="1" rtlCol="0" anchor="ctr" anchorCtr="0" compatLnSpc="1">
              <a:prstTxWarp prst="textNoShape">
                <a:avLst/>
              </a:prstTxWarp>
            </a:bodyPr>
            <a:lstStyle/>
            <a:p>
              <a:pPr algn="ctr" eaLnBrk="0" fontAlgn="base" hangingPunct="0">
                <a:spcBef>
                  <a:spcPct val="10000"/>
                </a:spcBef>
                <a:spcAft>
                  <a:spcPct val="0"/>
                </a:spcAft>
                <a:buClr>
                  <a:srgbClr val="0B1F65"/>
                </a:buClr>
                <a:buFont typeface="Webdings" pitchFamily="18" charset="2"/>
                <a:buNone/>
              </a:pPr>
              <a:r>
                <a:rPr lang="en-US" sz="1200" b="1" i="1" dirty="0">
                  <a:solidFill>
                    <a:prstClr val="white"/>
                  </a:solidFill>
                </a:rPr>
                <a:t>Restricted Boltzmann machines</a:t>
              </a:r>
            </a:p>
          </p:txBody>
        </p:sp>
        <p:sp>
          <p:nvSpPr>
            <p:cNvPr id="70" name="Rounded Rectangle 69"/>
            <p:cNvSpPr/>
            <p:nvPr/>
          </p:nvSpPr>
          <p:spPr bwMode="auto">
            <a:xfrm>
              <a:off x="7239850" y="2578200"/>
              <a:ext cx="1378101" cy="293536"/>
            </a:xfrm>
            <a:prstGeom prst="roundRect">
              <a:avLst/>
            </a:prstGeom>
            <a:solidFill>
              <a:schemeClr val="accent2"/>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square" lIns="45720" tIns="45720" rIns="45720" bIns="45720" numCol="1" rtlCol="0" anchor="ctr" anchorCtr="0" compatLnSpc="1">
              <a:prstTxWarp prst="textNoShape">
                <a:avLst/>
              </a:prstTxWarp>
            </a:bodyPr>
            <a:lstStyle/>
            <a:p>
              <a:pPr algn="ctr" eaLnBrk="0" fontAlgn="base" hangingPunct="0">
                <a:spcBef>
                  <a:spcPct val="10000"/>
                </a:spcBef>
                <a:spcAft>
                  <a:spcPct val="0"/>
                </a:spcAft>
                <a:buClr>
                  <a:srgbClr val="0B1F65"/>
                </a:buClr>
                <a:buFont typeface="Webdings" pitchFamily="18" charset="2"/>
                <a:buNone/>
              </a:pPr>
              <a:r>
                <a:rPr lang="en-US" sz="1200" b="1" i="1" dirty="0">
                  <a:solidFill>
                    <a:prstClr val="white"/>
                  </a:solidFill>
                </a:rPr>
                <a:t>ANOVA/MANOVA</a:t>
              </a:r>
            </a:p>
          </p:txBody>
        </p:sp>
        <p:sp>
          <p:nvSpPr>
            <p:cNvPr id="71" name="Rounded Rectangle 70"/>
            <p:cNvSpPr/>
            <p:nvPr/>
          </p:nvSpPr>
          <p:spPr bwMode="auto">
            <a:xfrm>
              <a:off x="8005393" y="2919584"/>
              <a:ext cx="886292" cy="365760"/>
            </a:xfrm>
            <a:prstGeom prst="roundRect">
              <a:avLst/>
            </a:prstGeom>
            <a:solidFill>
              <a:schemeClr val="accent2"/>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square" lIns="45720" tIns="45720" rIns="45720" bIns="45720" numCol="1" rtlCol="0" anchor="ctr" anchorCtr="0" compatLnSpc="1">
              <a:prstTxWarp prst="textNoShape">
                <a:avLst/>
              </a:prstTxWarp>
            </a:bodyPr>
            <a:lstStyle/>
            <a:p>
              <a:pPr algn="ctr" eaLnBrk="0" fontAlgn="base" hangingPunct="0">
                <a:spcBef>
                  <a:spcPct val="10000"/>
                </a:spcBef>
                <a:spcAft>
                  <a:spcPct val="0"/>
                </a:spcAft>
                <a:buClr>
                  <a:srgbClr val="0B1F65"/>
                </a:buClr>
                <a:buFont typeface="Webdings" pitchFamily="18" charset="2"/>
                <a:buNone/>
              </a:pPr>
              <a:r>
                <a:rPr lang="en-US" sz="1200" b="1" i="1" dirty="0">
                  <a:solidFill>
                    <a:prstClr val="white"/>
                  </a:solidFill>
                </a:rPr>
                <a:t>Canonical analysis</a:t>
              </a:r>
            </a:p>
          </p:txBody>
        </p:sp>
        <p:sp>
          <p:nvSpPr>
            <p:cNvPr id="72" name="Rounded Rectangle 71"/>
            <p:cNvSpPr/>
            <p:nvPr/>
          </p:nvSpPr>
          <p:spPr bwMode="auto">
            <a:xfrm>
              <a:off x="1338095" y="4966533"/>
              <a:ext cx="1005840" cy="356113"/>
            </a:xfrm>
            <a:prstGeom prst="roundRect">
              <a:avLst/>
            </a:prstGeom>
            <a:solidFill>
              <a:schemeClr val="accent1"/>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square" lIns="45720" tIns="45720" rIns="45720" bIns="45720" numCol="1" rtlCol="0" anchor="ctr" anchorCtr="0" compatLnSpc="1">
              <a:prstTxWarp prst="textNoShape">
                <a:avLst/>
              </a:prstTxWarp>
            </a:bodyPr>
            <a:lstStyle/>
            <a:p>
              <a:pPr algn="ctr" eaLnBrk="0" fontAlgn="base" hangingPunct="0">
                <a:spcBef>
                  <a:spcPct val="10000"/>
                </a:spcBef>
                <a:spcAft>
                  <a:spcPct val="0"/>
                </a:spcAft>
                <a:buClr>
                  <a:srgbClr val="0B1F65"/>
                </a:buClr>
                <a:buFont typeface="Webdings" pitchFamily="18" charset="2"/>
                <a:buNone/>
              </a:pPr>
              <a:r>
                <a:rPr lang="en-US" sz="1200" b="1" i="1" dirty="0">
                  <a:solidFill>
                    <a:prstClr val="white"/>
                  </a:solidFill>
                </a:rPr>
                <a:t>Nearest neighbor</a:t>
              </a:r>
            </a:p>
          </p:txBody>
        </p:sp>
        <p:sp>
          <p:nvSpPr>
            <p:cNvPr id="73" name="Rounded Rectangle 72"/>
            <p:cNvSpPr/>
            <p:nvPr/>
          </p:nvSpPr>
          <p:spPr bwMode="auto">
            <a:xfrm>
              <a:off x="2401119" y="5166189"/>
              <a:ext cx="914400" cy="456136"/>
            </a:xfrm>
            <a:prstGeom prst="roundRect">
              <a:avLst/>
            </a:prstGeom>
            <a:solidFill>
              <a:schemeClr val="accent1"/>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square" lIns="45720" tIns="45720" rIns="45720" bIns="45720" numCol="1" rtlCol="0" anchor="ctr" anchorCtr="0" compatLnSpc="1">
              <a:prstTxWarp prst="textNoShape">
                <a:avLst/>
              </a:prstTxWarp>
            </a:bodyPr>
            <a:lstStyle/>
            <a:p>
              <a:pPr algn="ctr" eaLnBrk="0" fontAlgn="base" hangingPunct="0">
                <a:spcBef>
                  <a:spcPct val="10000"/>
                </a:spcBef>
                <a:spcAft>
                  <a:spcPct val="0"/>
                </a:spcAft>
                <a:buClr>
                  <a:srgbClr val="0B1F65"/>
                </a:buClr>
                <a:buFont typeface="Webdings" pitchFamily="18" charset="2"/>
                <a:buNone/>
              </a:pPr>
              <a:r>
                <a:rPr lang="en-US" sz="1200" b="1" i="1" dirty="0">
                  <a:solidFill>
                    <a:prstClr val="white"/>
                  </a:solidFill>
                </a:rPr>
                <a:t>Random forest</a:t>
              </a:r>
            </a:p>
          </p:txBody>
        </p:sp>
        <p:sp>
          <p:nvSpPr>
            <p:cNvPr id="74" name="Rounded Rectangle 73"/>
            <p:cNvSpPr/>
            <p:nvPr/>
          </p:nvSpPr>
          <p:spPr bwMode="auto">
            <a:xfrm>
              <a:off x="836612" y="4191000"/>
              <a:ext cx="1005840" cy="365760"/>
            </a:xfrm>
            <a:prstGeom prst="roundRect">
              <a:avLst/>
            </a:prstGeom>
            <a:solidFill>
              <a:schemeClr val="accent1"/>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square" lIns="45720" tIns="45720" rIns="45720" bIns="45720" numCol="1" rtlCol="0" anchor="ctr" anchorCtr="0" compatLnSpc="1">
              <a:prstTxWarp prst="textNoShape">
                <a:avLst/>
              </a:prstTxWarp>
            </a:bodyPr>
            <a:lstStyle/>
            <a:p>
              <a:pPr algn="ctr" eaLnBrk="0" fontAlgn="base" hangingPunct="0">
                <a:spcBef>
                  <a:spcPct val="10000"/>
                </a:spcBef>
                <a:spcAft>
                  <a:spcPct val="0"/>
                </a:spcAft>
                <a:buClr>
                  <a:srgbClr val="0B1F65"/>
                </a:buClr>
                <a:buFont typeface="Webdings" pitchFamily="18" charset="2"/>
                <a:buNone/>
              </a:pPr>
              <a:r>
                <a:rPr lang="en-US" sz="1200" b="1" i="1" dirty="0">
                  <a:solidFill>
                    <a:prstClr val="white"/>
                  </a:solidFill>
                </a:rPr>
                <a:t>Boosted tree</a:t>
              </a:r>
            </a:p>
          </p:txBody>
        </p:sp>
        <p:sp>
          <p:nvSpPr>
            <p:cNvPr id="75" name="Rounded Rectangle 74"/>
            <p:cNvSpPr/>
            <p:nvPr/>
          </p:nvSpPr>
          <p:spPr bwMode="auto">
            <a:xfrm>
              <a:off x="2683246" y="5649698"/>
              <a:ext cx="1088200" cy="456136"/>
            </a:xfrm>
            <a:prstGeom prst="roundRect">
              <a:avLst/>
            </a:prstGeom>
            <a:solidFill>
              <a:schemeClr val="accent1"/>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square" lIns="45720" tIns="45720" rIns="45720" bIns="45720" numCol="1" rtlCol="0" anchor="ctr" anchorCtr="0" compatLnSpc="1">
              <a:prstTxWarp prst="textNoShape">
                <a:avLst/>
              </a:prstTxWarp>
            </a:bodyPr>
            <a:lstStyle/>
            <a:p>
              <a:pPr algn="ctr" eaLnBrk="0" fontAlgn="base" hangingPunct="0">
                <a:spcBef>
                  <a:spcPct val="10000"/>
                </a:spcBef>
                <a:spcAft>
                  <a:spcPct val="0"/>
                </a:spcAft>
                <a:buClr>
                  <a:srgbClr val="0B1F65"/>
                </a:buClr>
                <a:buFont typeface="Webdings" pitchFamily="18" charset="2"/>
                <a:buNone/>
              </a:pPr>
              <a:r>
                <a:rPr lang="en-US" sz="1200" b="1" i="1" dirty="0">
                  <a:solidFill>
                    <a:prstClr val="white"/>
                  </a:solidFill>
                </a:rPr>
                <a:t>Fuzzy clsutering</a:t>
              </a:r>
            </a:p>
          </p:txBody>
        </p:sp>
        <p:sp>
          <p:nvSpPr>
            <p:cNvPr id="76" name="Rounded Rectangle 75"/>
            <p:cNvSpPr/>
            <p:nvPr/>
          </p:nvSpPr>
          <p:spPr bwMode="auto">
            <a:xfrm>
              <a:off x="973772" y="4587240"/>
              <a:ext cx="1005840" cy="365760"/>
            </a:xfrm>
            <a:prstGeom prst="roundRect">
              <a:avLst/>
            </a:prstGeom>
            <a:solidFill>
              <a:schemeClr val="accent1"/>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square" lIns="45720" tIns="45720" rIns="45720" bIns="45720" numCol="1" rtlCol="0" anchor="ctr" anchorCtr="0" compatLnSpc="1">
              <a:prstTxWarp prst="textNoShape">
                <a:avLst/>
              </a:prstTxWarp>
            </a:bodyPr>
            <a:lstStyle/>
            <a:p>
              <a:pPr algn="ctr" eaLnBrk="0" fontAlgn="base" hangingPunct="0">
                <a:spcBef>
                  <a:spcPct val="10000"/>
                </a:spcBef>
                <a:spcAft>
                  <a:spcPct val="0"/>
                </a:spcAft>
                <a:buClr>
                  <a:srgbClr val="0B1F65"/>
                </a:buClr>
                <a:buFont typeface="Webdings" pitchFamily="18" charset="2"/>
                <a:buNone/>
              </a:pPr>
              <a:r>
                <a:rPr lang="en-US" sz="1200" b="1" i="1" dirty="0">
                  <a:solidFill>
                    <a:prstClr val="white"/>
                  </a:solidFill>
                </a:rPr>
                <a:t>Regression tree</a:t>
              </a:r>
            </a:p>
          </p:txBody>
        </p:sp>
        <p:sp>
          <p:nvSpPr>
            <p:cNvPr id="77" name="Rounded Rectangle 76"/>
            <p:cNvSpPr/>
            <p:nvPr/>
          </p:nvSpPr>
          <p:spPr bwMode="auto">
            <a:xfrm>
              <a:off x="3503612" y="5273040"/>
              <a:ext cx="1313874" cy="365760"/>
            </a:xfrm>
            <a:prstGeom prst="roundRect">
              <a:avLst/>
            </a:prstGeom>
            <a:solidFill>
              <a:schemeClr val="accent1"/>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square" lIns="45720" tIns="45720" rIns="45720" bIns="45720" numCol="1" rtlCol="0" anchor="ctr" anchorCtr="0" compatLnSpc="1">
              <a:prstTxWarp prst="textNoShape">
                <a:avLst/>
              </a:prstTxWarp>
            </a:bodyPr>
            <a:lstStyle/>
            <a:p>
              <a:pPr algn="ctr" eaLnBrk="0" fontAlgn="base" hangingPunct="0">
                <a:spcBef>
                  <a:spcPct val="10000"/>
                </a:spcBef>
                <a:spcAft>
                  <a:spcPct val="0"/>
                </a:spcAft>
                <a:buClr>
                  <a:srgbClr val="0B1F65"/>
                </a:buClr>
                <a:buFont typeface="Webdings" pitchFamily="18" charset="2"/>
                <a:buNone/>
              </a:pPr>
              <a:r>
                <a:rPr lang="en-US" sz="1200" b="1" i="1" dirty="0">
                  <a:solidFill>
                    <a:prstClr val="white"/>
                  </a:solidFill>
                </a:rPr>
                <a:t>Self Organizing Map</a:t>
              </a:r>
            </a:p>
          </p:txBody>
        </p:sp>
        <p:sp>
          <p:nvSpPr>
            <p:cNvPr id="78" name="Rounded Rectangle 77"/>
            <p:cNvSpPr/>
            <p:nvPr/>
          </p:nvSpPr>
          <p:spPr bwMode="auto">
            <a:xfrm>
              <a:off x="3823652" y="5694886"/>
              <a:ext cx="1188720" cy="365760"/>
            </a:xfrm>
            <a:prstGeom prst="roundRect">
              <a:avLst/>
            </a:prstGeom>
            <a:solidFill>
              <a:schemeClr val="accent1"/>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square" lIns="45720" tIns="45720" rIns="45720" bIns="45720" numCol="1" rtlCol="0" anchor="ctr" anchorCtr="0" compatLnSpc="1">
              <a:prstTxWarp prst="textNoShape">
                <a:avLst/>
              </a:prstTxWarp>
            </a:bodyPr>
            <a:lstStyle/>
            <a:p>
              <a:pPr algn="ctr" eaLnBrk="0" fontAlgn="base" hangingPunct="0">
                <a:spcBef>
                  <a:spcPct val="10000"/>
                </a:spcBef>
                <a:spcAft>
                  <a:spcPct val="0"/>
                </a:spcAft>
                <a:buClr>
                  <a:srgbClr val="0B1F65"/>
                </a:buClr>
                <a:buFont typeface="Webdings" pitchFamily="18" charset="2"/>
                <a:buNone/>
              </a:pPr>
              <a:r>
                <a:rPr lang="en-US" sz="1200" b="1" i="1" dirty="0">
                  <a:solidFill>
                    <a:prstClr val="white"/>
                  </a:solidFill>
                </a:rPr>
                <a:t>Vector quantization</a:t>
              </a:r>
            </a:p>
          </p:txBody>
        </p:sp>
        <p:sp>
          <p:nvSpPr>
            <p:cNvPr id="79" name="Rounded Rectangle 78"/>
            <p:cNvSpPr/>
            <p:nvPr/>
          </p:nvSpPr>
          <p:spPr bwMode="auto">
            <a:xfrm>
              <a:off x="1101549" y="2835652"/>
              <a:ext cx="1097280" cy="350298"/>
            </a:xfrm>
            <a:prstGeom prst="roundRect">
              <a:avLst/>
            </a:prstGeom>
            <a:solidFill>
              <a:srgbClr val="006666"/>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square" lIns="45720" tIns="45720" rIns="45720" bIns="45720" numCol="1" rtlCol="0" anchor="ctr" anchorCtr="0" compatLnSpc="1">
              <a:prstTxWarp prst="textNoShape">
                <a:avLst/>
              </a:prstTxWarp>
            </a:bodyPr>
            <a:lstStyle/>
            <a:p>
              <a:pPr algn="ctr" eaLnBrk="0" fontAlgn="base" hangingPunct="0">
                <a:spcBef>
                  <a:spcPct val="10000"/>
                </a:spcBef>
                <a:spcAft>
                  <a:spcPct val="0"/>
                </a:spcAft>
                <a:buClr>
                  <a:srgbClr val="0B1F65"/>
                </a:buClr>
                <a:buFont typeface="Webdings" pitchFamily="18" charset="2"/>
                <a:buNone/>
              </a:pPr>
              <a:r>
                <a:rPr lang="en-US" sz="1200" b="1" i="1" dirty="0">
                  <a:solidFill>
                    <a:prstClr val="white"/>
                  </a:solidFill>
                </a:rPr>
                <a:t>EM* algorithm</a:t>
              </a:r>
            </a:p>
          </p:txBody>
        </p:sp>
      </p:grpSp>
      <p:sp>
        <p:nvSpPr>
          <p:cNvPr id="80" name="Rounded Rectangle 79"/>
          <p:cNvSpPr/>
          <p:nvPr/>
        </p:nvSpPr>
        <p:spPr bwMode="auto">
          <a:xfrm>
            <a:off x="1723226" y="3087008"/>
            <a:ext cx="1342637" cy="350298"/>
          </a:xfrm>
          <a:prstGeom prst="roundRect">
            <a:avLst/>
          </a:prstGeom>
          <a:solidFill>
            <a:srgbClr val="006666"/>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square" lIns="45720" tIns="45720" rIns="45720" bIns="45720" numCol="1" rtlCol="0" anchor="ctr" anchorCtr="0" compatLnSpc="1">
            <a:prstTxWarp prst="textNoShape">
              <a:avLst/>
            </a:prstTxWarp>
          </a:bodyPr>
          <a:lstStyle/>
          <a:p>
            <a:pPr algn="ctr" eaLnBrk="0" fontAlgn="base" hangingPunct="0">
              <a:spcBef>
                <a:spcPct val="10000"/>
              </a:spcBef>
              <a:spcAft>
                <a:spcPct val="0"/>
              </a:spcAft>
              <a:buClr>
                <a:srgbClr val="0B1F65"/>
              </a:buClr>
              <a:buFont typeface="Webdings" pitchFamily="18" charset="2"/>
              <a:buNone/>
            </a:pPr>
            <a:r>
              <a:rPr lang="en-US" sz="1200" b="1" i="1" dirty="0">
                <a:solidFill>
                  <a:prstClr val="white"/>
                </a:solidFill>
              </a:rPr>
              <a:t>Vector Autoregression</a:t>
            </a:r>
          </a:p>
        </p:txBody>
      </p:sp>
      <p:sp>
        <p:nvSpPr>
          <p:cNvPr id="81" name="TextBox 80"/>
          <p:cNvSpPr txBox="1"/>
          <p:nvPr/>
        </p:nvSpPr>
        <p:spPr>
          <a:xfrm>
            <a:off x="1164170" y="6565740"/>
            <a:ext cx="10622280" cy="415498"/>
          </a:xfrm>
          <a:prstGeom prst="rect">
            <a:avLst/>
          </a:prstGeom>
          <a:noFill/>
        </p:spPr>
        <p:txBody>
          <a:bodyPr wrap="square" rtlCol="0">
            <a:spAutoFit/>
          </a:bodyPr>
          <a:lstStyle/>
          <a:p>
            <a:pPr algn="l" eaLnBrk="0" fontAlgn="base" hangingPunct="0">
              <a:spcBef>
                <a:spcPct val="10000"/>
              </a:spcBef>
              <a:spcAft>
                <a:spcPct val="0"/>
              </a:spcAft>
              <a:buClr>
                <a:srgbClr val="0B1F65"/>
              </a:buClr>
              <a:buFont typeface="Webdings" pitchFamily="18" charset="2"/>
              <a:buNone/>
            </a:pPr>
            <a:r>
              <a:rPr lang="en-US" sz="1000" i="1" dirty="0" smtClean="0">
                <a:solidFill>
                  <a:srgbClr val="000000"/>
                </a:solidFill>
                <a:cs typeface="Times New Roman" pitchFamily="18" charset="0"/>
              </a:rPr>
              <a:t>GAM </a:t>
            </a:r>
            <a:r>
              <a:rPr lang="en-US" sz="1000" i="1" dirty="0">
                <a:solidFill>
                  <a:srgbClr val="000000"/>
                </a:solidFill>
                <a:cs typeface="Times New Roman" pitchFamily="18" charset="0"/>
              </a:rPr>
              <a:t>– Generalized Additive Model, GLM – Generalized Linear model, GDA – Gaussian</a:t>
            </a:r>
            <a:r>
              <a:rPr lang="en-US" sz="1000" dirty="0">
                <a:solidFill>
                  <a:srgbClr val="000000"/>
                </a:solidFill>
                <a:cs typeface="Times New Roman" pitchFamily="18" charset="0"/>
              </a:rPr>
              <a:t> </a:t>
            </a:r>
            <a:r>
              <a:rPr lang="en-US" sz="1000" i="1" dirty="0">
                <a:solidFill>
                  <a:srgbClr val="000000"/>
                </a:solidFill>
                <a:cs typeface="Times New Roman" pitchFamily="18" charset="0"/>
              </a:rPr>
              <a:t>Discriminant </a:t>
            </a:r>
            <a:r>
              <a:rPr lang="en-US" sz="1000" i="1" dirty="0" smtClean="0">
                <a:solidFill>
                  <a:srgbClr val="000000"/>
                </a:solidFill>
                <a:cs typeface="Times New Roman" pitchFamily="18" charset="0"/>
              </a:rPr>
              <a:t>analysis, </a:t>
            </a:r>
            <a:r>
              <a:rPr lang="en-US" sz="1000" i="1" dirty="0" smtClean="0">
                <a:solidFill>
                  <a:srgbClr val="000000"/>
                </a:solidFill>
              </a:rPr>
              <a:t>GBM </a:t>
            </a:r>
            <a:r>
              <a:rPr lang="en-US" sz="1000" i="1" dirty="0">
                <a:solidFill>
                  <a:srgbClr val="000000"/>
                </a:solidFill>
              </a:rPr>
              <a:t>– Gradient Boosting Machine, EM – Expectation Maximization</a:t>
            </a:r>
          </a:p>
          <a:p>
            <a:pPr algn="l" eaLnBrk="0" fontAlgn="base" hangingPunct="0">
              <a:spcBef>
                <a:spcPct val="10000"/>
              </a:spcBef>
              <a:spcAft>
                <a:spcPct val="0"/>
              </a:spcAft>
              <a:buClr>
                <a:srgbClr val="0B1F65"/>
              </a:buClr>
              <a:buFont typeface="Webdings" pitchFamily="18" charset="2"/>
              <a:buNone/>
            </a:pPr>
            <a:endParaRPr lang="en-US" sz="1000" i="1" dirty="0">
              <a:solidFill>
                <a:srgbClr val="000000"/>
              </a:solidFill>
              <a:cs typeface="Times New Roman" pitchFamily="18" charset="0"/>
            </a:endParaRPr>
          </a:p>
        </p:txBody>
      </p:sp>
    </p:spTree>
    <p:extLst>
      <p:ext uri="{BB962C8B-B14F-4D97-AF65-F5344CB8AC3E}">
        <p14:creationId xmlns:p14="http://schemas.microsoft.com/office/powerpoint/2010/main" val="43902618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Real </a:t>
            </a:r>
            <a:r>
              <a:rPr lang="en-US" dirty="0" smtClean="0"/>
              <a:t>World Use Cases</a:t>
            </a:r>
            <a:endParaRPr lang="en-US" dirty="0"/>
          </a:p>
        </p:txBody>
      </p:sp>
      <p:sp>
        <p:nvSpPr>
          <p:cNvPr id="4" name="Slide Number Placeholder 3"/>
          <p:cNvSpPr>
            <a:spLocks noGrp="1"/>
          </p:cNvSpPr>
          <p:nvPr>
            <p:ph type="sldNum" sz="quarter" idx="12"/>
          </p:nvPr>
        </p:nvSpPr>
        <p:spPr/>
        <p:txBody>
          <a:bodyPr/>
          <a:lstStyle/>
          <a:p>
            <a:fld id="{5CBDBD4D-7B7B-4EC0-AB6E-424933B04FED}" type="slidenum">
              <a:rPr lang="en-US" smtClean="0"/>
              <a:pPr/>
              <a:t>25</a:t>
            </a:fld>
            <a:endParaRPr lang="en-US"/>
          </a:p>
        </p:txBody>
      </p:sp>
      <p:pic>
        <p:nvPicPr>
          <p:cNvPr id="5" name="Picture 2" descr="http://www.baynote.com/wp-content/uploads/2014/04/nest-alarm-cartoon.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1" y="1482726"/>
            <a:ext cx="6095724" cy="436625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8198003" y="2854040"/>
            <a:ext cx="1742785" cy="1323439"/>
          </a:xfrm>
          <a:prstGeom prst="rect">
            <a:avLst/>
          </a:prstGeom>
          <a:noFill/>
        </p:spPr>
        <p:txBody>
          <a:bodyPr wrap="none" rtlCol="0">
            <a:spAutoFit/>
          </a:bodyPr>
          <a:lstStyle/>
          <a:p>
            <a:r>
              <a:rPr lang="en-US" sz="8000" dirty="0">
                <a:solidFill>
                  <a:srgbClr val="7D0000"/>
                </a:solidFill>
                <a:latin typeface="Calibri" panose="020F0502020204030204" pitchFamily="34" charset="0"/>
              </a:rPr>
              <a:t>509</a:t>
            </a:r>
          </a:p>
        </p:txBody>
      </p:sp>
      <p:sp>
        <p:nvSpPr>
          <p:cNvPr id="7" name="TextBox 6"/>
          <p:cNvSpPr txBox="1"/>
          <p:nvPr/>
        </p:nvSpPr>
        <p:spPr>
          <a:xfrm>
            <a:off x="7898783" y="4101042"/>
            <a:ext cx="2400017" cy="338554"/>
          </a:xfrm>
          <a:prstGeom prst="rect">
            <a:avLst/>
          </a:prstGeom>
          <a:noFill/>
        </p:spPr>
        <p:txBody>
          <a:bodyPr wrap="none" rtlCol="0">
            <a:spAutoFit/>
          </a:bodyPr>
          <a:lstStyle/>
          <a:p>
            <a:r>
              <a:rPr lang="en-US" sz="1600" dirty="0">
                <a:latin typeface="Calibri" panose="020F0502020204030204" pitchFamily="34" charset="0"/>
              </a:rPr>
              <a:t>Companies on </a:t>
            </a:r>
            <a:r>
              <a:rPr lang="en-US" sz="1600" dirty="0" err="1">
                <a:latin typeface="Calibri" panose="020F0502020204030204" pitchFamily="34" charset="0"/>
              </a:rPr>
              <a:t>CrunchBase</a:t>
            </a:r>
            <a:endParaRPr lang="en-US" sz="1600" dirty="0">
              <a:latin typeface="Calibri" panose="020F0502020204030204" pitchFamily="34" charset="0"/>
            </a:endParaRPr>
          </a:p>
        </p:txBody>
      </p:sp>
      <p:sp>
        <p:nvSpPr>
          <p:cNvPr id="8" name="TextBox 7"/>
          <p:cNvSpPr txBox="1"/>
          <p:nvPr/>
        </p:nvSpPr>
        <p:spPr>
          <a:xfrm>
            <a:off x="914401" y="5933927"/>
            <a:ext cx="7944483" cy="307777"/>
          </a:xfrm>
          <a:prstGeom prst="rect">
            <a:avLst/>
          </a:prstGeom>
          <a:noFill/>
        </p:spPr>
        <p:txBody>
          <a:bodyPr wrap="none" rtlCol="0">
            <a:spAutoFit/>
          </a:bodyPr>
          <a:lstStyle/>
          <a:p>
            <a:r>
              <a:rPr lang="en-US" sz="1400" b="1" dirty="0"/>
              <a:t>Source</a:t>
            </a:r>
            <a:r>
              <a:rPr lang="en-US" sz="1400" dirty="0"/>
              <a:t>: The Current State of Machine Intelligence http://www.shivonzilis.com/machineintelligence</a:t>
            </a:r>
          </a:p>
        </p:txBody>
      </p:sp>
    </p:spTree>
    <p:extLst>
      <p:ext uri="{BB962C8B-B14F-4D97-AF65-F5344CB8AC3E}">
        <p14:creationId xmlns:p14="http://schemas.microsoft.com/office/powerpoint/2010/main" val="258652962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Tech 2015: Deep Learning And Machine Intelligence Will Eat The World</a:t>
            </a:r>
          </a:p>
        </p:txBody>
      </p:sp>
      <p:sp>
        <p:nvSpPr>
          <p:cNvPr id="4" name="Slide Number Placeholder 3"/>
          <p:cNvSpPr>
            <a:spLocks noGrp="1"/>
          </p:cNvSpPr>
          <p:nvPr>
            <p:ph type="sldNum" sz="quarter" idx="12"/>
          </p:nvPr>
        </p:nvSpPr>
        <p:spPr/>
        <p:txBody>
          <a:bodyPr/>
          <a:lstStyle/>
          <a:p>
            <a:fld id="{5CBDBD4D-7B7B-4EC0-AB6E-424933B04FED}" type="slidenum">
              <a:rPr lang="en-US" smtClean="0"/>
              <a:pPr/>
              <a:t>26</a:t>
            </a:fld>
            <a:endParaRPr lang="en-US"/>
          </a:p>
        </p:txBody>
      </p:sp>
      <p:pic>
        <p:nvPicPr>
          <p:cNvPr id="5" name="Picture 2" descr="machine-learning-jpeg"/>
          <p:cNvPicPr>
            <a:picLocks noGrp="1" noChangeAspect="1" noChangeArrowheads="1"/>
          </p:cNvPicPr>
          <p:nvPr>
            <p:ph idx="1"/>
          </p:nvPr>
        </p:nvPicPr>
        <p:blipFill rotWithShape="1">
          <a:blip r:embed="rId3" cstate="print">
            <a:extLst>
              <a:ext uri="{28A0092B-C50C-407E-A947-70E740481C1C}">
                <a14:useLocalDpi xmlns:a14="http://schemas.microsoft.com/office/drawing/2010/main" val="0"/>
              </a:ext>
            </a:extLst>
          </a:blip>
          <a:srcRect t="6395"/>
          <a:stretch/>
        </p:blipFill>
        <p:spPr bwMode="auto">
          <a:xfrm>
            <a:off x="2756097" y="1482725"/>
            <a:ext cx="6679806" cy="4689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592225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a:t>
            </a:r>
            <a:r>
              <a:rPr lang="en-US" dirty="0"/>
              <a:t>M</a:t>
            </a:r>
            <a:r>
              <a:rPr lang="en-US" dirty="0" smtClean="0"/>
              <a:t>achine </a:t>
            </a:r>
            <a:r>
              <a:rPr lang="en-US" dirty="0"/>
              <a:t>L</a:t>
            </a:r>
            <a:r>
              <a:rPr lang="en-US" dirty="0" smtClean="0"/>
              <a:t>earning </a:t>
            </a:r>
            <a:r>
              <a:rPr lang="en-US" dirty="0" smtClean="0"/>
              <a:t>T</a:t>
            </a:r>
            <a:r>
              <a:rPr lang="en-US" dirty="0" smtClean="0"/>
              <a:t>echniques</a:t>
            </a:r>
            <a:endParaRPr lang="en-US" dirty="0"/>
          </a:p>
        </p:txBody>
      </p:sp>
      <p:sp>
        <p:nvSpPr>
          <p:cNvPr id="4" name="Slide Number Placeholder 3"/>
          <p:cNvSpPr>
            <a:spLocks noGrp="1"/>
          </p:cNvSpPr>
          <p:nvPr>
            <p:ph type="sldNum" sz="quarter" idx="12"/>
          </p:nvPr>
        </p:nvSpPr>
        <p:spPr/>
        <p:txBody>
          <a:bodyPr/>
          <a:lstStyle/>
          <a:p>
            <a:fld id="{5CBDBD4D-7B7B-4EC0-AB6E-424933B04FED}" type="slidenum">
              <a:rPr lang="en-US" smtClean="0"/>
              <a:pPr/>
              <a:t>27</a:t>
            </a:fld>
            <a:endParaRPr lang="en-US"/>
          </a:p>
        </p:txBody>
      </p:sp>
      <p:graphicFrame>
        <p:nvGraphicFramePr>
          <p:cNvPr id="5" name="Table 4"/>
          <p:cNvGraphicFramePr>
            <a:graphicFrameLocks noGrp="1"/>
          </p:cNvGraphicFramePr>
          <p:nvPr/>
        </p:nvGraphicFramePr>
        <p:xfrm>
          <a:off x="2573146" y="1890485"/>
          <a:ext cx="7042534" cy="4318782"/>
        </p:xfrm>
        <a:graphic>
          <a:graphicData uri="http://schemas.openxmlformats.org/drawingml/2006/table">
            <a:tbl>
              <a:tblPr>
                <a:effectLst/>
                <a:tableStyleId>{5C22544A-7EE6-4342-B048-85BDC9FD1C3A}</a:tableStyleId>
              </a:tblPr>
              <a:tblGrid>
                <a:gridCol w="3521267"/>
                <a:gridCol w="3521267"/>
              </a:tblGrid>
              <a:tr h="2159391">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159391">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
        <p:nvSpPr>
          <p:cNvPr id="6" name="TextBox 5"/>
          <p:cNvSpPr txBox="1"/>
          <p:nvPr/>
        </p:nvSpPr>
        <p:spPr>
          <a:xfrm>
            <a:off x="3351300" y="1511588"/>
            <a:ext cx="2212465" cy="338554"/>
          </a:xfrm>
          <a:prstGeom prst="rect">
            <a:avLst/>
          </a:prstGeom>
          <a:noFill/>
        </p:spPr>
        <p:txBody>
          <a:bodyPr wrap="none" rtlCol="0">
            <a:spAutoFit/>
          </a:bodyPr>
          <a:lstStyle/>
          <a:p>
            <a:r>
              <a:rPr lang="en-US" sz="1600" b="1" dirty="0">
                <a:solidFill>
                  <a:srgbClr val="7D0000"/>
                </a:solidFill>
              </a:rPr>
              <a:t>Supervised Learning</a:t>
            </a:r>
          </a:p>
        </p:txBody>
      </p:sp>
      <p:sp>
        <p:nvSpPr>
          <p:cNvPr id="7" name="TextBox 6"/>
          <p:cNvSpPr txBox="1"/>
          <p:nvPr/>
        </p:nvSpPr>
        <p:spPr>
          <a:xfrm>
            <a:off x="6591581" y="1507021"/>
            <a:ext cx="2462533" cy="338554"/>
          </a:xfrm>
          <a:prstGeom prst="rect">
            <a:avLst/>
          </a:prstGeom>
          <a:noFill/>
        </p:spPr>
        <p:txBody>
          <a:bodyPr wrap="none" rtlCol="0">
            <a:spAutoFit/>
          </a:bodyPr>
          <a:lstStyle/>
          <a:p>
            <a:r>
              <a:rPr lang="en-US" sz="1600" b="1" dirty="0">
                <a:solidFill>
                  <a:srgbClr val="7D0000"/>
                </a:solidFill>
              </a:rPr>
              <a:t>Unsupervised Learning</a:t>
            </a:r>
          </a:p>
        </p:txBody>
      </p:sp>
      <p:sp>
        <p:nvSpPr>
          <p:cNvPr id="8" name="TextBox 7"/>
          <p:cNvSpPr txBox="1"/>
          <p:nvPr/>
        </p:nvSpPr>
        <p:spPr>
          <a:xfrm rot="16200000">
            <a:off x="1693013" y="4955830"/>
            <a:ext cx="1322798" cy="338554"/>
          </a:xfrm>
          <a:prstGeom prst="rect">
            <a:avLst/>
          </a:prstGeom>
          <a:noFill/>
        </p:spPr>
        <p:txBody>
          <a:bodyPr wrap="none" rtlCol="0">
            <a:spAutoFit/>
          </a:bodyPr>
          <a:lstStyle/>
          <a:p>
            <a:r>
              <a:rPr lang="en-US" sz="1600" b="1" dirty="0">
                <a:solidFill>
                  <a:srgbClr val="7D0000"/>
                </a:solidFill>
              </a:rPr>
              <a:t>Continuous</a:t>
            </a:r>
          </a:p>
        </p:txBody>
      </p:sp>
      <p:sp>
        <p:nvSpPr>
          <p:cNvPr id="9" name="TextBox 8"/>
          <p:cNvSpPr txBox="1"/>
          <p:nvPr/>
        </p:nvSpPr>
        <p:spPr>
          <a:xfrm rot="16200000">
            <a:off x="1857323" y="2743364"/>
            <a:ext cx="994183" cy="338554"/>
          </a:xfrm>
          <a:prstGeom prst="rect">
            <a:avLst/>
          </a:prstGeom>
          <a:noFill/>
        </p:spPr>
        <p:txBody>
          <a:bodyPr wrap="none" rtlCol="0">
            <a:spAutoFit/>
          </a:bodyPr>
          <a:lstStyle/>
          <a:p>
            <a:r>
              <a:rPr lang="en-US" sz="1600" b="1" dirty="0">
                <a:solidFill>
                  <a:srgbClr val="7D0000"/>
                </a:solidFill>
              </a:rPr>
              <a:t>Discrete</a:t>
            </a:r>
          </a:p>
        </p:txBody>
      </p:sp>
      <p:sp>
        <p:nvSpPr>
          <p:cNvPr id="10" name="TextBox 9"/>
          <p:cNvSpPr txBox="1"/>
          <p:nvPr/>
        </p:nvSpPr>
        <p:spPr>
          <a:xfrm>
            <a:off x="2695480" y="2006275"/>
            <a:ext cx="2265103" cy="400110"/>
          </a:xfrm>
          <a:prstGeom prst="rect">
            <a:avLst/>
          </a:prstGeom>
          <a:noFill/>
        </p:spPr>
        <p:txBody>
          <a:bodyPr wrap="square" rtlCol="0">
            <a:spAutoFit/>
          </a:bodyPr>
          <a:lstStyle/>
          <a:p>
            <a:r>
              <a:rPr lang="en-US" sz="2000" b="1" dirty="0">
                <a:solidFill>
                  <a:schemeClr val="bg1">
                    <a:lumMod val="50000"/>
                  </a:schemeClr>
                </a:solidFill>
              </a:rPr>
              <a:t>Classification</a:t>
            </a:r>
            <a:endParaRPr lang="en-US" sz="2400" b="1" dirty="0">
              <a:solidFill>
                <a:schemeClr val="bg1">
                  <a:lumMod val="50000"/>
                </a:schemeClr>
              </a:solidFill>
            </a:endParaRPr>
          </a:p>
        </p:txBody>
      </p:sp>
      <p:sp>
        <p:nvSpPr>
          <p:cNvPr id="11" name="TextBox 10"/>
          <p:cNvSpPr txBox="1"/>
          <p:nvPr/>
        </p:nvSpPr>
        <p:spPr>
          <a:xfrm>
            <a:off x="6186311" y="1992150"/>
            <a:ext cx="2050354" cy="400110"/>
          </a:xfrm>
          <a:prstGeom prst="rect">
            <a:avLst/>
          </a:prstGeom>
          <a:noFill/>
        </p:spPr>
        <p:txBody>
          <a:bodyPr wrap="square" rtlCol="0">
            <a:spAutoFit/>
          </a:bodyPr>
          <a:lstStyle/>
          <a:p>
            <a:r>
              <a:rPr lang="en-US" sz="2000" b="1" dirty="0">
                <a:solidFill>
                  <a:schemeClr val="bg1">
                    <a:lumMod val="50000"/>
                  </a:schemeClr>
                </a:solidFill>
              </a:rPr>
              <a:t>Clustering</a:t>
            </a:r>
            <a:endParaRPr lang="en-US" sz="2400" b="1" dirty="0">
              <a:solidFill>
                <a:schemeClr val="bg1">
                  <a:lumMod val="50000"/>
                </a:schemeClr>
              </a:solidFill>
            </a:endParaRPr>
          </a:p>
        </p:txBody>
      </p:sp>
      <p:sp>
        <p:nvSpPr>
          <p:cNvPr id="12" name="TextBox 11"/>
          <p:cNvSpPr txBox="1"/>
          <p:nvPr/>
        </p:nvSpPr>
        <p:spPr>
          <a:xfrm>
            <a:off x="6265228" y="4107771"/>
            <a:ext cx="2959142" cy="400110"/>
          </a:xfrm>
          <a:prstGeom prst="rect">
            <a:avLst/>
          </a:prstGeom>
          <a:noFill/>
        </p:spPr>
        <p:txBody>
          <a:bodyPr wrap="square" rtlCol="0">
            <a:spAutoFit/>
          </a:bodyPr>
          <a:lstStyle/>
          <a:p>
            <a:r>
              <a:rPr lang="en-US" sz="2000" b="1" dirty="0">
                <a:solidFill>
                  <a:schemeClr val="bg1">
                    <a:lumMod val="50000"/>
                  </a:schemeClr>
                </a:solidFill>
              </a:rPr>
              <a:t>Dimension Reduction</a:t>
            </a:r>
          </a:p>
        </p:txBody>
      </p:sp>
      <p:sp>
        <p:nvSpPr>
          <p:cNvPr id="13" name="TextBox 12"/>
          <p:cNvSpPr txBox="1"/>
          <p:nvPr/>
        </p:nvSpPr>
        <p:spPr>
          <a:xfrm>
            <a:off x="2725398" y="4107771"/>
            <a:ext cx="2632790" cy="400110"/>
          </a:xfrm>
          <a:prstGeom prst="rect">
            <a:avLst/>
          </a:prstGeom>
          <a:noFill/>
        </p:spPr>
        <p:txBody>
          <a:bodyPr wrap="square" rtlCol="0">
            <a:spAutoFit/>
          </a:bodyPr>
          <a:lstStyle/>
          <a:p>
            <a:r>
              <a:rPr lang="en-US" sz="2000" b="1" dirty="0">
                <a:solidFill>
                  <a:schemeClr val="bg1">
                    <a:lumMod val="50000"/>
                  </a:schemeClr>
                </a:solidFill>
              </a:rPr>
              <a:t>Regression</a:t>
            </a:r>
          </a:p>
        </p:txBody>
      </p:sp>
      <p:graphicFrame>
        <p:nvGraphicFramePr>
          <p:cNvPr id="14" name="Chart 13"/>
          <p:cNvGraphicFramePr/>
          <p:nvPr>
            <p:extLst/>
          </p:nvPr>
        </p:nvGraphicFramePr>
        <p:xfrm>
          <a:off x="3136551" y="4619854"/>
          <a:ext cx="2221637" cy="1603538"/>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5" name="Chart 14"/>
          <p:cNvGraphicFramePr/>
          <p:nvPr>
            <p:extLst/>
          </p:nvPr>
        </p:nvGraphicFramePr>
        <p:xfrm>
          <a:off x="6873698" y="4612792"/>
          <a:ext cx="1937981" cy="1603538"/>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6" name="Chart 15"/>
          <p:cNvGraphicFramePr/>
          <p:nvPr>
            <p:extLst/>
          </p:nvPr>
        </p:nvGraphicFramePr>
        <p:xfrm>
          <a:off x="3317654" y="2392260"/>
          <a:ext cx="1994916" cy="1603538"/>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7" name="Chart 16"/>
          <p:cNvGraphicFramePr/>
          <p:nvPr>
            <p:extLst/>
          </p:nvPr>
        </p:nvGraphicFramePr>
        <p:xfrm>
          <a:off x="6873698" y="2392260"/>
          <a:ext cx="1937981" cy="1603538"/>
        </p:xfrm>
        <a:graphic>
          <a:graphicData uri="http://schemas.openxmlformats.org/drawingml/2006/chart">
            <c:chart xmlns:c="http://schemas.openxmlformats.org/drawingml/2006/chart" xmlns:r="http://schemas.openxmlformats.org/officeDocument/2006/relationships" r:id="rId5"/>
          </a:graphicData>
        </a:graphic>
      </p:graphicFrame>
      <p:sp>
        <p:nvSpPr>
          <p:cNvPr id="18" name="Oval 17"/>
          <p:cNvSpPr/>
          <p:nvPr/>
        </p:nvSpPr>
        <p:spPr bwMode="auto">
          <a:xfrm>
            <a:off x="7469206" y="2583328"/>
            <a:ext cx="736980" cy="573206"/>
          </a:xfrm>
          <a:prstGeom prst="ellipse">
            <a:avLst/>
          </a:prstGeom>
          <a:noFill/>
          <a:ln w="3175">
            <a:solidFill>
              <a:schemeClr val="tx1"/>
            </a:solid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L="234950" indent="-234950" fontAlgn="base">
              <a:spcBef>
                <a:spcPct val="100000"/>
              </a:spcBef>
              <a:spcAft>
                <a:spcPct val="0"/>
              </a:spcAft>
              <a:buFont typeface="Webdings" pitchFamily="18" charset="2"/>
              <a:buChar char="4"/>
            </a:pPr>
            <a:endParaRPr lang="en-US" sz="1600" dirty="0">
              <a:solidFill>
                <a:schemeClr val="tx1"/>
              </a:solidFill>
            </a:endParaRPr>
          </a:p>
        </p:txBody>
      </p:sp>
      <p:sp>
        <p:nvSpPr>
          <p:cNvPr id="19" name="Oval 18"/>
          <p:cNvSpPr/>
          <p:nvPr/>
        </p:nvSpPr>
        <p:spPr bwMode="auto">
          <a:xfrm>
            <a:off x="7553819" y="3142886"/>
            <a:ext cx="848886" cy="439003"/>
          </a:xfrm>
          <a:prstGeom prst="ellipse">
            <a:avLst/>
          </a:prstGeom>
          <a:noFill/>
          <a:ln w="3175">
            <a:solidFill>
              <a:schemeClr val="tx1"/>
            </a:solid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L="234950" indent="-234950" fontAlgn="base">
              <a:spcBef>
                <a:spcPct val="100000"/>
              </a:spcBef>
              <a:spcAft>
                <a:spcPct val="0"/>
              </a:spcAft>
              <a:buFont typeface="Webdings" pitchFamily="18" charset="2"/>
              <a:buChar char="4"/>
            </a:pPr>
            <a:endParaRPr lang="en-US" sz="1600" dirty="0">
              <a:solidFill>
                <a:schemeClr val="tx1"/>
              </a:solidFill>
            </a:endParaRPr>
          </a:p>
        </p:txBody>
      </p:sp>
      <p:sp>
        <p:nvSpPr>
          <p:cNvPr id="20" name="Oval 19"/>
          <p:cNvSpPr/>
          <p:nvPr/>
        </p:nvSpPr>
        <p:spPr bwMode="auto">
          <a:xfrm>
            <a:off x="7056597" y="2899500"/>
            <a:ext cx="497223" cy="978092"/>
          </a:xfrm>
          <a:prstGeom prst="ellipse">
            <a:avLst/>
          </a:prstGeom>
          <a:noFill/>
          <a:ln w="3175">
            <a:solidFill>
              <a:schemeClr val="tx1"/>
            </a:solid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L="234950" indent="-234950" fontAlgn="base">
              <a:spcBef>
                <a:spcPct val="100000"/>
              </a:spcBef>
              <a:spcAft>
                <a:spcPct val="0"/>
              </a:spcAft>
              <a:buFont typeface="Webdings" pitchFamily="18" charset="2"/>
              <a:buChar char="4"/>
            </a:pPr>
            <a:endParaRPr lang="en-US" sz="1600" dirty="0">
              <a:solidFill>
                <a:schemeClr val="tx1"/>
              </a:solidFill>
            </a:endParaRPr>
          </a:p>
        </p:txBody>
      </p:sp>
      <p:sp>
        <p:nvSpPr>
          <p:cNvPr id="21" name="Oval 20"/>
          <p:cNvSpPr/>
          <p:nvPr/>
        </p:nvSpPr>
        <p:spPr bwMode="auto">
          <a:xfrm>
            <a:off x="7148952" y="2451396"/>
            <a:ext cx="248612" cy="448104"/>
          </a:xfrm>
          <a:prstGeom prst="ellipse">
            <a:avLst/>
          </a:prstGeom>
          <a:noFill/>
          <a:ln w="3175">
            <a:solidFill>
              <a:schemeClr val="tx1"/>
            </a:solid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L="234950" indent="-234950" fontAlgn="base">
              <a:spcBef>
                <a:spcPct val="100000"/>
              </a:spcBef>
              <a:spcAft>
                <a:spcPct val="0"/>
              </a:spcAft>
              <a:buFont typeface="Webdings" pitchFamily="18" charset="2"/>
              <a:buChar char="4"/>
            </a:pPr>
            <a:endParaRPr lang="en-US" sz="1600" dirty="0">
              <a:solidFill>
                <a:schemeClr val="tx1"/>
              </a:solidFill>
            </a:endParaRPr>
          </a:p>
        </p:txBody>
      </p:sp>
    </p:spTree>
    <p:extLst>
      <p:ext uri="{BB962C8B-B14F-4D97-AF65-F5344CB8AC3E}">
        <p14:creationId xmlns:p14="http://schemas.microsoft.com/office/powerpoint/2010/main" val="209749096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Machine Learning Techniques</a:t>
            </a:r>
            <a:endParaRPr lang="en-US" dirty="0"/>
          </a:p>
        </p:txBody>
      </p:sp>
      <p:sp>
        <p:nvSpPr>
          <p:cNvPr id="4" name="Slide Number Placeholder 3"/>
          <p:cNvSpPr>
            <a:spLocks noGrp="1"/>
          </p:cNvSpPr>
          <p:nvPr>
            <p:ph type="sldNum" sz="quarter" idx="12"/>
          </p:nvPr>
        </p:nvSpPr>
        <p:spPr/>
        <p:txBody>
          <a:bodyPr/>
          <a:lstStyle/>
          <a:p>
            <a:fld id="{5CBDBD4D-7B7B-4EC0-AB6E-424933B04FED}" type="slidenum">
              <a:rPr lang="en-US" smtClean="0"/>
              <a:pPr/>
              <a:t>28</a:t>
            </a:fld>
            <a:endParaRPr lang="en-US"/>
          </a:p>
        </p:txBody>
      </p:sp>
      <p:graphicFrame>
        <p:nvGraphicFramePr>
          <p:cNvPr id="5" name="Table 4"/>
          <p:cNvGraphicFramePr>
            <a:graphicFrameLocks noGrp="1"/>
          </p:cNvGraphicFramePr>
          <p:nvPr/>
        </p:nvGraphicFramePr>
        <p:xfrm>
          <a:off x="2573146" y="1890485"/>
          <a:ext cx="7042534" cy="4318782"/>
        </p:xfrm>
        <a:graphic>
          <a:graphicData uri="http://schemas.openxmlformats.org/drawingml/2006/table">
            <a:tbl>
              <a:tblPr>
                <a:effectLst/>
                <a:tableStyleId>{5C22544A-7EE6-4342-B048-85BDC9FD1C3A}</a:tableStyleId>
              </a:tblPr>
              <a:tblGrid>
                <a:gridCol w="3521267"/>
                <a:gridCol w="3521267"/>
              </a:tblGrid>
              <a:tr h="2159391">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159391">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
        <p:nvSpPr>
          <p:cNvPr id="6" name="TextBox 5"/>
          <p:cNvSpPr txBox="1"/>
          <p:nvPr/>
        </p:nvSpPr>
        <p:spPr>
          <a:xfrm>
            <a:off x="3351300" y="1511588"/>
            <a:ext cx="2212465" cy="338554"/>
          </a:xfrm>
          <a:prstGeom prst="rect">
            <a:avLst/>
          </a:prstGeom>
          <a:noFill/>
        </p:spPr>
        <p:txBody>
          <a:bodyPr wrap="none" rtlCol="0">
            <a:spAutoFit/>
          </a:bodyPr>
          <a:lstStyle/>
          <a:p>
            <a:r>
              <a:rPr lang="en-US" sz="1600" b="1" dirty="0">
                <a:solidFill>
                  <a:srgbClr val="7D0000"/>
                </a:solidFill>
              </a:rPr>
              <a:t>Supervised Learning</a:t>
            </a:r>
          </a:p>
        </p:txBody>
      </p:sp>
      <p:sp>
        <p:nvSpPr>
          <p:cNvPr id="7" name="TextBox 6"/>
          <p:cNvSpPr txBox="1"/>
          <p:nvPr/>
        </p:nvSpPr>
        <p:spPr>
          <a:xfrm>
            <a:off x="6591581" y="1507021"/>
            <a:ext cx="2462533" cy="338554"/>
          </a:xfrm>
          <a:prstGeom prst="rect">
            <a:avLst/>
          </a:prstGeom>
          <a:noFill/>
        </p:spPr>
        <p:txBody>
          <a:bodyPr wrap="none" rtlCol="0">
            <a:spAutoFit/>
          </a:bodyPr>
          <a:lstStyle/>
          <a:p>
            <a:r>
              <a:rPr lang="en-US" sz="1600" b="1" dirty="0">
                <a:solidFill>
                  <a:srgbClr val="7D0000"/>
                </a:solidFill>
              </a:rPr>
              <a:t>Unsupervised Learning</a:t>
            </a:r>
          </a:p>
        </p:txBody>
      </p:sp>
      <p:sp>
        <p:nvSpPr>
          <p:cNvPr id="8" name="TextBox 7"/>
          <p:cNvSpPr txBox="1"/>
          <p:nvPr/>
        </p:nvSpPr>
        <p:spPr>
          <a:xfrm rot="16200000">
            <a:off x="1693013" y="4955830"/>
            <a:ext cx="1322798" cy="338554"/>
          </a:xfrm>
          <a:prstGeom prst="rect">
            <a:avLst/>
          </a:prstGeom>
          <a:noFill/>
        </p:spPr>
        <p:txBody>
          <a:bodyPr wrap="none" rtlCol="0">
            <a:spAutoFit/>
          </a:bodyPr>
          <a:lstStyle/>
          <a:p>
            <a:r>
              <a:rPr lang="en-US" sz="1600" b="1" dirty="0">
                <a:solidFill>
                  <a:srgbClr val="7D0000"/>
                </a:solidFill>
              </a:rPr>
              <a:t>Continuous</a:t>
            </a:r>
          </a:p>
        </p:txBody>
      </p:sp>
      <p:sp>
        <p:nvSpPr>
          <p:cNvPr id="9" name="TextBox 8"/>
          <p:cNvSpPr txBox="1"/>
          <p:nvPr/>
        </p:nvSpPr>
        <p:spPr>
          <a:xfrm rot="16200000">
            <a:off x="1857323" y="2743364"/>
            <a:ext cx="994183" cy="338554"/>
          </a:xfrm>
          <a:prstGeom prst="rect">
            <a:avLst/>
          </a:prstGeom>
          <a:noFill/>
        </p:spPr>
        <p:txBody>
          <a:bodyPr wrap="none" rtlCol="0">
            <a:spAutoFit/>
          </a:bodyPr>
          <a:lstStyle/>
          <a:p>
            <a:r>
              <a:rPr lang="en-US" sz="1600" b="1" dirty="0">
                <a:solidFill>
                  <a:srgbClr val="7D0000"/>
                </a:solidFill>
              </a:rPr>
              <a:t>Discrete</a:t>
            </a:r>
          </a:p>
        </p:txBody>
      </p:sp>
      <p:sp>
        <p:nvSpPr>
          <p:cNvPr id="14" name="TextBox 13"/>
          <p:cNvSpPr txBox="1"/>
          <p:nvPr/>
        </p:nvSpPr>
        <p:spPr>
          <a:xfrm>
            <a:off x="2695480" y="2006275"/>
            <a:ext cx="2265103" cy="400110"/>
          </a:xfrm>
          <a:prstGeom prst="rect">
            <a:avLst/>
          </a:prstGeom>
          <a:noFill/>
        </p:spPr>
        <p:txBody>
          <a:bodyPr wrap="square" rtlCol="0">
            <a:spAutoFit/>
          </a:bodyPr>
          <a:lstStyle/>
          <a:p>
            <a:r>
              <a:rPr lang="en-US" sz="2000" b="1" dirty="0">
                <a:solidFill>
                  <a:schemeClr val="bg1">
                    <a:lumMod val="50000"/>
                  </a:schemeClr>
                </a:solidFill>
              </a:rPr>
              <a:t>Classification</a:t>
            </a:r>
            <a:endParaRPr lang="en-US" sz="2400" b="1" dirty="0">
              <a:solidFill>
                <a:schemeClr val="bg1">
                  <a:lumMod val="50000"/>
                </a:schemeClr>
              </a:solidFill>
            </a:endParaRPr>
          </a:p>
        </p:txBody>
      </p:sp>
      <p:sp>
        <p:nvSpPr>
          <p:cNvPr id="15" name="TextBox 14"/>
          <p:cNvSpPr txBox="1"/>
          <p:nvPr/>
        </p:nvSpPr>
        <p:spPr>
          <a:xfrm>
            <a:off x="6186311" y="1992150"/>
            <a:ext cx="2050354" cy="400110"/>
          </a:xfrm>
          <a:prstGeom prst="rect">
            <a:avLst/>
          </a:prstGeom>
          <a:noFill/>
        </p:spPr>
        <p:txBody>
          <a:bodyPr wrap="square" rtlCol="0">
            <a:spAutoFit/>
          </a:bodyPr>
          <a:lstStyle/>
          <a:p>
            <a:r>
              <a:rPr lang="en-US" sz="2000" b="1" dirty="0">
                <a:solidFill>
                  <a:schemeClr val="bg1">
                    <a:lumMod val="50000"/>
                  </a:schemeClr>
                </a:solidFill>
              </a:rPr>
              <a:t>Clustering</a:t>
            </a:r>
            <a:endParaRPr lang="en-US" sz="2400" b="1" dirty="0">
              <a:solidFill>
                <a:schemeClr val="bg1">
                  <a:lumMod val="50000"/>
                </a:schemeClr>
              </a:solidFill>
            </a:endParaRPr>
          </a:p>
        </p:txBody>
      </p:sp>
      <p:sp>
        <p:nvSpPr>
          <p:cNvPr id="16" name="TextBox 15"/>
          <p:cNvSpPr txBox="1"/>
          <p:nvPr/>
        </p:nvSpPr>
        <p:spPr>
          <a:xfrm>
            <a:off x="6265228" y="4107771"/>
            <a:ext cx="2959142" cy="400110"/>
          </a:xfrm>
          <a:prstGeom prst="rect">
            <a:avLst/>
          </a:prstGeom>
          <a:noFill/>
        </p:spPr>
        <p:txBody>
          <a:bodyPr wrap="square" rtlCol="0">
            <a:spAutoFit/>
          </a:bodyPr>
          <a:lstStyle/>
          <a:p>
            <a:r>
              <a:rPr lang="en-US" sz="2000" b="1" dirty="0">
                <a:solidFill>
                  <a:schemeClr val="bg1">
                    <a:lumMod val="50000"/>
                  </a:schemeClr>
                </a:solidFill>
              </a:rPr>
              <a:t>Dimension Reduction</a:t>
            </a:r>
          </a:p>
        </p:txBody>
      </p:sp>
      <p:sp>
        <p:nvSpPr>
          <p:cNvPr id="17" name="TextBox 16"/>
          <p:cNvSpPr txBox="1"/>
          <p:nvPr/>
        </p:nvSpPr>
        <p:spPr>
          <a:xfrm>
            <a:off x="2725398" y="4107771"/>
            <a:ext cx="2632790" cy="400110"/>
          </a:xfrm>
          <a:prstGeom prst="rect">
            <a:avLst/>
          </a:prstGeom>
          <a:noFill/>
        </p:spPr>
        <p:txBody>
          <a:bodyPr wrap="square" rtlCol="0">
            <a:spAutoFit/>
          </a:bodyPr>
          <a:lstStyle/>
          <a:p>
            <a:r>
              <a:rPr lang="en-US" sz="2000" b="1" dirty="0">
                <a:solidFill>
                  <a:schemeClr val="bg1">
                    <a:lumMod val="50000"/>
                  </a:schemeClr>
                </a:solidFill>
              </a:rPr>
              <a:t>Regression</a:t>
            </a:r>
          </a:p>
        </p:txBody>
      </p:sp>
      <p:sp>
        <p:nvSpPr>
          <p:cNvPr id="18" name="TextBox 17"/>
          <p:cNvSpPr txBox="1"/>
          <p:nvPr/>
        </p:nvSpPr>
        <p:spPr>
          <a:xfrm>
            <a:off x="2865394" y="2452140"/>
            <a:ext cx="2095189" cy="1815882"/>
          </a:xfrm>
          <a:prstGeom prst="rect">
            <a:avLst/>
          </a:prstGeom>
          <a:noFill/>
        </p:spPr>
        <p:txBody>
          <a:bodyPr wrap="none" rtlCol="0">
            <a:spAutoFit/>
          </a:bodyPr>
          <a:lstStyle/>
          <a:p>
            <a:r>
              <a:rPr lang="en-US" sz="1400" dirty="0"/>
              <a:t>Naïve Bayes</a:t>
            </a:r>
          </a:p>
          <a:p>
            <a:r>
              <a:rPr lang="en-US" sz="1400" dirty="0"/>
              <a:t>Decision Tree</a:t>
            </a:r>
          </a:p>
          <a:p>
            <a:r>
              <a:rPr lang="en-US" sz="1400" dirty="0"/>
              <a:t>Support Vector Machine</a:t>
            </a:r>
          </a:p>
          <a:p>
            <a:r>
              <a:rPr lang="en-US" sz="1400" dirty="0"/>
              <a:t>Logistic regression</a:t>
            </a:r>
          </a:p>
          <a:p>
            <a:r>
              <a:rPr lang="en-US" sz="1400" dirty="0"/>
              <a:t>Random Forest</a:t>
            </a:r>
          </a:p>
          <a:p>
            <a:endParaRPr lang="en-US" sz="1400" dirty="0"/>
          </a:p>
          <a:p>
            <a:endParaRPr lang="en-US" sz="1400" dirty="0"/>
          </a:p>
          <a:p>
            <a:endParaRPr lang="en-US" sz="1400" dirty="0"/>
          </a:p>
        </p:txBody>
      </p:sp>
      <p:sp>
        <p:nvSpPr>
          <p:cNvPr id="19" name="TextBox 18"/>
          <p:cNvSpPr txBox="1"/>
          <p:nvPr/>
        </p:nvSpPr>
        <p:spPr>
          <a:xfrm>
            <a:off x="6410848" y="2529767"/>
            <a:ext cx="1130438" cy="954107"/>
          </a:xfrm>
          <a:prstGeom prst="rect">
            <a:avLst/>
          </a:prstGeom>
          <a:noFill/>
        </p:spPr>
        <p:txBody>
          <a:bodyPr wrap="none" rtlCol="0">
            <a:spAutoFit/>
          </a:bodyPr>
          <a:lstStyle/>
          <a:p>
            <a:r>
              <a:rPr lang="en-US" sz="1400" dirty="0"/>
              <a:t>K- Means</a:t>
            </a:r>
          </a:p>
          <a:p>
            <a:r>
              <a:rPr lang="en-US" sz="1400" dirty="0"/>
              <a:t>Hierarchical</a:t>
            </a:r>
          </a:p>
          <a:p>
            <a:r>
              <a:rPr lang="en-US" sz="1400" dirty="0"/>
              <a:t>DBSCAN</a:t>
            </a:r>
          </a:p>
          <a:p>
            <a:r>
              <a:rPr lang="en-US" sz="1400" dirty="0"/>
              <a:t>Neural Nets</a:t>
            </a:r>
          </a:p>
        </p:txBody>
      </p:sp>
      <p:sp>
        <p:nvSpPr>
          <p:cNvPr id="20" name="TextBox 19"/>
          <p:cNvSpPr txBox="1"/>
          <p:nvPr/>
        </p:nvSpPr>
        <p:spPr>
          <a:xfrm>
            <a:off x="2865394" y="4616955"/>
            <a:ext cx="2045753" cy="1169551"/>
          </a:xfrm>
          <a:prstGeom prst="rect">
            <a:avLst/>
          </a:prstGeom>
          <a:noFill/>
        </p:spPr>
        <p:txBody>
          <a:bodyPr wrap="none" rtlCol="0">
            <a:spAutoFit/>
          </a:bodyPr>
          <a:lstStyle/>
          <a:p>
            <a:r>
              <a:rPr lang="en-US" sz="1400" dirty="0"/>
              <a:t>Linear Regression</a:t>
            </a:r>
          </a:p>
          <a:p>
            <a:r>
              <a:rPr lang="en-US" sz="1400" dirty="0"/>
              <a:t>Multinomial Regression</a:t>
            </a:r>
          </a:p>
          <a:p>
            <a:r>
              <a:rPr lang="en-US" sz="1400" dirty="0"/>
              <a:t>Elastic Net Lasso</a:t>
            </a:r>
          </a:p>
          <a:p>
            <a:r>
              <a:rPr lang="en-US" sz="1400" dirty="0"/>
              <a:t>Ridge Regression</a:t>
            </a:r>
          </a:p>
          <a:p>
            <a:endParaRPr lang="en-US" sz="1400" dirty="0"/>
          </a:p>
        </p:txBody>
      </p:sp>
      <p:sp>
        <p:nvSpPr>
          <p:cNvPr id="21" name="TextBox 20"/>
          <p:cNvSpPr txBox="1"/>
          <p:nvPr/>
        </p:nvSpPr>
        <p:spPr>
          <a:xfrm>
            <a:off x="6362946" y="4616955"/>
            <a:ext cx="2861424" cy="954107"/>
          </a:xfrm>
          <a:prstGeom prst="rect">
            <a:avLst/>
          </a:prstGeom>
          <a:noFill/>
        </p:spPr>
        <p:txBody>
          <a:bodyPr wrap="none" rtlCol="0">
            <a:spAutoFit/>
          </a:bodyPr>
          <a:lstStyle/>
          <a:p>
            <a:r>
              <a:rPr lang="en-US" sz="1400" dirty="0"/>
              <a:t>Principal Component Analysis</a:t>
            </a:r>
          </a:p>
          <a:p>
            <a:r>
              <a:rPr lang="en-US" sz="1400" dirty="0"/>
              <a:t>Kernel Approximation</a:t>
            </a:r>
          </a:p>
          <a:p>
            <a:r>
              <a:rPr lang="en-US" sz="1400" dirty="0"/>
              <a:t>Independent Component Analysis</a:t>
            </a:r>
          </a:p>
          <a:p>
            <a:endParaRPr lang="en-US" sz="1400" dirty="0"/>
          </a:p>
        </p:txBody>
      </p:sp>
    </p:spTree>
    <p:extLst>
      <p:ext uri="{BB962C8B-B14F-4D97-AF65-F5344CB8AC3E}">
        <p14:creationId xmlns:p14="http://schemas.microsoft.com/office/powerpoint/2010/main" val="278590958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ML Techniques – Classification</a:t>
            </a:r>
            <a:endParaRPr lang="en-US" dirty="0"/>
          </a:p>
        </p:txBody>
      </p:sp>
      <p:sp>
        <p:nvSpPr>
          <p:cNvPr id="3" name="Content Placeholder 2"/>
          <p:cNvSpPr>
            <a:spLocks noGrp="1"/>
          </p:cNvSpPr>
          <p:nvPr>
            <p:ph idx="1"/>
          </p:nvPr>
        </p:nvSpPr>
        <p:spPr/>
        <p:txBody>
          <a:bodyPr/>
          <a:lstStyle/>
          <a:p>
            <a:pPr lvl="1"/>
            <a:endParaRPr lang="en-US" sz="1400" b="1" dirty="0" smtClean="0">
              <a:solidFill>
                <a:schemeClr val="tx2"/>
              </a:solidFill>
            </a:endParaRPr>
          </a:p>
          <a:p>
            <a:pPr lvl="1"/>
            <a:endParaRPr lang="en-US" sz="1400" b="1" dirty="0">
              <a:solidFill>
                <a:schemeClr val="tx2"/>
              </a:solidFill>
            </a:endParaRPr>
          </a:p>
          <a:p>
            <a:pPr lvl="1"/>
            <a:endParaRPr lang="en-US" sz="1400" b="1" dirty="0" smtClean="0">
              <a:solidFill>
                <a:schemeClr val="tx2"/>
              </a:solidFill>
            </a:endParaRPr>
          </a:p>
          <a:p>
            <a:pPr marL="237744" lvl="1" indent="0">
              <a:buNone/>
            </a:pPr>
            <a:endParaRPr lang="en-US" sz="1400" b="1" dirty="0" smtClean="0">
              <a:solidFill>
                <a:schemeClr val="tx2"/>
              </a:solidFill>
            </a:endParaRPr>
          </a:p>
          <a:p>
            <a:pPr marL="237744" lvl="1" indent="0">
              <a:buNone/>
            </a:pPr>
            <a:endParaRPr lang="en-US" sz="1400" b="1" dirty="0" smtClean="0">
              <a:solidFill>
                <a:schemeClr val="tx2"/>
              </a:solidFill>
            </a:endParaRPr>
          </a:p>
          <a:p>
            <a:pPr lvl="1">
              <a:buFont typeface="Wingdings" panose="05000000000000000000" pitchFamily="2" charset="2"/>
              <a:buChar char="§"/>
            </a:pPr>
            <a:r>
              <a:rPr lang="en-US" sz="1400" b="1" dirty="0" smtClean="0">
                <a:solidFill>
                  <a:schemeClr val="tx2"/>
                </a:solidFill>
              </a:rPr>
              <a:t>Linear classifier – </a:t>
            </a:r>
            <a:r>
              <a:rPr lang="en-US" sz="1400" dirty="0" smtClean="0">
                <a:solidFill>
                  <a:schemeClr val="tx2"/>
                </a:solidFill>
              </a:rPr>
              <a:t>Naïve Bayes, Logistic Regression, Fisher's linear discriminant, Perceptron</a:t>
            </a:r>
          </a:p>
          <a:p>
            <a:pPr lvl="1">
              <a:buFont typeface="Wingdings" panose="05000000000000000000" pitchFamily="2" charset="2"/>
              <a:buChar char="§"/>
            </a:pPr>
            <a:r>
              <a:rPr lang="en-US" sz="1400" b="1" dirty="0" smtClean="0">
                <a:solidFill>
                  <a:schemeClr val="tx2"/>
                </a:solidFill>
              </a:rPr>
              <a:t>Support vector machines </a:t>
            </a:r>
            <a:r>
              <a:rPr lang="en-US" sz="1400" dirty="0" smtClean="0">
                <a:solidFill>
                  <a:schemeClr val="tx2"/>
                </a:solidFill>
              </a:rPr>
              <a:t>– Least squares SVM, Multiclass SVM, </a:t>
            </a:r>
            <a:r>
              <a:rPr lang="en-US" sz="1400" dirty="0" err="1" smtClean="0">
                <a:solidFill>
                  <a:schemeClr val="tx2"/>
                </a:solidFill>
              </a:rPr>
              <a:t>Transductive</a:t>
            </a:r>
            <a:r>
              <a:rPr lang="en-US" sz="1400" dirty="0" smtClean="0">
                <a:solidFill>
                  <a:schemeClr val="tx2"/>
                </a:solidFill>
              </a:rPr>
              <a:t> SVM</a:t>
            </a:r>
          </a:p>
          <a:p>
            <a:pPr lvl="1">
              <a:buFont typeface="Wingdings" panose="05000000000000000000" pitchFamily="2" charset="2"/>
              <a:buChar char="§"/>
            </a:pPr>
            <a:r>
              <a:rPr lang="en-US" sz="1400" b="1" dirty="0" smtClean="0">
                <a:solidFill>
                  <a:schemeClr val="tx2"/>
                </a:solidFill>
              </a:rPr>
              <a:t>Kernel </a:t>
            </a:r>
            <a:r>
              <a:rPr lang="en-US" sz="1400" b="1" dirty="0">
                <a:solidFill>
                  <a:schemeClr val="tx2"/>
                </a:solidFill>
              </a:rPr>
              <a:t>estimation </a:t>
            </a:r>
            <a:r>
              <a:rPr lang="en-US" sz="1400" dirty="0">
                <a:solidFill>
                  <a:schemeClr val="tx2"/>
                </a:solidFill>
              </a:rPr>
              <a:t>– K </a:t>
            </a:r>
            <a:r>
              <a:rPr lang="en-US" sz="1400" dirty="0" smtClean="0">
                <a:solidFill>
                  <a:schemeClr val="tx2"/>
                </a:solidFill>
              </a:rPr>
              <a:t>near</a:t>
            </a:r>
          </a:p>
          <a:p>
            <a:pPr lvl="1">
              <a:buFont typeface="Wingdings" panose="05000000000000000000" pitchFamily="2" charset="2"/>
              <a:buChar char="§"/>
            </a:pPr>
            <a:r>
              <a:rPr lang="en-US" sz="1400" b="1" dirty="0" smtClean="0">
                <a:solidFill>
                  <a:schemeClr val="tx2"/>
                </a:solidFill>
              </a:rPr>
              <a:t>Boosting methods </a:t>
            </a:r>
            <a:r>
              <a:rPr lang="en-US" sz="1400" dirty="0" smtClean="0">
                <a:solidFill>
                  <a:schemeClr val="tx2"/>
                </a:solidFill>
              </a:rPr>
              <a:t>– adaptive boosting</a:t>
            </a:r>
          </a:p>
          <a:p>
            <a:pPr lvl="1">
              <a:buFont typeface="Wingdings" panose="05000000000000000000" pitchFamily="2" charset="2"/>
              <a:buChar char="§"/>
            </a:pPr>
            <a:r>
              <a:rPr lang="en-US" sz="1400" b="1" dirty="0" smtClean="0">
                <a:solidFill>
                  <a:schemeClr val="tx2"/>
                </a:solidFill>
              </a:rPr>
              <a:t>Decision tree classifier </a:t>
            </a:r>
            <a:r>
              <a:rPr lang="en-US" sz="1400" dirty="0" smtClean="0">
                <a:solidFill>
                  <a:schemeClr val="tx2"/>
                </a:solidFill>
              </a:rPr>
              <a:t>– Ensemble methods (bagging, boosting, random forest)</a:t>
            </a:r>
          </a:p>
          <a:p>
            <a:pPr lvl="1">
              <a:buFont typeface="Wingdings" panose="05000000000000000000" pitchFamily="2" charset="2"/>
              <a:buChar char="§"/>
            </a:pPr>
            <a:r>
              <a:rPr lang="en-US" sz="1400" b="1" dirty="0" smtClean="0">
                <a:solidFill>
                  <a:schemeClr val="tx2"/>
                </a:solidFill>
              </a:rPr>
              <a:t>Neural Networks</a:t>
            </a:r>
            <a:endParaRPr lang="en-US" sz="1400" b="1" dirty="0">
              <a:solidFill>
                <a:schemeClr val="tx2"/>
              </a:solidFill>
            </a:endParaRPr>
          </a:p>
          <a:p>
            <a:pPr lvl="1"/>
            <a:endParaRPr lang="en-US" dirty="0" smtClean="0">
              <a:solidFill>
                <a:schemeClr val="tx2"/>
              </a:solidFill>
            </a:endParaRPr>
          </a:p>
          <a:p>
            <a:pPr marL="237744" lvl="1" indent="0">
              <a:buNone/>
            </a:pPr>
            <a:endParaRPr lang="en-US" dirty="0">
              <a:solidFill>
                <a:schemeClr val="tx2"/>
              </a:solidFill>
            </a:endParaRPr>
          </a:p>
        </p:txBody>
      </p:sp>
      <p:sp>
        <p:nvSpPr>
          <p:cNvPr id="4" name="Slide Number Placeholder 3"/>
          <p:cNvSpPr>
            <a:spLocks noGrp="1"/>
          </p:cNvSpPr>
          <p:nvPr>
            <p:ph type="sldNum" sz="quarter" idx="12"/>
          </p:nvPr>
        </p:nvSpPr>
        <p:spPr/>
        <p:txBody>
          <a:bodyPr/>
          <a:lstStyle/>
          <a:p>
            <a:fld id="{5CBDBD4D-7B7B-4EC0-AB6E-424933B04FED}" type="slidenum">
              <a:rPr lang="en-US" smtClean="0"/>
              <a:pPr/>
              <a:t>29</a:t>
            </a:fld>
            <a:endParaRPr lang="en-US"/>
          </a:p>
        </p:txBody>
      </p:sp>
      <p:sp>
        <p:nvSpPr>
          <p:cNvPr id="30" name="Rectangle 29"/>
          <p:cNvSpPr/>
          <p:nvPr/>
        </p:nvSpPr>
        <p:spPr bwMode="auto">
          <a:xfrm>
            <a:off x="910662" y="1482726"/>
            <a:ext cx="9674352" cy="1203960"/>
          </a:xfrm>
          <a:prstGeom prst="rect">
            <a:avLst/>
          </a:prstGeom>
          <a:solidFill>
            <a:srgbClr val="739283"/>
          </a:solidFill>
          <a:ln w="6350">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square" lIns="45720" tIns="45720" rIns="45720" bIns="45720" numCol="1" rtlCol="0" anchor="ctr" anchorCtr="0" compatLnSpc="1">
            <a:prstTxWarp prst="textNoShape">
              <a:avLst/>
            </a:prstTxWarp>
          </a:bodyPr>
          <a:lstStyle/>
          <a:p>
            <a:r>
              <a:rPr lang="en-US" sz="1600" b="1" dirty="0">
                <a:solidFill>
                  <a:schemeClr val="bg1"/>
                </a:solidFill>
              </a:rPr>
              <a:t>Classification is </a:t>
            </a:r>
            <a:r>
              <a:rPr lang="en-US" sz="1600" dirty="0">
                <a:solidFill>
                  <a:schemeClr val="bg1"/>
                </a:solidFill>
              </a:rPr>
              <a:t>the problem of identifying to which of a set of categories (sub-populations) a new observation belongs, on the basis of a training set of data containing observations (or instances) whose category membership is known.</a:t>
            </a:r>
          </a:p>
        </p:txBody>
      </p:sp>
    </p:spTree>
    <p:extLst>
      <p:ext uri="{BB962C8B-B14F-4D97-AF65-F5344CB8AC3E}">
        <p14:creationId xmlns:p14="http://schemas.microsoft.com/office/powerpoint/2010/main" val="101759345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1970108" y="2743200"/>
            <a:ext cx="8255692" cy="3778370"/>
          </a:xfrm>
        </p:spPr>
        <p:txBody>
          <a:bodyPr/>
          <a:lstStyle/>
          <a:p>
            <a:r>
              <a:rPr lang="en-US" sz="1400" dirty="0" smtClean="0"/>
              <a:t>Types </a:t>
            </a:r>
            <a:r>
              <a:rPr lang="en-US" sz="1400" dirty="0"/>
              <a:t>of data </a:t>
            </a:r>
          </a:p>
          <a:p>
            <a:r>
              <a:rPr lang="en-US" sz="1400" dirty="0"/>
              <a:t>Data granularity</a:t>
            </a:r>
          </a:p>
          <a:p>
            <a:r>
              <a:rPr lang="en-US" sz="1400" dirty="0"/>
              <a:t>Measures of central tendency</a:t>
            </a:r>
          </a:p>
          <a:p>
            <a:r>
              <a:rPr lang="en-US" sz="1400" dirty="0"/>
              <a:t>Measures of dispersion</a:t>
            </a:r>
          </a:p>
          <a:p>
            <a:r>
              <a:rPr lang="en-US" sz="1400" dirty="0"/>
              <a:t>Univariate analysis</a:t>
            </a:r>
          </a:p>
          <a:p>
            <a:r>
              <a:rPr lang="en-US" sz="1400" dirty="0"/>
              <a:t>Bivariate analysis</a:t>
            </a:r>
          </a:p>
          <a:p>
            <a:r>
              <a:rPr lang="en-US" sz="1400" dirty="0"/>
              <a:t>Distributions – Normal, Gamma, Binomial, Poisson, </a:t>
            </a:r>
            <a:r>
              <a:rPr lang="en-US" sz="1400" dirty="0" smtClean="0"/>
              <a:t>Tweedie</a:t>
            </a:r>
          </a:p>
        </p:txBody>
      </p:sp>
      <p:sp>
        <p:nvSpPr>
          <p:cNvPr id="3" name="Title 2"/>
          <p:cNvSpPr>
            <a:spLocks noGrp="1"/>
          </p:cNvSpPr>
          <p:nvPr>
            <p:ph type="ctrTitle"/>
          </p:nvPr>
        </p:nvSpPr>
        <p:spPr>
          <a:xfrm>
            <a:off x="1970108" y="1600200"/>
            <a:ext cx="8255692" cy="1143000"/>
          </a:xfrm>
        </p:spPr>
        <p:txBody>
          <a:bodyPr/>
          <a:lstStyle/>
          <a:p>
            <a:r>
              <a:rPr lang="en-US" dirty="0"/>
              <a:t>Data Understanding &amp; Diagnostics</a:t>
            </a:r>
          </a:p>
        </p:txBody>
      </p:sp>
      <p:sp>
        <p:nvSpPr>
          <p:cNvPr id="4" name="Rectangle 3"/>
          <p:cNvSpPr/>
          <p:nvPr/>
        </p:nvSpPr>
        <p:spPr>
          <a:xfrm>
            <a:off x="11247647" y="17253"/>
            <a:ext cx="927100" cy="105242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smtClean="0"/>
          </a:p>
        </p:txBody>
      </p:sp>
    </p:spTree>
    <p:extLst>
      <p:ext uri="{BB962C8B-B14F-4D97-AF65-F5344CB8AC3E}">
        <p14:creationId xmlns:p14="http://schemas.microsoft.com/office/powerpoint/2010/main" val="62639558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of a </a:t>
            </a:r>
            <a:r>
              <a:rPr lang="en-US" dirty="0" smtClean="0"/>
              <a:t>Classifier</a:t>
            </a:r>
            <a:r>
              <a:rPr lang="en-US" dirty="0"/>
              <a:t>: Naïve Bayes</a:t>
            </a:r>
          </a:p>
        </p:txBody>
      </p:sp>
      <p:sp>
        <p:nvSpPr>
          <p:cNvPr id="4" name="Slide Number Placeholder 3"/>
          <p:cNvSpPr>
            <a:spLocks noGrp="1"/>
          </p:cNvSpPr>
          <p:nvPr>
            <p:ph type="sldNum" sz="quarter" idx="12"/>
          </p:nvPr>
        </p:nvSpPr>
        <p:spPr/>
        <p:txBody>
          <a:bodyPr/>
          <a:lstStyle/>
          <a:p>
            <a:fld id="{5CBDBD4D-7B7B-4EC0-AB6E-424933B04FED}" type="slidenum">
              <a:rPr lang="en-US" smtClean="0"/>
              <a:pPr/>
              <a:t>30</a:t>
            </a:fld>
            <a:endParaRPr lang="en-US"/>
          </a:p>
        </p:txBody>
      </p:sp>
      <p:pic>
        <p:nvPicPr>
          <p:cNvPr id="6" name="Picture 2" descr="http://www.saedsayad.com/images/Bayes_rul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4872" y="3024207"/>
            <a:ext cx="4391025" cy="25146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2D binary classification with Naive Baye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33734" y="2666653"/>
            <a:ext cx="4649248" cy="3507219"/>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5882217" y="6076469"/>
            <a:ext cx="5051425" cy="430887"/>
          </a:xfrm>
          <a:prstGeom prst="rect">
            <a:avLst/>
          </a:prstGeom>
          <a:noFill/>
        </p:spPr>
        <p:txBody>
          <a:bodyPr wrap="square" rtlCol="0">
            <a:spAutoFit/>
          </a:bodyPr>
          <a:lstStyle/>
          <a:p>
            <a:r>
              <a:rPr lang="en-US" sz="1100" dirty="0"/>
              <a:t>2D binary classification with Naive Bayes. A density contour is drawn for the Gaussian model of each class and the decision boundary is shown in red.</a:t>
            </a:r>
          </a:p>
        </p:txBody>
      </p:sp>
      <p:sp>
        <p:nvSpPr>
          <p:cNvPr id="9" name="TextBox 8"/>
          <p:cNvSpPr txBox="1"/>
          <p:nvPr/>
        </p:nvSpPr>
        <p:spPr>
          <a:xfrm>
            <a:off x="2731271" y="6076469"/>
            <a:ext cx="1478226" cy="307777"/>
          </a:xfrm>
          <a:prstGeom prst="rect">
            <a:avLst/>
          </a:prstGeom>
          <a:noFill/>
        </p:spPr>
        <p:txBody>
          <a:bodyPr wrap="none" rtlCol="0">
            <a:spAutoFit/>
          </a:bodyPr>
          <a:lstStyle/>
          <a:p>
            <a:r>
              <a:rPr lang="en-US" sz="1400" dirty="0"/>
              <a:t>Bayes' Theorem</a:t>
            </a:r>
          </a:p>
        </p:txBody>
      </p:sp>
      <p:sp>
        <p:nvSpPr>
          <p:cNvPr id="10" name="Rectangle 9"/>
          <p:cNvSpPr/>
          <p:nvPr/>
        </p:nvSpPr>
        <p:spPr bwMode="auto">
          <a:xfrm>
            <a:off x="1255331" y="2798208"/>
            <a:ext cx="4306280" cy="3200518"/>
          </a:xfrm>
          <a:prstGeom prst="rect">
            <a:avLst/>
          </a:prstGeom>
          <a:noFill/>
          <a:ln w="6350">
            <a:solidFill>
              <a:schemeClr val="bg1">
                <a:lumMod val="65000"/>
              </a:schemeClr>
            </a:solid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L="234950" indent="-234950" fontAlgn="base">
              <a:spcBef>
                <a:spcPct val="100000"/>
              </a:spcBef>
              <a:spcAft>
                <a:spcPct val="0"/>
              </a:spcAft>
              <a:buFont typeface="Webdings" pitchFamily="18" charset="2"/>
              <a:buChar char="4"/>
            </a:pPr>
            <a:endParaRPr lang="en-US" sz="1600" dirty="0" err="1">
              <a:solidFill>
                <a:schemeClr val="tx1"/>
              </a:solidFill>
            </a:endParaRPr>
          </a:p>
        </p:txBody>
      </p:sp>
      <p:sp>
        <p:nvSpPr>
          <p:cNvPr id="5" name="Rectangle 4"/>
          <p:cNvSpPr/>
          <p:nvPr/>
        </p:nvSpPr>
        <p:spPr bwMode="auto">
          <a:xfrm>
            <a:off x="914401" y="1482726"/>
            <a:ext cx="9674352" cy="1203960"/>
          </a:xfrm>
          <a:prstGeom prst="rect">
            <a:avLst/>
          </a:prstGeom>
          <a:solidFill>
            <a:srgbClr val="739283"/>
          </a:solidFill>
          <a:ln w="6350">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square" lIns="45720" tIns="45720" rIns="45720" bIns="45720" numCol="1" rtlCol="0" anchor="ctr" anchorCtr="0" compatLnSpc="1">
            <a:prstTxWarp prst="textNoShape">
              <a:avLst/>
            </a:prstTxWarp>
          </a:bodyPr>
          <a:lstStyle/>
          <a:p>
            <a:r>
              <a:rPr lang="en-US" sz="1600" b="1" dirty="0">
                <a:solidFill>
                  <a:schemeClr val="bg1"/>
                </a:solidFill>
              </a:rPr>
              <a:t>Naive Bayes classifiers </a:t>
            </a:r>
            <a:r>
              <a:rPr lang="en-US" sz="1600" dirty="0">
                <a:solidFill>
                  <a:schemeClr val="bg1"/>
                </a:solidFill>
              </a:rPr>
              <a:t>are a family of simple probabilistic classifiers based on applying Bayes' theorem with strong (naive) independence assumptions between the features</a:t>
            </a:r>
          </a:p>
        </p:txBody>
      </p:sp>
    </p:spTree>
    <p:extLst>
      <p:ext uri="{BB962C8B-B14F-4D97-AF65-F5344CB8AC3E}">
        <p14:creationId xmlns:p14="http://schemas.microsoft.com/office/powerpoint/2010/main" val="253228827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of Naïve </a:t>
            </a:r>
            <a:r>
              <a:rPr lang="en-US" dirty="0" smtClean="0"/>
              <a:t>Bayes</a:t>
            </a:r>
            <a:endParaRPr lang="en-US" dirty="0"/>
          </a:p>
        </p:txBody>
      </p:sp>
      <p:sp>
        <p:nvSpPr>
          <p:cNvPr id="4" name="Slide Number Placeholder 3"/>
          <p:cNvSpPr>
            <a:spLocks noGrp="1"/>
          </p:cNvSpPr>
          <p:nvPr>
            <p:ph type="sldNum" sz="quarter" idx="12"/>
          </p:nvPr>
        </p:nvSpPr>
        <p:spPr/>
        <p:txBody>
          <a:bodyPr/>
          <a:lstStyle/>
          <a:p>
            <a:fld id="{5CBDBD4D-7B7B-4EC0-AB6E-424933B04FED}" type="slidenum">
              <a:rPr lang="en-US" smtClean="0"/>
              <a:pPr/>
              <a:t>31</a:t>
            </a:fld>
            <a:endParaRPr lang="en-US"/>
          </a:p>
        </p:txBody>
      </p:sp>
      <p:pic>
        <p:nvPicPr>
          <p:cNvPr id="5" name="Picture 4"/>
          <p:cNvPicPr>
            <a:picLocks noChangeAspect="1"/>
          </p:cNvPicPr>
          <p:nvPr/>
        </p:nvPicPr>
        <p:blipFill>
          <a:blip r:embed="rId3"/>
          <a:stretch>
            <a:fillRect/>
          </a:stretch>
        </p:blipFill>
        <p:spPr>
          <a:xfrm>
            <a:off x="2034024" y="1317752"/>
            <a:ext cx="4078232" cy="5009897"/>
          </a:xfrm>
          <a:prstGeom prst="rect">
            <a:avLst/>
          </a:prstGeom>
        </p:spPr>
      </p:pic>
      <p:sp>
        <p:nvSpPr>
          <p:cNvPr id="6" name="TextBox 5"/>
          <p:cNvSpPr txBox="1"/>
          <p:nvPr/>
        </p:nvSpPr>
        <p:spPr>
          <a:xfrm>
            <a:off x="7240588" y="2992048"/>
            <a:ext cx="3161798" cy="307777"/>
          </a:xfrm>
          <a:prstGeom prst="rect">
            <a:avLst/>
          </a:prstGeom>
          <a:noFill/>
          <a:ln>
            <a:solidFill>
              <a:srgbClr val="E1E2C0"/>
            </a:solidFill>
          </a:ln>
        </p:spPr>
        <p:txBody>
          <a:bodyPr wrap="square" rtlCol="0">
            <a:spAutoFit/>
          </a:bodyPr>
          <a:lstStyle/>
          <a:p>
            <a:r>
              <a:rPr lang="en-US" sz="1400" dirty="0"/>
              <a:t>Gaussian Naïve Bayes</a:t>
            </a:r>
          </a:p>
        </p:txBody>
      </p:sp>
      <p:sp>
        <p:nvSpPr>
          <p:cNvPr id="7" name="TextBox 6"/>
          <p:cNvSpPr txBox="1"/>
          <p:nvPr/>
        </p:nvSpPr>
        <p:spPr>
          <a:xfrm>
            <a:off x="7240588" y="3514924"/>
            <a:ext cx="3161798" cy="307777"/>
          </a:xfrm>
          <a:prstGeom prst="rect">
            <a:avLst/>
          </a:prstGeom>
          <a:noFill/>
          <a:ln>
            <a:solidFill>
              <a:srgbClr val="E1E2C0"/>
            </a:solidFill>
          </a:ln>
        </p:spPr>
        <p:txBody>
          <a:bodyPr wrap="square" rtlCol="0">
            <a:spAutoFit/>
          </a:bodyPr>
          <a:lstStyle/>
          <a:p>
            <a:r>
              <a:rPr lang="en-US" sz="1400" dirty="0"/>
              <a:t>Multinomial Naïve Bayes</a:t>
            </a:r>
          </a:p>
        </p:txBody>
      </p:sp>
      <p:sp>
        <p:nvSpPr>
          <p:cNvPr id="8" name="TextBox 7"/>
          <p:cNvSpPr txBox="1"/>
          <p:nvPr/>
        </p:nvSpPr>
        <p:spPr>
          <a:xfrm>
            <a:off x="7240588" y="4079948"/>
            <a:ext cx="3161798" cy="307777"/>
          </a:xfrm>
          <a:prstGeom prst="rect">
            <a:avLst/>
          </a:prstGeom>
          <a:noFill/>
          <a:ln>
            <a:solidFill>
              <a:srgbClr val="E1E2C0"/>
            </a:solidFill>
          </a:ln>
        </p:spPr>
        <p:txBody>
          <a:bodyPr wrap="square" rtlCol="0">
            <a:spAutoFit/>
          </a:bodyPr>
          <a:lstStyle/>
          <a:p>
            <a:r>
              <a:rPr lang="en-US" sz="1400" dirty="0"/>
              <a:t>Bernoulli Naïve Bayes</a:t>
            </a:r>
          </a:p>
        </p:txBody>
      </p:sp>
      <p:sp>
        <p:nvSpPr>
          <p:cNvPr id="9" name="TextBox 8"/>
          <p:cNvSpPr txBox="1"/>
          <p:nvPr/>
        </p:nvSpPr>
        <p:spPr>
          <a:xfrm>
            <a:off x="7240588" y="4644971"/>
            <a:ext cx="3161798" cy="523220"/>
          </a:xfrm>
          <a:prstGeom prst="rect">
            <a:avLst/>
          </a:prstGeom>
          <a:noFill/>
          <a:ln>
            <a:solidFill>
              <a:srgbClr val="E1E2C0"/>
            </a:solidFill>
          </a:ln>
        </p:spPr>
        <p:txBody>
          <a:bodyPr wrap="square" rtlCol="0">
            <a:spAutoFit/>
          </a:bodyPr>
          <a:lstStyle/>
          <a:p>
            <a:r>
              <a:rPr lang="en-US" sz="1400" dirty="0"/>
              <a:t>Semi supervised parameter estimation</a:t>
            </a:r>
          </a:p>
        </p:txBody>
      </p:sp>
      <p:pic>
        <p:nvPicPr>
          <p:cNvPr id="10" name="Picture 9"/>
          <p:cNvPicPr>
            <a:picLocks noChangeAspect="1"/>
          </p:cNvPicPr>
          <p:nvPr/>
        </p:nvPicPr>
        <p:blipFill>
          <a:blip r:embed="rId4"/>
          <a:stretch>
            <a:fillRect/>
          </a:stretch>
        </p:blipFill>
        <p:spPr>
          <a:xfrm>
            <a:off x="6433558" y="2025060"/>
            <a:ext cx="4153480" cy="476316"/>
          </a:xfrm>
          <a:prstGeom prst="rect">
            <a:avLst/>
          </a:prstGeom>
        </p:spPr>
      </p:pic>
    </p:spTree>
    <p:extLst>
      <p:ext uri="{BB962C8B-B14F-4D97-AF65-F5344CB8AC3E}">
        <p14:creationId xmlns:p14="http://schemas.microsoft.com/office/powerpoint/2010/main" val="341006056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914401" y="1482726"/>
            <a:ext cx="9674352" cy="1203960"/>
          </a:xfrm>
          <a:prstGeom prst="rect">
            <a:avLst/>
          </a:prstGeom>
          <a:solidFill>
            <a:srgbClr val="739283"/>
          </a:solidFill>
          <a:ln w="6350">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square" lIns="45720" tIns="45720" rIns="45720" bIns="45720" numCol="1" rtlCol="0" anchor="ctr" anchorCtr="0" compatLnSpc="1">
            <a:prstTxWarp prst="textNoShape">
              <a:avLst/>
            </a:prstTxWarp>
          </a:bodyPr>
          <a:lstStyle/>
          <a:p>
            <a:r>
              <a:rPr lang="en-US" sz="1600" b="1" dirty="0"/>
              <a:t>Regression analysis</a:t>
            </a:r>
            <a:r>
              <a:rPr lang="en-US" sz="1600" dirty="0"/>
              <a:t> is a statistical process for estimating the relationships among variables. It includes many techniques for modeling and analyzing several variables, when the focus is on the relationship between a dependent variable and one or more independent variables (or 'predictors')</a:t>
            </a:r>
            <a:endParaRPr lang="en-US" sz="1600" dirty="0">
              <a:solidFill>
                <a:schemeClr val="bg1"/>
              </a:solidFill>
            </a:endParaRPr>
          </a:p>
        </p:txBody>
      </p:sp>
      <p:sp>
        <p:nvSpPr>
          <p:cNvPr id="2" name="Title 1"/>
          <p:cNvSpPr>
            <a:spLocks noGrp="1"/>
          </p:cNvSpPr>
          <p:nvPr>
            <p:ph type="title"/>
          </p:nvPr>
        </p:nvSpPr>
        <p:spPr/>
        <p:txBody>
          <a:bodyPr/>
          <a:lstStyle/>
          <a:p>
            <a:r>
              <a:rPr lang="en-US" dirty="0"/>
              <a:t>ML Techniques – </a:t>
            </a:r>
            <a:r>
              <a:rPr lang="en-US" dirty="0" smtClean="0"/>
              <a:t>Regression</a:t>
            </a:r>
            <a:endParaRPr lang="en-US" dirty="0"/>
          </a:p>
        </p:txBody>
      </p:sp>
      <p:sp>
        <p:nvSpPr>
          <p:cNvPr id="4" name="Slide Number Placeholder 3"/>
          <p:cNvSpPr>
            <a:spLocks noGrp="1"/>
          </p:cNvSpPr>
          <p:nvPr>
            <p:ph type="sldNum" sz="quarter" idx="12"/>
          </p:nvPr>
        </p:nvSpPr>
        <p:spPr/>
        <p:txBody>
          <a:bodyPr/>
          <a:lstStyle/>
          <a:p>
            <a:fld id="{5CBDBD4D-7B7B-4EC0-AB6E-424933B04FED}" type="slidenum">
              <a:rPr lang="en-US" smtClean="0"/>
              <a:pPr/>
              <a:t>32</a:t>
            </a:fld>
            <a:endParaRPr lang="en-US"/>
          </a:p>
        </p:txBody>
      </p:sp>
      <p:pic>
        <p:nvPicPr>
          <p:cNvPr id="6" name="Picture 2" descr="http://cdn.macrumors.com/article-new/2015/02/Apple-Stock-February-2015.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73482" y="2686686"/>
            <a:ext cx="4898744" cy="3561714"/>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6396983" y="2988946"/>
            <a:ext cx="3401568" cy="307777"/>
          </a:xfrm>
          <a:prstGeom prst="rect">
            <a:avLst/>
          </a:prstGeom>
          <a:noFill/>
          <a:ln>
            <a:solidFill>
              <a:srgbClr val="E1E2C0"/>
            </a:solidFill>
          </a:ln>
        </p:spPr>
        <p:txBody>
          <a:bodyPr wrap="square" rtlCol="0">
            <a:spAutoFit/>
          </a:bodyPr>
          <a:lstStyle/>
          <a:p>
            <a:r>
              <a:rPr lang="en-US" sz="1400" dirty="0"/>
              <a:t>Linear regression</a:t>
            </a:r>
          </a:p>
        </p:txBody>
      </p:sp>
      <p:sp>
        <p:nvSpPr>
          <p:cNvPr id="8" name="TextBox 7"/>
          <p:cNvSpPr txBox="1"/>
          <p:nvPr/>
        </p:nvSpPr>
        <p:spPr>
          <a:xfrm>
            <a:off x="6411050" y="3500091"/>
            <a:ext cx="3401568" cy="307777"/>
          </a:xfrm>
          <a:prstGeom prst="rect">
            <a:avLst/>
          </a:prstGeom>
          <a:noFill/>
          <a:ln>
            <a:solidFill>
              <a:srgbClr val="E1E2C0"/>
            </a:solidFill>
          </a:ln>
        </p:spPr>
        <p:txBody>
          <a:bodyPr wrap="square" rtlCol="0">
            <a:spAutoFit/>
          </a:bodyPr>
          <a:lstStyle/>
          <a:p>
            <a:r>
              <a:rPr lang="en-US" sz="1400" dirty="0"/>
              <a:t>Lasso regression</a:t>
            </a:r>
          </a:p>
        </p:txBody>
      </p:sp>
      <p:sp>
        <p:nvSpPr>
          <p:cNvPr id="9" name="TextBox 8"/>
          <p:cNvSpPr txBox="1"/>
          <p:nvPr/>
        </p:nvSpPr>
        <p:spPr>
          <a:xfrm>
            <a:off x="6401672" y="4010487"/>
            <a:ext cx="3401568" cy="307777"/>
          </a:xfrm>
          <a:prstGeom prst="rect">
            <a:avLst/>
          </a:prstGeom>
          <a:noFill/>
          <a:ln>
            <a:solidFill>
              <a:srgbClr val="E1E2C0"/>
            </a:solidFill>
          </a:ln>
        </p:spPr>
        <p:txBody>
          <a:bodyPr wrap="square" rtlCol="0">
            <a:spAutoFit/>
          </a:bodyPr>
          <a:lstStyle/>
          <a:p>
            <a:r>
              <a:rPr lang="en-US" sz="1400" dirty="0"/>
              <a:t>Elastic Net regression</a:t>
            </a:r>
          </a:p>
        </p:txBody>
      </p:sp>
      <p:sp>
        <p:nvSpPr>
          <p:cNvPr id="10" name="TextBox 9"/>
          <p:cNvSpPr txBox="1"/>
          <p:nvPr/>
        </p:nvSpPr>
        <p:spPr>
          <a:xfrm>
            <a:off x="6411050" y="4525333"/>
            <a:ext cx="3401568" cy="307777"/>
          </a:xfrm>
          <a:prstGeom prst="rect">
            <a:avLst/>
          </a:prstGeom>
          <a:noFill/>
          <a:ln>
            <a:solidFill>
              <a:srgbClr val="E1E2C0"/>
            </a:solidFill>
          </a:ln>
        </p:spPr>
        <p:txBody>
          <a:bodyPr wrap="square" rtlCol="0">
            <a:spAutoFit/>
          </a:bodyPr>
          <a:lstStyle/>
          <a:p>
            <a:r>
              <a:rPr lang="en-US" sz="1400"/>
              <a:t>Least Angle regression</a:t>
            </a:r>
            <a:endParaRPr lang="en-US" sz="1400" dirty="0"/>
          </a:p>
        </p:txBody>
      </p:sp>
      <p:sp>
        <p:nvSpPr>
          <p:cNvPr id="11" name="TextBox 10"/>
          <p:cNvSpPr txBox="1"/>
          <p:nvPr/>
        </p:nvSpPr>
        <p:spPr>
          <a:xfrm>
            <a:off x="6394639" y="5040180"/>
            <a:ext cx="3404681" cy="307777"/>
          </a:xfrm>
          <a:prstGeom prst="rect">
            <a:avLst/>
          </a:prstGeom>
          <a:noFill/>
          <a:ln>
            <a:solidFill>
              <a:srgbClr val="E1E2C0"/>
            </a:solidFill>
          </a:ln>
        </p:spPr>
        <p:txBody>
          <a:bodyPr wrap="square" rtlCol="0">
            <a:spAutoFit/>
          </a:bodyPr>
          <a:lstStyle/>
          <a:p>
            <a:r>
              <a:rPr lang="en-US" sz="1400" dirty="0"/>
              <a:t>Multivariate Adaptive Regression Splines</a:t>
            </a:r>
          </a:p>
        </p:txBody>
      </p:sp>
    </p:spTree>
    <p:extLst>
      <p:ext uri="{BB962C8B-B14F-4D97-AF65-F5344CB8AC3E}">
        <p14:creationId xmlns:p14="http://schemas.microsoft.com/office/powerpoint/2010/main" val="250822448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ML Techniques – Dimensionality </a:t>
            </a:r>
            <a:r>
              <a:rPr lang="en-US" dirty="0" smtClean="0"/>
              <a:t>Reduction</a:t>
            </a:r>
            <a:endParaRPr lang="en-US" dirty="0"/>
          </a:p>
        </p:txBody>
      </p:sp>
      <p:sp>
        <p:nvSpPr>
          <p:cNvPr id="4" name="Slide Number Placeholder 3"/>
          <p:cNvSpPr>
            <a:spLocks noGrp="1"/>
          </p:cNvSpPr>
          <p:nvPr>
            <p:ph type="sldNum" sz="quarter" idx="12"/>
          </p:nvPr>
        </p:nvSpPr>
        <p:spPr/>
        <p:txBody>
          <a:bodyPr/>
          <a:lstStyle/>
          <a:p>
            <a:fld id="{5CBDBD4D-7B7B-4EC0-AB6E-424933B04FED}" type="slidenum">
              <a:rPr lang="en-US" smtClean="0"/>
              <a:pPr/>
              <a:t>33</a:t>
            </a:fld>
            <a:endParaRPr lang="en-US"/>
          </a:p>
        </p:txBody>
      </p:sp>
      <p:sp>
        <p:nvSpPr>
          <p:cNvPr id="5" name="Rectangle 4"/>
          <p:cNvSpPr/>
          <p:nvPr/>
        </p:nvSpPr>
        <p:spPr bwMode="auto">
          <a:xfrm>
            <a:off x="914401" y="1482726"/>
            <a:ext cx="9675813" cy="1203960"/>
          </a:xfrm>
          <a:prstGeom prst="rect">
            <a:avLst/>
          </a:prstGeom>
          <a:solidFill>
            <a:srgbClr val="739283"/>
          </a:solidFill>
          <a:ln w="6350">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square" lIns="45720" tIns="45720" rIns="45720" bIns="45720" numCol="1" rtlCol="0" anchor="ctr" anchorCtr="0" compatLnSpc="1">
            <a:prstTxWarp prst="textNoShape">
              <a:avLst/>
            </a:prstTxWarp>
          </a:bodyPr>
          <a:lstStyle/>
          <a:p>
            <a:r>
              <a:rPr lang="en-US" sz="1600" b="1" dirty="0">
                <a:solidFill>
                  <a:schemeClr val="bg1"/>
                </a:solidFill>
              </a:rPr>
              <a:t>Dimensionality reduction </a:t>
            </a:r>
            <a:r>
              <a:rPr lang="en-US" sz="1600" dirty="0">
                <a:solidFill>
                  <a:schemeClr val="bg1"/>
                </a:solidFill>
              </a:rPr>
              <a:t>is the process of reducing the number of random variables under consideration</a:t>
            </a:r>
          </a:p>
        </p:txBody>
      </p:sp>
      <p:sp>
        <p:nvSpPr>
          <p:cNvPr id="6" name="Rectangle 5"/>
          <p:cNvSpPr/>
          <p:nvPr/>
        </p:nvSpPr>
        <p:spPr bwMode="auto">
          <a:xfrm>
            <a:off x="928258" y="2841857"/>
            <a:ext cx="9674352" cy="652748"/>
          </a:xfrm>
          <a:prstGeom prst="rect">
            <a:avLst/>
          </a:prstGeom>
          <a:noFill/>
          <a:ln>
            <a:solidFill>
              <a:schemeClr val="bg1">
                <a:lumMod val="95000"/>
              </a:schemeClr>
            </a:solid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fontAlgn="base">
              <a:spcBef>
                <a:spcPct val="100000"/>
              </a:spcBef>
              <a:spcAft>
                <a:spcPct val="0"/>
              </a:spcAft>
            </a:pPr>
            <a:endParaRPr lang="en-US" sz="1600" dirty="0" err="1">
              <a:solidFill>
                <a:schemeClr val="tx1"/>
              </a:solidFill>
            </a:endParaRPr>
          </a:p>
        </p:txBody>
      </p:sp>
      <p:sp>
        <p:nvSpPr>
          <p:cNvPr id="7" name="TextBox 6"/>
          <p:cNvSpPr txBox="1"/>
          <p:nvPr/>
        </p:nvSpPr>
        <p:spPr>
          <a:xfrm>
            <a:off x="1274621" y="3014342"/>
            <a:ext cx="8682180" cy="307777"/>
          </a:xfrm>
          <a:prstGeom prst="rect">
            <a:avLst/>
          </a:prstGeom>
          <a:noFill/>
        </p:spPr>
        <p:txBody>
          <a:bodyPr wrap="square" rtlCol="0">
            <a:spAutoFit/>
          </a:bodyPr>
          <a:lstStyle/>
          <a:p>
            <a:r>
              <a:rPr lang="en-US" sz="1400" b="1" dirty="0"/>
              <a:t>Feature selection </a:t>
            </a:r>
            <a:r>
              <a:rPr lang="en-US" sz="1400" dirty="0"/>
              <a:t>approaches try to find a subset of the original variables (also called features or attributes)</a:t>
            </a:r>
          </a:p>
        </p:txBody>
      </p:sp>
      <p:sp>
        <p:nvSpPr>
          <p:cNvPr id="8" name="Rectangle 7"/>
          <p:cNvSpPr/>
          <p:nvPr/>
        </p:nvSpPr>
        <p:spPr bwMode="auto">
          <a:xfrm>
            <a:off x="914402" y="3686991"/>
            <a:ext cx="9674352" cy="649224"/>
          </a:xfrm>
          <a:prstGeom prst="rect">
            <a:avLst/>
          </a:prstGeom>
          <a:noFill/>
          <a:ln>
            <a:solidFill>
              <a:schemeClr val="bg1">
                <a:lumMod val="95000"/>
              </a:schemeClr>
            </a:solid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fontAlgn="base">
              <a:spcBef>
                <a:spcPct val="100000"/>
              </a:spcBef>
              <a:spcAft>
                <a:spcPct val="0"/>
              </a:spcAft>
            </a:pPr>
            <a:endParaRPr lang="en-US" sz="1600" dirty="0" err="1">
              <a:solidFill>
                <a:schemeClr val="tx1"/>
              </a:solidFill>
            </a:endParaRPr>
          </a:p>
        </p:txBody>
      </p:sp>
      <p:sp>
        <p:nvSpPr>
          <p:cNvPr id="9" name="TextBox 8"/>
          <p:cNvSpPr txBox="1"/>
          <p:nvPr/>
        </p:nvSpPr>
        <p:spPr>
          <a:xfrm>
            <a:off x="1274621" y="3857714"/>
            <a:ext cx="8682180" cy="307777"/>
          </a:xfrm>
          <a:prstGeom prst="rect">
            <a:avLst/>
          </a:prstGeom>
          <a:noFill/>
        </p:spPr>
        <p:txBody>
          <a:bodyPr wrap="square" rtlCol="0">
            <a:spAutoFit/>
          </a:bodyPr>
          <a:lstStyle/>
          <a:p>
            <a:r>
              <a:rPr lang="en-US" sz="1400" b="1" dirty="0"/>
              <a:t>Feature extraction </a:t>
            </a:r>
            <a:r>
              <a:rPr lang="en-US" sz="1400" dirty="0"/>
              <a:t>transforms the data in the high-dimensional space to a space of fewer dimensions.</a:t>
            </a:r>
            <a:r>
              <a:rPr lang="en-US" sz="1400" b="1" dirty="0"/>
              <a:t> </a:t>
            </a:r>
            <a:endParaRPr lang="en-US" sz="1400" dirty="0"/>
          </a:p>
        </p:txBody>
      </p:sp>
      <p:sp>
        <p:nvSpPr>
          <p:cNvPr id="10" name="Rectangle 9"/>
          <p:cNvSpPr/>
          <p:nvPr/>
        </p:nvSpPr>
        <p:spPr bwMode="auto">
          <a:xfrm>
            <a:off x="940556" y="4551830"/>
            <a:ext cx="9674352" cy="1569379"/>
          </a:xfrm>
          <a:prstGeom prst="rect">
            <a:avLst/>
          </a:prstGeom>
          <a:noFill/>
          <a:ln w="3175">
            <a:solidFill>
              <a:schemeClr val="tx1"/>
            </a:solidFill>
            <a:prstDash val="dash"/>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square" lIns="45720" tIns="45720" rIns="45720" bIns="45720" numCol="1" rtlCol="0" anchor="ctr" anchorCtr="0" compatLnSpc="1">
            <a:prstTxWarp prst="textNoShape">
              <a:avLst/>
            </a:prstTxWarp>
          </a:bodyPr>
          <a:lstStyle/>
          <a:p>
            <a:pPr fontAlgn="base">
              <a:spcAft>
                <a:spcPct val="0"/>
              </a:spcAft>
            </a:pPr>
            <a:r>
              <a:rPr lang="en-US" sz="1400" b="1" dirty="0">
                <a:solidFill>
                  <a:schemeClr val="tx1"/>
                </a:solidFill>
              </a:rPr>
              <a:t>Benefits of Dimension reduction:</a:t>
            </a:r>
          </a:p>
          <a:p>
            <a:pPr fontAlgn="base">
              <a:spcAft>
                <a:spcPct val="0"/>
              </a:spcAft>
            </a:pPr>
            <a:endParaRPr lang="en-US" sz="1400" b="1" dirty="0">
              <a:solidFill>
                <a:schemeClr val="tx1"/>
              </a:solidFill>
            </a:endParaRPr>
          </a:p>
          <a:p>
            <a:pPr marL="742950" lvl="1" indent="-285750">
              <a:buFont typeface="Arial" panose="020B0604020202020204" pitchFamily="34" charset="0"/>
              <a:buChar char="•"/>
            </a:pPr>
            <a:r>
              <a:rPr lang="en-US" sz="1400" dirty="0">
                <a:solidFill>
                  <a:schemeClr val="tx1"/>
                </a:solidFill>
              </a:rPr>
              <a:t>It reduces the time and storage space required.</a:t>
            </a:r>
          </a:p>
          <a:p>
            <a:pPr marL="742950" lvl="1" indent="-285750">
              <a:buFont typeface="Arial" panose="020B0604020202020204" pitchFamily="34" charset="0"/>
              <a:buChar char="•"/>
            </a:pPr>
            <a:r>
              <a:rPr lang="en-US" sz="1400" dirty="0">
                <a:solidFill>
                  <a:schemeClr val="tx1"/>
                </a:solidFill>
              </a:rPr>
              <a:t>Removal of multi-collinearity improves the performance of the machine learning model.</a:t>
            </a:r>
          </a:p>
          <a:p>
            <a:pPr marL="742950" lvl="1" indent="-285750">
              <a:buFont typeface="Arial" panose="020B0604020202020204" pitchFamily="34" charset="0"/>
              <a:buChar char="•"/>
            </a:pPr>
            <a:r>
              <a:rPr lang="en-US" sz="1400" dirty="0">
                <a:solidFill>
                  <a:schemeClr val="tx1"/>
                </a:solidFill>
              </a:rPr>
              <a:t>It becomes easier to visualize the data when reduced to very low dimensions such as 2D or 3D.</a:t>
            </a:r>
          </a:p>
        </p:txBody>
      </p:sp>
    </p:spTree>
    <p:extLst>
      <p:ext uri="{BB962C8B-B14F-4D97-AF65-F5344CB8AC3E}">
        <p14:creationId xmlns:p14="http://schemas.microsoft.com/office/powerpoint/2010/main" val="220684478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of Dimensionality </a:t>
            </a:r>
            <a:r>
              <a:rPr lang="en-US" dirty="0" smtClean="0"/>
              <a:t>Reduction: Principal </a:t>
            </a:r>
            <a:r>
              <a:rPr lang="en-US" dirty="0" smtClean="0"/>
              <a:t>Component </a:t>
            </a:r>
            <a:r>
              <a:rPr lang="en-US" dirty="0"/>
              <a:t>Analysis</a:t>
            </a:r>
          </a:p>
        </p:txBody>
      </p:sp>
      <p:sp>
        <p:nvSpPr>
          <p:cNvPr id="4" name="Slide Number Placeholder 3"/>
          <p:cNvSpPr>
            <a:spLocks noGrp="1"/>
          </p:cNvSpPr>
          <p:nvPr>
            <p:ph type="sldNum" sz="quarter" idx="12"/>
          </p:nvPr>
        </p:nvSpPr>
        <p:spPr/>
        <p:txBody>
          <a:bodyPr/>
          <a:lstStyle/>
          <a:p>
            <a:fld id="{5CBDBD4D-7B7B-4EC0-AB6E-424933B04FED}" type="slidenum">
              <a:rPr lang="en-US" smtClean="0"/>
              <a:pPr/>
              <a:t>34</a:t>
            </a:fld>
            <a:endParaRPr lang="en-US"/>
          </a:p>
        </p:txBody>
      </p:sp>
      <p:sp>
        <p:nvSpPr>
          <p:cNvPr id="5" name="Rectangle 4"/>
          <p:cNvSpPr/>
          <p:nvPr/>
        </p:nvSpPr>
        <p:spPr bwMode="auto">
          <a:xfrm>
            <a:off x="914401" y="1482726"/>
            <a:ext cx="9674352" cy="1203960"/>
          </a:xfrm>
          <a:prstGeom prst="rect">
            <a:avLst/>
          </a:prstGeom>
          <a:solidFill>
            <a:srgbClr val="739283"/>
          </a:solidFill>
          <a:ln w="6350">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square" lIns="45720" tIns="45720" rIns="45720" bIns="45720" numCol="1" rtlCol="0" anchor="ctr" anchorCtr="0" compatLnSpc="1">
            <a:prstTxWarp prst="textNoShape">
              <a:avLst/>
            </a:prstTxWarp>
          </a:bodyPr>
          <a:lstStyle/>
          <a:p>
            <a:r>
              <a:rPr lang="en-US" sz="1600" b="1" dirty="0">
                <a:solidFill>
                  <a:schemeClr val="bg1"/>
                </a:solidFill>
              </a:rPr>
              <a:t>Principal component analysis </a:t>
            </a:r>
            <a:r>
              <a:rPr lang="en-US" sz="1600" dirty="0">
                <a:solidFill>
                  <a:schemeClr val="bg1"/>
                </a:solidFill>
              </a:rPr>
              <a:t>(PCA) is a statistical procedure that uses an orthogonal transformation to convert a set of observations of possibly correlated variables into a set of values of linearly uncorrelated variables called principal components.</a:t>
            </a:r>
          </a:p>
        </p:txBody>
      </p:sp>
      <p:pic>
        <p:nvPicPr>
          <p:cNvPr id="6" name="Picture 8" descr="https://upload.wikimedia.org/wikipedia/commons/6/67/Eigenface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81775" y="2730543"/>
            <a:ext cx="2780807" cy="331827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0" descr="alt tex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6201" y="2695870"/>
            <a:ext cx="4918364" cy="3697557"/>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6452984" y="5928698"/>
            <a:ext cx="3238387" cy="261610"/>
          </a:xfrm>
          <a:prstGeom prst="rect">
            <a:avLst/>
          </a:prstGeom>
          <a:noFill/>
        </p:spPr>
        <p:txBody>
          <a:bodyPr wrap="none" rtlCol="0">
            <a:spAutoFit/>
          </a:bodyPr>
          <a:lstStyle/>
          <a:p>
            <a:r>
              <a:rPr lang="en-US" sz="1100" b="1" dirty="0"/>
              <a:t>Eigen faces example for Dimension reduction</a:t>
            </a:r>
          </a:p>
        </p:txBody>
      </p:sp>
    </p:spTree>
    <p:extLst>
      <p:ext uri="{BB962C8B-B14F-4D97-AF65-F5344CB8AC3E}">
        <p14:creationId xmlns:p14="http://schemas.microsoft.com/office/powerpoint/2010/main" val="308571801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of Principal </a:t>
            </a:r>
            <a:r>
              <a:rPr lang="en-US" dirty="0"/>
              <a:t>Component Analysis: </a:t>
            </a:r>
            <a:r>
              <a:rPr lang="en-US" dirty="0" smtClean="0"/>
              <a:t> </a:t>
            </a:r>
            <a:r>
              <a:rPr lang="en-US" dirty="0" smtClean="0"/>
              <a:t>Facial </a:t>
            </a:r>
            <a:r>
              <a:rPr lang="en-US" dirty="0"/>
              <a:t>R</a:t>
            </a:r>
            <a:r>
              <a:rPr lang="en-US" dirty="0" smtClean="0"/>
              <a:t>ecognition</a:t>
            </a:r>
            <a:endParaRPr lang="en-US" dirty="0"/>
          </a:p>
        </p:txBody>
      </p:sp>
      <p:sp>
        <p:nvSpPr>
          <p:cNvPr id="4" name="Slide Number Placeholder 3"/>
          <p:cNvSpPr>
            <a:spLocks noGrp="1"/>
          </p:cNvSpPr>
          <p:nvPr>
            <p:ph type="sldNum" sz="quarter" idx="12"/>
          </p:nvPr>
        </p:nvSpPr>
        <p:spPr/>
        <p:txBody>
          <a:bodyPr/>
          <a:lstStyle/>
          <a:p>
            <a:fld id="{5CBDBD4D-7B7B-4EC0-AB6E-424933B04FED}" type="slidenum">
              <a:rPr lang="en-US" smtClean="0"/>
              <a:pPr/>
              <a:t>35</a:t>
            </a:fld>
            <a:endParaRPr lang="en-US"/>
          </a:p>
        </p:txBody>
      </p:sp>
      <p:pic>
        <p:nvPicPr>
          <p:cNvPr id="5" name="Picture 4" descr="http://www.hangthebankers.com/wp-content/uploads/2013/09/face-recognition-technology.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43689" y="1375929"/>
            <a:ext cx="6127079" cy="479627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5273108" y="6172200"/>
            <a:ext cx="1587294" cy="261610"/>
          </a:xfrm>
          <a:prstGeom prst="rect">
            <a:avLst/>
          </a:prstGeom>
          <a:noFill/>
        </p:spPr>
        <p:txBody>
          <a:bodyPr wrap="none" rtlCol="0">
            <a:spAutoFit/>
          </a:bodyPr>
          <a:lstStyle/>
          <a:p>
            <a:r>
              <a:rPr lang="en-US" sz="1100" b="1" dirty="0"/>
              <a:t>Dimension reduction</a:t>
            </a:r>
          </a:p>
        </p:txBody>
      </p:sp>
    </p:spTree>
    <p:extLst>
      <p:ext uri="{BB962C8B-B14F-4D97-AF65-F5344CB8AC3E}">
        <p14:creationId xmlns:p14="http://schemas.microsoft.com/office/powerpoint/2010/main" val="75708183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ML Techniques – Cluster </a:t>
            </a:r>
            <a:r>
              <a:rPr lang="en-US" dirty="0" smtClean="0"/>
              <a:t>Analysis</a:t>
            </a:r>
            <a:endParaRPr lang="en-US" dirty="0"/>
          </a:p>
        </p:txBody>
      </p:sp>
      <p:sp>
        <p:nvSpPr>
          <p:cNvPr id="4" name="Slide Number Placeholder 3"/>
          <p:cNvSpPr>
            <a:spLocks noGrp="1"/>
          </p:cNvSpPr>
          <p:nvPr>
            <p:ph type="sldNum" sz="quarter" idx="12"/>
          </p:nvPr>
        </p:nvSpPr>
        <p:spPr/>
        <p:txBody>
          <a:bodyPr/>
          <a:lstStyle/>
          <a:p>
            <a:fld id="{5CBDBD4D-7B7B-4EC0-AB6E-424933B04FED}" type="slidenum">
              <a:rPr lang="en-US" smtClean="0"/>
              <a:pPr/>
              <a:t>36</a:t>
            </a:fld>
            <a:endParaRPr lang="en-US"/>
          </a:p>
        </p:txBody>
      </p:sp>
      <p:sp>
        <p:nvSpPr>
          <p:cNvPr id="5" name="Rectangle 4"/>
          <p:cNvSpPr/>
          <p:nvPr/>
        </p:nvSpPr>
        <p:spPr bwMode="auto">
          <a:xfrm>
            <a:off x="914401" y="1487172"/>
            <a:ext cx="9674352" cy="1203960"/>
          </a:xfrm>
          <a:prstGeom prst="rect">
            <a:avLst/>
          </a:prstGeom>
          <a:solidFill>
            <a:srgbClr val="739283"/>
          </a:solidFill>
          <a:ln w="6350">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square" lIns="45720" tIns="45720" rIns="45720" bIns="45720" numCol="1" rtlCol="0" anchor="ctr" anchorCtr="0" compatLnSpc="1">
            <a:prstTxWarp prst="textNoShape">
              <a:avLst/>
            </a:prstTxWarp>
          </a:bodyPr>
          <a:lstStyle/>
          <a:p>
            <a:r>
              <a:rPr lang="en-US" sz="1600" b="1" dirty="0"/>
              <a:t>Cluster analysis</a:t>
            </a:r>
            <a:r>
              <a:rPr lang="en-US" sz="1600" dirty="0"/>
              <a:t> or </a:t>
            </a:r>
            <a:r>
              <a:rPr lang="en-US" sz="1600" b="1" dirty="0"/>
              <a:t>clustering</a:t>
            </a:r>
            <a:r>
              <a:rPr lang="en-US" sz="1600" dirty="0"/>
              <a:t> is the task of grouping a set of objects in such a way that objects in the same group (called a </a:t>
            </a:r>
            <a:r>
              <a:rPr lang="en-US" sz="1600" b="1" dirty="0"/>
              <a:t>cluster</a:t>
            </a:r>
            <a:r>
              <a:rPr lang="en-US" sz="1600" dirty="0"/>
              <a:t>) are more similar (in some sense or another) to each other than to those in other groups (clusters).</a:t>
            </a:r>
            <a:endParaRPr lang="en-US" sz="1600" dirty="0">
              <a:solidFill>
                <a:schemeClr val="bg1"/>
              </a:solidFill>
            </a:endParaRPr>
          </a:p>
        </p:txBody>
      </p:sp>
      <p:pic>
        <p:nvPicPr>
          <p:cNvPr id="6" name="Picture 2" descr="https://upload.wikimedia.org/wikipedia/commons/thumb/e/e5/KMeans-Gaussian-data.svg/434px-KMeans-Gaussian-data.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1" y="2724744"/>
            <a:ext cx="2930850" cy="315370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987626" y="5861842"/>
            <a:ext cx="2339102" cy="369332"/>
          </a:xfrm>
          <a:prstGeom prst="rect">
            <a:avLst/>
          </a:prstGeom>
          <a:noFill/>
        </p:spPr>
        <p:txBody>
          <a:bodyPr wrap="none" rtlCol="0">
            <a:spAutoFit/>
          </a:bodyPr>
          <a:lstStyle/>
          <a:p>
            <a:r>
              <a:rPr lang="en-US" b="1" dirty="0"/>
              <a:t>K Means Clustering</a:t>
            </a:r>
          </a:p>
        </p:txBody>
      </p:sp>
      <p:pic>
        <p:nvPicPr>
          <p:cNvPr id="8" name="Picture 4" descr="https://upload.wikimedia.org/wikipedia/commons/thumb/d/d8/EM-Gaussian-data.svg/434px-EM-Gaussian-data.sv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22342" y="2741788"/>
            <a:ext cx="2978725" cy="3205218"/>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4236667" y="5726688"/>
            <a:ext cx="3029820" cy="646331"/>
          </a:xfrm>
          <a:prstGeom prst="rect">
            <a:avLst/>
          </a:prstGeom>
          <a:noFill/>
        </p:spPr>
        <p:txBody>
          <a:bodyPr wrap="square" rtlCol="0">
            <a:spAutoFit/>
          </a:bodyPr>
          <a:lstStyle/>
          <a:p>
            <a:pPr algn="ctr"/>
            <a:r>
              <a:rPr lang="en-US" b="1" dirty="0"/>
              <a:t>Expectation Maximization Clustering</a:t>
            </a:r>
          </a:p>
        </p:txBody>
      </p:sp>
      <p:pic>
        <p:nvPicPr>
          <p:cNvPr id="10" name="Picture 8" descr="https://upload.wikimedia.org/wikipedia/commons/thumb/2/28/DBSCAN-Gaussian-data.svg/434px-DBSCAN-Gaussian-data.svg.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78159" y="2724744"/>
            <a:ext cx="2994565" cy="3222262"/>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7609779" y="5861842"/>
            <a:ext cx="2980303" cy="369332"/>
          </a:xfrm>
          <a:prstGeom prst="rect">
            <a:avLst/>
          </a:prstGeom>
          <a:noFill/>
        </p:spPr>
        <p:txBody>
          <a:bodyPr wrap="none" rtlCol="0">
            <a:spAutoFit/>
          </a:bodyPr>
          <a:lstStyle/>
          <a:p>
            <a:r>
              <a:rPr lang="en-US" b="1" dirty="0"/>
              <a:t>Density Based Clustering</a:t>
            </a:r>
          </a:p>
        </p:txBody>
      </p:sp>
    </p:spTree>
    <p:extLst>
      <p:ext uri="{BB962C8B-B14F-4D97-AF65-F5344CB8AC3E}">
        <p14:creationId xmlns:p14="http://schemas.microsoft.com/office/powerpoint/2010/main" val="317878109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Cluster </a:t>
            </a:r>
            <a:r>
              <a:rPr lang="en-US" dirty="0" smtClean="0"/>
              <a:t>Analysis Example</a:t>
            </a:r>
            <a:r>
              <a:rPr lang="en-US" dirty="0"/>
              <a:t>: Find </a:t>
            </a:r>
            <a:r>
              <a:rPr lang="en-US" dirty="0" smtClean="0"/>
              <a:t>Related </a:t>
            </a:r>
            <a:r>
              <a:rPr lang="en-US" dirty="0"/>
              <a:t>P</a:t>
            </a:r>
            <a:r>
              <a:rPr lang="en-US" dirty="0" smtClean="0"/>
              <a:t>ages </a:t>
            </a:r>
            <a:r>
              <a:rPr lang="en-US" dirty="0"/>
              <a:t>on Google</a:t>
            </a:r>
          </a:p>
        </p:txBody>
      </p:sp>
      <p:sp>
        <p:nvSpPr>
          <p:cNvPr id="4" name="Slide Number Placeholder 3"/>
          <p:cNvSpPr>
            <a:spLocks noGrp="1"/>
          </p:cNvSpPr>
          <p:nvPr>
            <p:ph type="sldNum" sz="quarter" idx="12"/>
          </p:nvPr>
        </p:nvSpPr>
        <p:spPr/>
        <p:txBody>
          <a:bodyPr/>
          <a:lstStyle/>
          <a:p>
            <a:fld id="{5CBDBD4D-7B7B-4EC0-AB6E-424933B04FED}" type="slidenum">
              <a:rPr lang="en-US" smtClean="0"/>
              <a:pPr/>
              <a:t>37</a:t>
            </a:fld>
            <a:endParaRPr lang="en-US"/>
          </a:p>
        </p:txBody>
      </p:sp>
      <p:pic>
        <p:nvPicPr>
          <p:cNvPr id="5" name="Picture 2" descr="http://dhwlijwe9jil7.cloudfront.net/files/2012/07/4/similar-site-search.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93076" y="1318055"/>
            <a:ext cx="5895762" cy="48811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460642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ML Techniques – Recommender S</a:t>
            </a:r>
            <a:r>
              <a:rPr lang="en-US" dirty="0" smtClean="0"/>
              <a:t>ystems</a:t>
            </a:r>
            <a:endParaRPr lang="en-US" dirty="0"/>
          </a:p>
        </p:txBody>
      </p:sp>
      <p:sp>
        <p:nvSpPr>
          <p:cNvPr id="4" name="Slide Number Placeholder 3"/>
          <p:cNvSpPr>
            <a:spLocks noGrp="1"/>
          </p:cNvSpPr>
          <p:nvPr>
            <p:ph type="sldNum" sz="quarter" idx="12"/>
          </p:nvPr>
        </p:nvSpPr>
        <p:spPr/>
        <p:txBody>
          <a:bodyPr/>
          <a:lstStyle/>
          <a:p>
            <a:fld id="{5CBDBD4D-7B7B-4EC0-AB6E-424933B04FED}" type="slidenum">
              <a:rPr lang="en-US" smtClean="0"/>
              <a:pPr/>
              <a:t>38</a:t>
            </a:fld>
            <a:endParaRPr lang="en-US"/>
          </a:p>
        </p:txBody>
      </p:sp>
      <p:sp>
        <p:nvSpPr>
          <p:cNvPr id="5" name="Rectangle 4"/>
          <p:cNvSpPr/>
          <p:nvPr/>
        </p:nvSpPr>
        <p:spPr bwMode="auto">
          <a:xfrm>
            <a:off x="914401" y="1482726"/>
            <a:ext cx="9674352" cy="1203960"/>
          </a:xfrm>
          <a:prstGeom prst="rect">
            <a:avLst/>
          </a:prstGeom>
          <a:solidFill>
            <a:srgbClr val="739283"/>
          </a:solidFill>
          <a:ln w="6350">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square" lIns="45720" tIns="45720" rIns="45720" bIns="45720" numCol="1" rtlCol="0" anchor="ctr" anchorCtr="0" compatLnSpc="1">
            <a:prstTxWarp prst="textNoShape">
              <a:avLst/>
            </a:prstTxWarp>
          </a:bodyPr>
          <a:lstStyle/>
          <a:p>
            <a:r>
              <a:rPr lang="en-US" sz="1600" b="1" dirty="0"/>
              <a:t>Recommender </a:t>
            </a:r>
            <a:r>
              <a:rPr lang="en-US" sz="1600" b="1" dirty="0" smtClean="0"/>
              <a:t>systems </a:t>
            </a:r>
            <a:r>
              <a:rPr lang="en-US" sz="1600" dirty="0" smtClean="0"/>
              <a:t>are </a:t>
            </a:r>
            <a:r>
              <a:rPr lang="en-US" sz="1600" dirty="0"/>
              <a:t>a subclass of information filtering </a:t>
            </a:r>
            <a:r>
              <a:rPr lang="en-US" sz="1600" b="1" dirty="0"/>
              <a:t>system</a:t>
            </a:r>
            <a:r>
              <a:rPr lang="en-US" sz="1600" dirty="0"/>
              <a:t> that seek to predict the 'rating' or 'preference' that a user would give to an item</a:t>
            </a:r>
            <a:endParaRPr lang="en-US" sz="1600" dirty="0">
              <a:solidFill>
                <a:schemeClr val="bg1"/>
              </a:solidFill>
            </a:endParaRPr>
          </a:p>
        </p:txBody>
      </p:sp>
      <p:pic>
        <p:nvPicPr>
          <p:cNvPr id="6" name="Picture 2" descr="http://www.cantechletter.com/wp-content/uploads/2013/01/netflix-recommendation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53099" y="2792398"/>
            <a:ext cx="4870440" cy="34150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55972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kern="0" dirty="0"/>
              <a:t>Problems Businesses </a:t>
            </a:r>
            <a:r>
              <a:rPr lang="en-US" kern="0" dirty="0" smtClean="0"/>
              <a:t>Ask</a:t>
            </a:r>
            <a:endParaRPr lang="en-US" dirty="0"/>
          </a:p>
        </p:txBody>
      </p:sp>
      <p:sp>
        <p:nvSpPr>
          <p:cNvPr id="4" name="Slide Number Placeholder 3"/>
          <p:cNvSpPr>
            <a:spLocks noGrp="1"/>
          </p:cNvSpPr>
          <p:nvPr>
            <p:ph type="sldNum" sz="quarter" idx="12"/>
          </p:nvPr>
        </p:nvSpPr>
        <p:spPr/>
        <p:txBody>
          <a:bodyPr/>
          <a:lstStyle/>
          <a:p>
            <a:fld id="{5CBDBD4D-7B7B-4EC0-AB6E-424933B04FED}" type="slidenum">
              <a:rPr lang="en-US" smtClean="0"/>
              <a:pPr/>
              <a:t>39</a:t>
            </a:fld>
            <a:endParaRPr lang="en-US"/>
          </a:p>
        </p:txBody>
      </p:sp>
      <p:graphicFrame>
        <p:nvGraphicFramePr>
          <p:cNvPr id="5" name="Diagram 4"/>
          <p:cNvGraphicFramePr/>
          <p:nvPr>
            <p:extLst>
              <p:ext uri="{D42A27DB-BD31-4B8C-83A1-F6EECF244321}">
                <p14:modId xmlns:p14="http://schemas.microsoft.com/office/powerpoint/2010/main" val="3615017703"/>
              </p:ext>
            </p:extLst>
          </p:nvPr>
        </p:nvGraphicFramePr>
        <p:xfrm>
          <a:off x="1161421" y="1136620"/>
          <a:ext cx="9902825" cy="167867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Rectangle 5"/>
          <p:cNvSpPr/>
          <p:nvPr/>
        </p:nvSpPr>
        <p:spPr bwMode="auto">
          <a:xfrm>
            <a:off x="1351371" y="3213458"/>
            <a:ext cx="1526277" cy="3218502"/>
          </a:xfrm>
          <a:prstGeom prst="rect">
            <a:avLst/>
          </a:prstGeom>
          <a:solidFill>
            <a:srgbClr val="E2E1C0"/>
          </a:solidFill>
          <a:ln w="3175">
            <a:solidFill>
              <a:schemeClr val="bg1"/>
            </a:solid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square" lIns="45720" tIns="45720" rIns="45720" bIns="45720" numCol="1" rtlCol="0" anchor="t" anchorCtr="0" compatLnSpc="1">
            <a:prstTxWarp prst="textNoShape">
              <a:avLst/>
            </a:prstTxWarp>
          </a:bodyPr>
          <a:lstStyle/>
          <a:p>
            <a:pPr marL="177800" indent="-177800">
              <a:buFont typeface="Webdings" pitchFamily="18" charset="2"/>
              <a:buChar char="4"/>
            </a:pPr>
            <a:r>
              <a:rPr lang="en-US" sz="1200" dirty="0">
                <a:solidFill>
                  <a:schemeClr val="tx1"/>
                </a:solidFill>
                <a:latin typeface="+mj-lt"/>
                <a:cs typeface="Tahoma" pitchFamily="34" charset="0"/>
              </a:rPr>
              <a:t>How do I account for my marketing spend?</a:t>
            </a:r>
            <a:br>
              <a:rPr lang="en-US" sz="1200" dirty="0">
                <a:solidFill>
                  <a:schemeClr val="tx1"/>
                </a:solidFill>
                <a:latin typeface="+mj-lt"/>
                <a:cs typeface="Tahoma" pitchFamily="34" charset="0"/>
              </a:rPr>
            </a:br>
            <a:endParaRPr lang="en-US" sz="1200" dirty="0">
              <a:solidFill>
                <a:schemeClr val="tx1"/>
              </a:solidFill>
              <a:latin typeface="+mj-lt"/>
              <a:cs typeface="Tahoma" pitchFamily="34" charset="0"/>
            </a:endParaRPr>
          </a:p>
          <a:p>
            <a:pPr marL="177800" indent="-177800">
              <a:buFont typeface="Webdings" pitchFamily="18" charset="2"/>
              <a:buChar char="4"/>
            </a:pPr>
            <a:r>
              <a:rPr lang="en-US" sz="1200" dirty="0">
                <a:solidFill>
                  <a:schemeClr val="tx1"/>
                </a:solidFill>
                <a:latin typeface="+mj-lt"/>
                <a:cs typeface="Tahoma" pitchFamily="34" charset="0"/>
              </a:rPr>
              <a:t>How do I optimize marketing activity?</a:t>
            </a:r>
            <a:br>
              <a:rPr lang="en-US" sz="1200" dirty="0">
                <a:solidFill>
                  <a:schemeClr val="tx1"/>
                </a:solidFill>
                <a:latin typeface="+mj-lt"/>
                <a:cs typeface="Tahoma" pitchFamily="34" charset="0"/>
              </a:rPr>
            </a:br>
            <a:endParaRPr lang="en-US" sz="1200" dirty="0">
              <a:solidFill>
                <a:schemeClr val="tx1"/>
              </a:solidFill>
              <a:latin typeface="+mj-lt"/>
              <a:cs typeface="Tahoma" pitchFamily="34" charset="0"/>
            </a:endParaRPr>
          </a:p>
          <a:p>
            <a:pPr marL="177800" indent="-177800">
              <a:buFont typeface="Webdings" pitchFamily="18" charset="2"/>
              <a:buChar char="4"/>
            </a:pPr>
            <a:r>
              <a:rPr lang="en-US" sz="1200" dirty="0">
                <a:solidFill>
                  <a:schemeClr val="tx1"/>
                </a:solidFill>
                <a:latin typeface="+mj-lt"/>
                <a:cs typeface="Tahoma" pitchFamily="34" charset="0"/>
              </a:rPr>
              <a:t>What is the impact of multi channel marketing?</a:t>
            </a:r>
            <a:br>
              <a:rPr lang="en-US" sz="1200" dirty="0">
                <a:solidFill>
                  <a:schemeClr val="tx1"/>
                </a:solidFill>
                <a:latin typeface="+mj-lt"/>
                <a:cs typeface="Tahoma" pitchFamily="34" charset="0"/>
              </a:rPr>
            </a:br>
            <a:endParaRPr lang="en-US" sz="1200" dirty="0">
              <a:solidFill>
                <a:schemeClr val="tx1"/>
              </a:solidFill>
              <a:latin typeface="+mj-lt"/>
              <a:cs typeface="Tahoma" pitchFamily="34" charset="0"/>
            </a:endParaRPr>
          </a:p>
          <a:p>
            <a:pPr marL="177800" indent="-177800">
              <a:buFont typeface="Webdings" pitchFamily="18" charset="2"/>
              <a:buChar char="4"/>
            </a:pPr>
            <a:r>
              <a:rPr lang="en-US" sz="1200" dirty="0">
                <a:solidFill>
                  <a:schemeClr val="tx1"/>
                </a:solidFill>
                <a:latin typeface="+mj-lt"/>
                <a:cs typeface="Tahoma" pitchFamily="34" charset="0"/>
              </a:rPr>
              <a:t>Which marketing channels are most effective?</a:t>
            </a:r>
            <a:endParaRPr lang="en-US" sz="1200" dirty="0">
              <a:solidFill>
                <a:schemeClr val="tx1"/>
              </a:solidFill>
            </a:endParaRPr>
          </a:p>
        </p:txBody>
      </p:sp>
      <p:sp>
        <p:nvSpPr>
          <p:cNvPr id="7" name="Striped Right Arrow 6"/>
          <p:cNvSpPr/>
          <p:nvPr/>
        </p:nvSpPr>
        <p:spPr bwMode="auto">
          <a:xfrm rot="5400000">
            <a:off x="1857451" y="2258235"/>
            <a:ext cx="382137" cy="1282891"/>
          </a:xfrm>
          <a:prstGeom prst="stripedRightArrow">
            <a:avLst/>
          </a:prstGeom>
          <a:solidFill>
            <a:srgbClr val="739283"/>
          </a:solidFill>
          <a:ln>
            <a:noFill/>
            <a:headEnd type="none" w="med" len="med"/>
            <a:tailEnd type="none" w="med" len="med"/>
          </a:ln>
          <a:effectLst>
            <a:outerShdw blurRad="50800" dist="38100" dir="2700000" algn="tl" rotWithShape="0">
              <a:prstClr val="black">
                <a:alpha val="40000"/>
              </a:prstClr>
            </a:outerShdw>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L="234950" indent="-234950" fontAlgn="base">
              <a:spcBef>
                <a:spcPct val="100000"/>
              </a:spcBef>
              <a:spcAft>
                <a:spcPct val="0"/>
              </a:spcAft>
              <a:buFont typeface="Webdings" pitchFamily="18" charset="2"/>
              <a:buChar char="4"/>
            </a:pPr>
            <a:endParaRPr lang="en-US" sz="1600" dirty="0" err="1">
              <a:solidFill>
                <a:schemeClr val="bg2"/>
              </a:solidFill>
            </a:endParaRPr>
          </a:p>
        </p:txBody>
      </p:sp>
      <p:sp>
        <p:nvSpPr>
          <p:cNvPr id="8" name="Striped Right Arrow 7"/>
          <p:cNvSpPr/>
          <p:nvPr/>
        </p:nvSpPr>
        <p:spPr bwMode="auto">
          <a:xfrm rot="5400000">
            <a:off x="3524747" y="2258235"/>
            <a:ext cx="382137" cy="1282891"/>
          </a:xfrm>
          <a:prstGeom prst="stripedRightArrow">
            <a:avLst/>
          </a:prstGeom>
          <a:solidFill>
            <a:srgbClr val="739283"/>
          </a:solidFill>
          <a:ln>
            <a:noFill/>
            <a:headEnd type="none" w="med" len="med"/>
            <a:tailEnd type="none" w="med" len="med"/>
          </a:ln>
          <a:effectLst>
            <a:outerShdw blurRad="50800" dist="38100" dir="2700000" algn="tl" rotWithShape="0">
              <a:prstClr val="black">
                <a:alpha val="40000"/>
              </a:prstClr>
            </a:outerShdw>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L="234950" indent="-234950" fontAlgn="base">
              <a:spcBef>
                <a:spcPct val="100000"/>
              </a:spcBef>
              <a:spcAft>
                <a:spcPct val="0"/>
              </a:spcAft>
              <a:buFont typeface="Webdings" pitchFamily="18" charset="2"/>
              <a:buChar char="4"/>
            </a:pPr>
            <a:endParaRPr lang="en-US" sz="1600" dirty="0" err="1">
              <a:solidFill>
                <a:schemeClr val="bg2"/>
              </a:solidFill>
            </a:endParaRPr>
          </a:p>
        </p:txBody>
      </p:sp>
      <p:sp>
        <p:nvSpPr>
          <p:cNvPr id="9" name="Striped Right Arrow 8"/>
          <p:cNvSpPr/>
          <p:nvPr/>
        </p:nvSpPr>
        <p:spPr bwMode="auto">
          <a:xfrm rot="5400000">
            <a:off x="5135177" y="2258235"/>
            <a:ext cx="382137" cy="1282891"/>
          </a:xfrm>
          <a:prstGeom prst="stripedRightArrow">
            <a:avLst/>
          </a:prstGeom>
          <a:solidFill>
            <a:srgbClr val="739283"/>
          </a:solidFill>
          <a:ln>
            <a:noFill/>
            <a:headEnd type="none" w="med" len="med"/>
            <a:tailEnd type="none" w="med" len="med"/>
          </a:ln>
          <a:effectLst>
            <a:outerShdw blurRad="50800" dist="38100" dir="2700000" algn="tl" rotWithShape="0">
              <a:prstClr val="black">
                <a:alpha val="40000"/>
              </a:prstClr>
            </a:outerShdw>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L="234950" indent="-234950" fontAlgn="base">
              <a:spcBef>
                <a:spcPct val="100000"/>
              </a:spcBef>
              <a:spcAft>
                <a:spcPct val="0"/>
              </a:spcAft>
              <a:buFont typeface="Webdings" pitchFamily="18" charset="2"/>
              <a:buChar char="4"/>
            </a:pPr>
            <a:endParaRPr lang="en-US" sz="1600" dirty="0" err="1">
              <a:solidFill>
                <a:schemeClr val="bg2"/>
              </a:solidFill>
            </a:endParaRPr>
          </a:p>
        </p:txBody>
      </p:sp>
      <p:sp>
        <p:nvSpPr>
          <p:cNvPr id="10" name="Striped Right Arrow 9"/>
          <p:cNvSpPr/>
          <p:nvPr/>
        </p:nvSpPr>
        <p:spPr bwMode="auto">
          <a:xfrm rot="5400000">
            <a:off x="6800198" y="2258010"/>
            <a:ext cx="382137" cy="1282891"/>
          </a:xfrm>
          <a:prstGeom prst="stripedRightArrow">
            <a:avLst/>
          </a:prstGeom>
          <a:solidFill>
            <a:srgbClr val="739283"/>
          </a:solidFill>
          <a:ln>
            <a:noFill/>
            <a:headEnd type="none" w="med" len="med"/>
            <a:tailEnd type="none" w="med" len="med"/>
          </a:ln>
          <a:effectLst>
            <a:outerShdw blurRad="50800" dist="38100" dir="2700000" algn="tl" rotWithShape="0">
              <a:prstClr val="black">
                <a:alpha val="40000"/>
              </a:prstClr>
            </a:outerShdw>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L="234950" indent="-234950" fontAlgn="base">
              <a:spcBef>
                <a:spcPct val="100000"/>
              </a:spcBef>
              <a:spcAft>
                <a:spcPct val="0"/>
              </a:spcAft>
              <a:buFont typeface="Webdings" pitchFamily="18" charset="2"/>
              <a:buChar char="4"/>
            </a:pPr>
            <a:endParaRPr lang="en-US" sz="1600" dirty="0" err="1">
              <a:solidFill>
                <a:schemeClr val="bg2"/>
              </a:solidFill>
            </a:endParaRPr>
          </a:p>
        </p:txBody>
      </p:sp>
      <p:sp>
        <p:nvSpPr>
          <p:cNvPr id="11" name="Striped Right Arrow 10"/>
          <p:cNvSpPr/>
          <p:nvPr/>
        </p:nvSpPr>
        <p:spPr bwMode="auto">
          <a:xfrm rot="5400000">
            <a:off x="8396985" y="2258010"/>
            <a:ext cx="382137" cy="1282891"/>
          </a:xfrm>
          <a:prstGeom prst="stripedRightArrow">
            <a:avLst/>
          </a:prstGeom>
          <a:solidFill>
            <a:srgbClr val="739283"/>
          </a:solidFill>
          <a:ln>
            <a:noFill/>
            <a:headEnd type="none" w="med" len="med"/>
            <a:tailEnd type="none" w="med" len="med"/>
          </a:ln>
          <a:effectLst>
            <a:outerShdw blurRad="50800" dist="38100" dir="2700000" algn="tl" rotWithShape="0">
              <a:prstClr val="black">
                <a:alpha val="40000"/>
              </a:prstClr>
            </a:outerShdw>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L="234950" indent="-234950" fontAlgn="base">
              <a:spcBef>
                <a:spcPct val="100000"/>
              </a:spcBef>
              <a:spcAft>
                <a:spcPct val="0"/>
              </a:spcAft>
              <a:buFont typeface="Webdings" pitchFamily="18" charset="2"/>
              <a:buChar char="4"/>
            </a:pPr>
            <a:endParaRPr lang="en-US" sz="1600" dirty="0" err="1">
              <a:solidFill>
                <a:schemeClr val="bg2"/>
              </a:solidFill>
            </a:endParaRPr>
          </a:p>
        </p:txBody>
      </p:sp>
      <p:sp>
        <p:nvSpPr>
          <p:cNvPr id="12" name="Rectangle 11"/>
          <p:cNvSpPr/>
          <p:nvPr/>
        </p:nvSpPr>
        <p:spPr bwMode="auto">
          <a:xfrm>
            <a:off x="2965189" y="3213458"/>
            <a:ext cx="1526277" cy="3218502"/>
          </a:xfrm>
          <a:prstGeom prst="rect">
            <a:avLst/>
          </a:prstGeom>
          <a:solidFill>
            <a:srgbClr val="E2E1C0"/>
          </a:solidFill>
          <a:ln w="3175">
            <a:solidFill>
              <a:schemeClr val="bg1"/>
            </a:solid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square" lIns="45720" tIns="45720" rIns="45720" bIns="45720" numCol="1" rtlCol="0" anchor="t" anchorCtr="0" compatLnSpc="1">
            <a:prstTxWarp prst="textNoShape">
              <a:avLst/>
            </a:prstTxWarp>
          </a:bodyPr>
          <a:lstStyle/>
          <a:p>
            <a:pPr marL="177800" indent="-177800">
              <a:buFont typeface="Webdings" pitchFamily="18" charset="2"/>
              <a:buChar char="4"/>
            </a:pPr>
            <a:r>
              <a:rPr lang="en-US" sz="1200" dirty="0">
                <a:solidFill>
                  <a:schemeClr val="tx1"/>
                </a:solidFill>
                <a:latin typeface="+mj-lt"/>
                <a:cs typeface="Tahoma" pitchFamily="34" charset="0"/>
              </a:rPr>
              <a:t>Which markets should I target for marketing efforts?</a:t>
            </a:r>
            <a:br>
              <a:rPr lang="en-US" sz="1200" dirty="0">
                <a:solidFill>
                  <a:schemeClr val="tx1"/>
                </a:solidFill>
                <a:latin typeface="+mj-lt"/>
                <a:cs typeface="Tahoma" pitchFamily="34" charset="0"/>
              </a:rPr>
            </a:br>
            <a:endParaRPr lang="en-US" sz="1200" dirty="0">
              <a:solidFill>
                <a:schemeClr val="tx1"/>
              </a:solidFill>
              <a:latin typeface="+mj-lt"/>
              <a:cs typeface="Tahoma" pitchFamily="34" charset="0"/>
            </a:endParaRPr>
          </a:p>
          <a:p>
            <a:pPr marL="177800" indent="-177800">
              <a:buFont typeface="Webdings" pitchFamily="18" charset="2"/>
              <a:buChar char="4"/>
            </a:pPr>
            <a:r>
              <a:rPr lang="en-US" sz="1200" dirty="0">
                <a:solidFill>
                  <a:schemeClr val="tx1"/>
                </a:solidFill>
                <a:latin typeface="+mj-lt"/>
                <a:cs typeface="Tahoma" pitchFamily="34" charset="0"/>
              </a:rPr>
              <a:t>What is the market potential?</a:t>
            </a:r>
          </a:p>
          <a:p>
            <a:pPr marL="177800" indent="-177800">
              <a:buFont typeface="Webdings" pitchFamily="18" charset="2"/>
              <a:buChar char="4"/>
            </a:pPr>
            <a:endParaRPr lang="en-US" sz="1200" dirty="0">
              <a:solidFill>
                <a:schemeClr val="tx1"/>
              </a:solidFill>
              <a:latin typeface="+mj-lt"/>
              <a:cs typeface="Tahoma" pitchFamily="34" charset="0"/>
            </a:endParaRPr>
          </a:p>
          <a:p>
            <a:pPr marL="177800" indent="-177800">
              <a:buFont typeface="Webdings" pitchFamily="18" charset="2"/>
              <a:buChar char="4"/>
            </a:pPr>
            <a:r>
              <a:rPr lang="en-US" sz="1200" dirty="0">
                <a:solidFill>
                  <a:schemeClr val="tx1"/>
                </a:solidFill>
                <a:latin typeface="+mj-lt"/>
                <a:cs typeface="Tahoma" pitchFamily="34" charset="0"/>
              </a:rPr>
              <a:t>Where should I open my new stores?</a:t>
            </a:r>
          </a:p>
          <a:p>
            <a:pPr marL="177800" indent="-177800">
              <a:buFont typeface="Webdings" pitchFamily="18" charset="2"/>
              <a:buChar char="4"/>
            </a:pPr>
            <a:endParaRPr lang="en-US" sz="1200" dirty="0">
              <a:solidFill>
                <a:schemeClr val="tx1"/>
              </a:solidFill>
              <a:latin typeface="+mj-lt"/>
              <a:cs typeface="Tahoma" pitchFamily="34" charset="0"/>
            </a:endParaRPr>
          </a:p>
          <a:p>
            <a:pPr marL="177800" indent="-177800">
              <a:buFont typeface="Webdings" pitchFamily="18" charset="2"/>
              <a:buChar char="4"/>
            </a:pPr>
            <a:r>
              <a:rPr lang="en-US" sz="1200" dirty="0">
                <a:solidFill>
                  <a:schemeClr val="tx1"/>
                </a:solidFill>
                <a:latin typeface="+mj-lt"/>
                <a:cs typeface="Tahoma" pitchFamily="34" charset="0"/>
              </a:rPr>
              <a:t>Which customers will give me maximum revenue?</a:t>
            </a:r>
          </a:p>
        </p:txBody>
      </p:sp>
      <p:sp>
        <p:nvSpPr>
          <p:cNvPr id="13" name="Rectangle 12"/>
          <p:cNvSpPr/>
          <p:nvPr/>
        </p:nvSpPr>
        <p:spPr bwMode="auto">
          <a:xfrm>
            <a:off x="4586992" y="3213458"/>
            <a:ext cx="1526277" cy="3218502"/>
          </a:xfrm>
          <a:prstGeom prst="rect">
            <a:avLst/>
          </a:prstGeom>
          <a:solidFill>
            <a:srgbClr val="E2E1C0"/>
          </a:solidFill>
          <a:ln w="3175">
            <a:solidFill>
              <a:schemeClr val="bg1"/>
            </a:solid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square" lIns="45720" tIns="45720" rIns="45720" bIns="45720" numCol="1" rtlCol="0" anchor="t" anchorCtr="0" compatLnSpc="1">
            <a:prstTxWarp prst="textNoShape">
              <a:avLst/>
            </a:prstTxWarp>
          </a:bodyPr>
          <a:lstStyle/>
          <a:p>
            <a:pPr marL="177800" indent="-177800">
              <a:buFont typeface="Webdings" pitchFamily="18" charset="2"/>
              <a:buChar char="4"/>
            </a:pPr>
            <a:r>
              <a:rPr lang="en-US" sz="1200" dirty="0">
                <a:solidFill>
                  <a:schemeClr val="tx1"/>
                </a:solidFill>
                <a:latin typeface="+mj-lt"/>
                <a:cs typeface="Tahoma" pitchFamily="34" charset="0"/>
              </a:rPr>
              <a:t>Who are the prospective customers?</a:t>
            </a:r>
            <a:br>
              <a:rPr lang="en-US" sz="1200" dirty="0">
                <a:solidFill>
                  <a:schemeClr val="tx1"/>
                </a:solidFill>
                <a:latin typeface="+mj-lt"/>
                <a:cs typeface="Tahoma" pitchFamily="34" charset="0"/>
              </a:rPr>
            </a:br>
            <a:endParaRPr lang="en-US" sz="1200" dirty="0">
              <a:solidFill>
                <a:schemeClr val="tx1"/>
              </a:solidFill>
              <a:latin typeface="+mj-lt"/>
              <a:cs typeface="Tahoma" pitchFamily="34" charset="0"/>
            </a:endParaRPr>
          </a:p>
          <a:p>
            <a:pPr marL="177800" indent="-177800">
              <a:buFont typeface="Webdings" pitchFamily="18" charset="2"/>
              <a:buChar char="4"/>
            </a:pPr>
            <a:r>
              <a:rPr lang="en-US" sz="1200" dirty="0">
                <a:solidFill>
                  <a:schemeClr val="tx1"/>
                </a:solidFill>
                <a:latin typeface="+mj-lt"/>
                <a:cs typeface="Tahoma" pitchFamily="34" charset="0"/>
              </a:rPr>
              <a:t>How can I improve conversion rates in targeting campaigns?</a:t>
            </a:r>
          </a:p>
          <a:p>
            <a:pPr marL="177800" indent="-177800">
              <a:buFont typeface="Webdings" pitchFamily="18" charset="2"/>
              <a:buChar char="4"/>
            </a:pPr>
            <a:endParaRPr lang="en-US" sz="1200" dirty="0">
              <a:solidFill>
                <a:schemeClr val="tx1"/>
              </a:solidFill>
              <a:latin typeface="+mj-lt"/>
              <a:cs typeface="Tahoma" pitchFamily="34" charset="0"/>
            </a:endParaRPr>
          </a:p>
          <a:p>
            <a:pPr marL="177800" indent="-177800">
              <a:buFont typeface="Webdings" pitchFamily="18" charset="2"/>
              <a:buChar char="4"/>
            </a:pPr>
            <a:endParaRPr lang="en-US" sz="1200" dirty="0">
              <a:solidFill>
                <a:schemeClr val="tx1"/>
              </a:solidFill>
              <a:latin typeface="+mj-lt"/>
              <a:cs typeface="Tahoma" pitchFamily="34" charset="0"/>
            </a:endParaRPr>
          </a:p>
          <a:p>
            <a:pPr marL="177800" indent="-177800"/>
            <a:endParaRPr lang="en-US" sz="1200" dirty="0">
              <a:solidFill>
                <a:schemeClr val="tx1"/>
              </a:solidFill>
              <a:latin typeface="+mj-lt"/>
              <a:cs typeface="Tahoma" pitchFamily="34" charset="0"/>
            </a:endParaRPr>
          </a:p>
          <a:p>
            <a:pPr marL="234950" indent="-234950" fontAlgn="base">
              <a:spcBef>
                <a:spcPct val="100000"/>
              </a:spcBef>
              <a:spcAft>
                <a:spcPct val="0"/>
              </a:spcAft>
            </a:pPr>
            <a:r>
              <a:rPr lang="en-US" sz="1200" dirty="0">
                <a:solidFill>
                  <a:schemeClr val="tx1"/>
                </a:solidFill>
              </a:rPr>
              <a:t> </a:t>
            </a:r>
          </a:p>
        </p:txBody>
      </p:sp>
      <p:sp>
        <p:nvSpPr>
          <p:cNvPr id="14" name="Rectangle 13"/>
          <p:cNvSpPr/>
          <p:nvPr/>
        </p:nvSpPr>
        <p:spPr bwMode="auto">
          <a:xfrm>
            <a:off x="6211068" y="3213458"/>
            <a:ext cx="1526277" cy="3218502"/>
          </a:xfrm>
          <a:prstGeom prst="rect">
            <a:avLst/>
          </a:prstGeom>
          <a:solidFill>
            <a:srgbClr val="E2E1C0"/>
          </a:solidFill>
          <a:ln w="3175">
            <a:solidFill>
              <a:schemeClr val="bg1"/>
            </a:solid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square" lIns="45720" tIns="45720" rIns="45720" bIns="45720" numCol="1" rtlCol="0" anchor="t" anchorCtr="0" compatLnSpc="1">
            <a:prstTxWarp prst="textNoShape">
              <a:avLst/>
            </a:prstTxWarp>
          </a:bodyPr>
          <a:lstStyle/>
          <a:p>
            <a:pPr marL="177800" indent="-177800">
              <a:buFont typeface="Webdings" pitchFamily="18" charset="2"/>
              <a:buChar char="4"/>
            </a:pPr>
            <a:r>
              <a:rPr lang="en-US" sz="1200" dirty="0">
                <a:solidFill>
                  <a:schemeClr val="tx1"/>
                </a:solidFill>
                <a:latin typeface="+mj-lt"/>
                <a:cs typeface="Tahoma" pitchFamily="34" charset="0"/>
              </a:rPr>
              <a:t>How should I best target different customers?</a:t>
            </a:r>
            <a:br>
              <a:rPr lang="en-US" sz="1200" dirty="0">
                <a:solidFill>
                  <a:schemeClr val="tx1"/>
                </a:solidFill>
                <a:latin typeface="+mj-lt"/>
                <a:cs typeface="Tahoma" pitchFamily="34" charset="0"/>
              </a:rPr>
            </a:br>
            <a:endParaRPr lang="en-US" sz="1200" dirty="0">
              <a:solidFill>
                <a:schemeClr val="tx1"/>
              </a:solidFill>
              <a:latin typeface="+mj-lt"/>
              <a:cs typeface="Tahoma" pitchFamily="34" charset="0"/>
            </a:endParaRPr>
          </a:p>
          <a:p>
            <a:pPr marL="177800" indent="-177800">
              <a:buFont typeface="Webdings" pitchFamily="18" charset="2"/>
              <a:buChar char="4"/>
            </a:pPr>
            <a:r>
              <a:rPr lang="en-US" sz="1200" dirty="0">
                <a:solidFill>
                  <a:schemeClr val="tx1"/>
                </a:solidFill>
                <a:latin typeface="+mj-lt"/>
                <a:cs typeface="Tahoma" pitchFamily="34" charset="0"/>
              </a:rPr>
              <a:t>How do customers differ in purchase behavior?</a:t>
            </a:r>
            <a:br>
              <a:rPr lang="en-US" sz="1200" dirty="0">
                <a:solidFill>
                  <a:schemeClr val="tx1"/>
                </a:solidFill>
                <a:latin typeface="+mj-lt"/>
                <a:cs typeface="Tahoma" pitchFamily="34" charset="0"/>
              </a:rPr>
            </a:br>
            <a:endParaRPr lang="en-US" sz="1200" dirty="0">
              <a:solidFill>
                <a:schemeClr val="tx1"/>
              </a:solidFill>
              <a:latin typeface="+mj-lt"/>
              <a:cs typeface="Tahoma" pitchFamily="34" charset="0"/>
            </a:endParaRPr>
          </a:p>
          <a:p>
            <a:pPr marL="177800" indent="-177800">
              <a:buFont typeface="Webdings" pitchFamily="18" charset="2"/>
              <a:buChar char="4"/>
            </a:pPr>
            <a:r>
              <a:rPr lang="en-US" sz="1200" dirty="0">
                <a:solidFill>
                  <a:schemeClr val="tx1"/>
                </a:solidFill>
                <a:cs typeface="Tahoma" pitchFamily="34" charset="0"/>
              </a:rPr>
              <a:t>How can I retain customers pro-actively?</a:t>
            </a:r>
            <a:br>
              <a:rPr lang="en-US" sz="1200" dirty="0">
                <a:solidFill>
                  <a:schemeClr val="tx1"/>
                </a:solidFill>
                <a:cs typeface="Tahoma" pitchFamily="34" charset="0"/>
              </a:rPr>
            </a:br>
            <a:endParaRPr lang="en-US" sz="1200" dirty="0">
              <a:solidFill>
                <a:schemeClr val="tx1"/>
              </a:solidFill>
              <a:cs typeface="Tahoma" pitchFamily="34" charset="0"/>
            </a:endParaRPr>
          </a:p>
          <a:p>
            <a:pPr marL="177800" indent="-177800">
              <a:buFont typeface="Webdings" pitchFamily="18" charset="2"/>
              <a:buChar char="4"/>
            </a:pPr>
            <a:r>
              <a:rPr lang="en-US" sz="1200" dirty="0">
                <a:solidFill>
                  <a:schemeClr val="tx1"/>
                </a:solidFill>
                <a:cs typeface="Tahoma" pitchFamily="34" charset="0"/>
              </a:rPr>
              <a:t>What is the lifetime value of the customers?</a:t>
            </a:r>
          </a:p>
          <a:p>
            <a:pPr marL="177800" indent="-177800">
              <a:buFont typeface="Webdings" pitchFamily="18" charset="2"/>
              <a:buChar char="4"/>
            </a:pPr>
            <a:endParaRPr lang="en-US" sz="1200" dirty="0">
              <a:solidFill>
                <a:schemeClr val="tx1"/>
              </a:solidFill>
              <a:latin typeface="+mj-lt"/>
              <a:cs typeface="Tahoma" pitchFamily="34" charset="0"/>
            </a:endParaRPr>
          </a:p>
        </p:txBody>
      </p:sp>
      <p:sp>
        <p:nvSpPr>
          <p:cNvPr id="15" name="Rectangle 14"/>
          <p:cNvSpPr/>
          <p:nvPr/>
        </p:nvSpPr>
        <p:spPr bwMode="auto">
          <a:xfrm>
            <a:off x="7823777" y="3213458"/>
            <a:ext cx="1526277" cy="3218502"/>
          </a:xfrm>
          <a:prstGeom prst="rect">
            <a:avLst/>
          </a:prstGeom>
          <a:solidFill>
            <a:srgbClr val="E2E1C0"/>
          </a:solidFill>
          <a:ln w="3175">
            <a:solidFill>
              <a:schemeClr val="bg1"/>
            </a:solid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square" lIns="45720" tIns="45720" rIns="45720" bIns="45720" numCol="1" rtlCol="0" anchor="t" anchorCtr="0" compatLnSpc="1">
            <a:prstTxWarp prst="textNoShape">
              <a:avLst/>
            </a:prstTxWarp>
          </a:bodyPr>
          <a:lstStyle/>
          <a:p>
            <a:pPr marL="177800" indent="-177800">
              <a:buFont typeface="Webdings" pitchFamily="18" charset="2"/>
              <a:buChar char="4"/>
            </a:pPr>
            <a:r>
              <a:rPr lang="en-US" sz="1200" dirty="0">
                <a:solidFill>
                  <a:schemeClr val="tx1"/>
                </a:solidFill>
                <a:cs typeface="Tahoma" pitchFamily="34" charset="0"/>
              </a:rPr>
              <a:t>How do I measure and compare performance of new promotions?</a:t>
            </a:r>
          </a:p>
          <a:p>
            <a:pPr marL="177800" indent="-177800">
              <a:buFont typeface="Webdings" pitchFamily="18" charset="2"/>
              <a:buChar char="4"/>
            </a:pPr>
            <a:endParaRPr lang="en-US" sz="1200" dirty="0">
              <a:solidFill>
                <a:schemeClr val="tx1"/>
              </a:solidFill>
              <a:latin typeface="+mj-lt"/>
              <a:cs typeface="Tahoma" pitchFamily="34" charset="0"/>
            </a:endParaRPr>
          </a:p>
          <a:p>
            <a:pPr marL="177800" indent="-177800">
              <a:buFont typeface="Webdings" pitchFamily="18" charset="2"/>
              <a:buChar char="4"/>
            </a:pPr>
            <a:r>
              <a:rPr lang="en-US" sz="1200" dirty="0">
                <a:solidFill>
                  <a:schemeClr val="tx1"/>
                </a:solidFill>
                <a:latin typeface="+mj-lt"/>
                <a:cs typeface="Tahoma" pitchFamily="34" charset="0"/>
              </a:rPr>
              <a:t>Which are the high performance promotions?</a:t>
            </a:r>
            <a:br>
              <a:rPr lang="en-US" sz="1200" dirty="0">
                <a:solidFill>
                  <a:schemeClr val="tx1"/>
                </a:solidFill>
                <a:latin typeface="+mj-lt"/>
                <a:cs typeface="Tahoma" pitchFamily="34" charset="0"/>
              </a:rPr>
            </a:br>
            <a:endParaRPr lang="en-US" sz="1200" dirty="0">
              <a:solidFill>
                <a:schemeClr val="tx1"/>
              </a:solidFill>
              <a:latin typeface="+mj-lt"/>
              <a:cs typeface="Tahoma" pitchFamily="34" charset="0"/>
            </a:endParaRPr>
          </a:p>
          <a:p>
            <a:pPr marL="177800" indent="-177800">
              <a:buFont typeface="Webdings" pitchFamily="18" charset="2"/>
              <a:buChar char="4"/>
            </a:pPr>
            <a:endParaRPr lang="en-US" sz="1200" dirty="0">
              <a:solidFill>
                <a:schemeClr val="tx1"/>
              </a:solidFill>
              <a:latin typeface="+mj-lt"/>
              <a:cs typeface="Tahoma" pitchFamily="34" charset="0"/>
            </a:endParaRPr>
          </a:p>
          <a:p>
            <a:pPr marL="234950" indent="-234950" fontAlgn="base">
              <a:spcBef>
                <a:spcPct val="100000"/>
              </a:spcBef>
              <a:spcAft>
                <a:spcPct val="0"/>
              </a:spcAft>
            </a:pPr>
            <a:r>
              <a:rPr lang="en-US" sz="1200" dirty="0">
                <a:solidFill>
                  <a:schemeClr val="tx1"/>
                </a:solidFill>
              </a:rPr>
              <a:t> </a:t>
            </a:r>
          </a:p>
        </p:txBody>
      </p:sp>
      <p:sp>
        <p:nvSpPr>
          <p:cNvPr id="16" name="Rectangle 15"/>
          <p:cNvSpPr/>
          <p:nvPr/>
        </p:nvSpPr>
        <p:spPr bwMode="auto">
          <a:xfrm>
            <a:off x="9436513" y="3215730"/>
            <a:ext cx="1526277" cy="3218502"/>
          </a:xfrm>
          <a:prstGeom prst="rect">
            <a:avLst/>
          </a:prstGeom>
          <a:solidFill>
            <a:srgbClr val="E2E1C0"/>
          </a:solidFill>
          <a:ln w="3175">
            <a:solidFill>
              <a:schemeClr val="bg1"/>
            </a:solid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square" lIns="45720" tIns="45720" rIns="45720" bIns="45720" numCol="1" rtlCol="0" anchor="t" anchorCtr="0" compatLnSpc="1">
            <a:prstTxWarp prst="textNoShape">
              <a:avLst/>
            </a:prstTxWarp>
          </a:bodyPr>
          <a:lstStyle/>
          <a:p>
            <a:pPr marL="177800" indent="-177800">
              <a:buFont typeface="Webdings" pitchFamily="18" charset="2"/>
              <a:buChar char="4"/>
            </a:pPr>
            <a:r>
              <a:rPr lang="en-US" sz="1200" dirty="0">
                <a:solidFill>
                  <a:schemeClr val="tx1"/>
                </a:solidFill>
                <a:latin typeface="+mj-lt"/>
                <a:cs typeface="Tahoma" pitchFamily="34" charset="0"/>
              </a:rPr>
              <a:t>What is the impact of different cross channel synergies on sales/profits?</a:t>
            </a:r>
            <a:br>
              <a:rPr lang="en-US" sz="1200" dirty="0">
                <a:solidFill>
                  <a:schemeClr val="tx1"/>
                </a:solidFill>
                <a:latin typeface="+mj-lt"/>
                <a:cs typeface="Tahoma" pitchFamily="34" charset="0"/>
              </a:rPr>
            </a:br>
            <a:endParaRPr lang="en-US" sz="1200" dirty="0">
              <a:solidFill>
                <a:schemeClr val="tx1"/>
              </a:solidFill>
              <a:latin typeface="+mj-lt"/>
              <a:cs typeface="Tahoma" pitchFamily="34" charset="0"/>
            </a:endParaRPr>
          </a:p>
          <a:p>
            <a:pPr marL="177800" indent="-177800">
              <a:buFont typeface="Webdings" pitchFamily="18" charset="2"/>
              <a:buChar char="4"/>
            </a:pPr>
            <a:r>
              <a:rPr lang="en-US" sz="1200" dirty="0">
                <a:solidFill>
                  <a:schemeClr val="tx1"/>
                </a:solidFill>
                <a:latin typeface="+mj-lt"/>
                <a:cs typeface="Tahoma" pitchFamily="34" charset="0"/>
              </a:rPr>
              <a:t>How can these synergies be best leveraged?</a:t>
            </a:r>
          </a:p>
          <a:p>
            <a:pPr marL="177800" indent="-177800">
              <a:buFont typeface="Webdings" pitchFamily="18" charset="2"/>
              <a:buChar char="4"/>
            </a:pPr>
            <a:endParaRPr lang="en-US" sz="1200" dirty="0">
              <a:solidFill>
                <a:schemeClr val="tx1"/>
              </a:solidFill>
              <a:latin typeface="+mj-lt"/>
              <a:cs typeface="Tahoma" pitchFamily="34" charset="0"/>
            </a:endParaRPr>
          </a:p>
          <a:p>
            <a:pPr marL="234950" indent="-234950" fontAlgn="base">
              <a:spcBef>
                <a:spcPct val="100000"/>
              </a:spcBef>
              <a:spcAft>
                <a:spcPct val="0"/>
              </a:spcAft>
            </a:pPr>
            <a:r>
              <a:rPr lang="en-US" sz="1200" dirty="0">
                <a:solidFill>
                  <a:schemeClr val="tx1"/>
                </a:solidFill>
              </a:rPr>
              <a:t> </a:t>
            </a:r>
          </a:p>
        </p:txBody>
      </p:sp>
      <p:sp>
        <p:nvSpPr>
          <p:cNvPr id="17" name="Striped Right Arrow 16"/>
          <p:cNvSpPr/>
          <p:nvPr/>
        </p:nvSpPr>
        <p:spPr bwMode="auto">
          <a:xfrm rot="5400000">
            <a:off x="10077961" y="2260282"/>
            <a:ext cx="382137" cy="1282891"/>
          </a:xfrm>
          <a:prstGeom prst="stripedRightArrow">
            <a:avLst/>
          </a:prstGeom>
          <a:solidFill>
            <a:srgbClr val="739283"/>
          </a:solidFill>
          <a:ln>
            <a:noFill/>
            <a:headEnd type="none" w="med" len="med"/>
            <a:tailEnd type="none" w="med" len="med"/>
          </a:ln>
          <a:effectLst>
            <a:outerShdw blurRad="50800" dist="38100" dir="2700000" algn="tl" rotWithShape="0">
              <a:prstClr val="black">
                <a:alpha val="40000"/>
              </a:prstClr>
            </a:outerShdw>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L="234950" indent="-234950" fontAlgn="base">
              <a:spcBef>
                <a:spcPct val="100000"/>
              </a:spcBef>
              <a:spcAft>
                <a:spcPct val="0"/>
              </a:spcAft>
              <a:buFont typeface="Webdings" pitchFamily="18" charset="2"/>
              <a:buChar char="4"/>
            </a:pPr>
            <a:endParaRPr lang="en-US" sz="1600" dirty="0" err="1">
              <a:solidFill>
                <a:schemeClr val="bg2"/>
              </a:solidFill>
            </a:endParaRPr>
          </a:p>
        </p:txBody>
      </p:sp>
    </p:spTree>
    <p:extLst>
      <p:ext uri="{BB962C8B-B14F-4D97-AF65-F5344CB8AC3E}">
        <p14:creationId xmlns:p14="http://schemas.microsoft.com/office/powerpoint/2010/main" val="184376433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Important </a:t>
            </a:r>
            <a:r>
              <a:rPr lang="en-US" dirty="0" smtClean="0"/>
              <a:t>Questions </a:t>
            </a:r>
            <a:r>
              <a:rPr lang="en-US" dirty="0"/>
              <a:t>to </a:t>
            </a:r>
            <a:r>
              <a:rPr lang="en-US" dirty="0" smtClean="0"/>
              <a:t>A</a:t>
            </a:r>
            <a:r>
              <a:rPr lang="en-US" dirty="0" smtClean="0"/>
              <a:t>sk</a:t>
            </a:r>
            <a:endParaRPr lang="en-US" dirty="0"/>
          </a:p>
        </p:txBody>
      </p:sp>
      <p:sp>
        <p:nvSpPr>
          <p:cNvPr id="3" name="Content Placeholder 2"/>
          <p:cNvSpPr>
            <a:spLocks noGrp="1"/>
          </p:cNvSpPr>
          <p:nvPr>
            <p:ph idx="1"/>
          </p:nvPr>
        </p:nvSpPr>
        <p:spPr/>
        <p:txBody>
          <a:bodyPr/>
          <a:lstStyle/>
          <a:p>
            <a:r>
              <a:rPr lang="en-US" sz="1400" dirty="0"/>
              <a:t>Have we checked if KPIs* from raw data conforms with our generic business understanding?</a:t>
            </a:r>
          </a:p>
          <a:p>
            <a:r>
              <a:rPr lang="en-US" sz="1400" dirty="0"/>
              <a:t>What does the data profile look like? </a:t>
            </a:r>
          </a:p>
          <a:p>
            <a:r>
              <a:rPr lang="en-US" sz="1400" dirty="0"/>
              <a:t>What is the distribution of variables of interest for the analysis?</a:t>
            </a:r>
          </a:p>
          <a:p>
            <a:r>
              <a:rPr lang="en-US" sz="1400" dirty="0"/>
              <a:t>What key variables are we excluding from the analysis due to non-availability?</a:t>
            </a:r>
          </a:p>
          <a:p>
            <a:r>
              <a:rPr lang="en-US" sz="1400" dirty="0"/>
              <a:t>What are the unexpected findings on key variables?</a:t>
            </a:r>
          </a:p>
          <a:p>
            <a:pPr marL="0" indent="0">
              <a:buNone/>
            </a:pPr>
            <a:endParaRPr lang="en-US" sz="1400" dirty="0" smtClean="0"/>
          </a:p>
          <a:p>
            <a:pPr marL="0" indent="0">
              <a:buNone/>
            </a:pPr>
            <a:endParaRPr lang="en-US" sz="1400" dirty="0" smtClean="0"/>
          </a:p>
          <a:p>
            <a:pPr marL="0" indent="0">
              <a:buNone/>
            </a:pPr>
            <a:endParaRPr lang="en-US" sz="1400" dirty="0" smtClean="0"/>
          </a:p>
          <a:p>
            <a:pPr marL="0" indent="0">
              <a:buNone/>
            </a:pPr>
            <a:r>
              <a:rPr lang="en-US" sz="1400" dirty="0" smtClean="0"/>
              <a:t>*</a:t>
            </a:r>
            <a:r>
              <a:rPr lang="en-US" sz="1200" dirty="0" smtClean="0"/>
              <a:t>KPI (Key Performance Indicator): </a:t>
            </a:r>
            <a:r>
              <a:rPr lang="en-US" sz="1200" dirty="0"/>
              <a:t>A set of quantifiable measures that a company or industry uses to gauge or compare business performance</a:t>
            </a:r>
          </a:p>
        </p:txBody>
      </p:sp>
      <p:sp>
        <p:nvSpPr>
          <p:cNvPr id="4" name="Slide Number Placeholder 3"/>
          <p:cNvSpPr>
            <a:spLocks noGrp="1"/>
          </p:cNvSpPr>
          <p:nvPr>
            <p:ph type="sldNum" sz="quarter" idx="12"/>
          </p:nvPr>
        </p:nvSpPr>
        <p:spPr/>
        <p:txBody>
          <a:bodyPr/>
          <a:lstStyle/>
          <a:p>
            <a:fld id="{5CBDBD4D-7B7B-4EC0-AB6E-424933B04FED}" type="slidenum">
              <a:rPr lang="en-US" smtClean="0"/>
              <a:pPr/>
              <a:t>4</a:t>
            </a:fld>
            <a:endParaRPr lang="en-US"/>
          </a:p>
        </p:txBody>
      </p:sp>
    </p:spTree>
    <p:extLst>
      <p:ext uri="{BB962C8B-B14F-4D97-AF65-F5344CB8AC3E}">
        <p14:creationId xmlns:p14="http://schemas.microsoft.com/office/powerpoint/2010/main" val="157739277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kern="0" dirty="0"/>
              <a:t>Knowing the </a:t>
            </a:r>
            <a:r>
              <a:rPr lang="en-US" kern="0" dirty="0" smtClean="0"/>
              <a:t>Limits</a:t>
            </a:r>
            <a:endParaRPr lang="en-US" dirty="0"/>
          </a:p>
        </p:txBody>
      </p:sp>
      <p:sp>
        <p:nvSpPr>
          <p:cNvPr id="4" name="Slide Number Placeholder 3"/>
          <p:cNvSpPr>
            <a:spLocks noGrp="1"/>
          </p:cNvSpPr>
          <p:nvPr>
            <p:ph type="sldNum" sz="quarter" idx="12"/>
          </p:nvPr>
        </p:nvSpPr>
        <p:spPr/>
        <p:txBody>
          <a:bodyPr/>
          <a:lstStyle/>
          <a:p>
            <a:fld id="{5CBDBD4D-7B7B-4EC0-AB6E-424933B04FED}" type="slidenum">
              <a:rPr lang="en-US" smtClean="0"/>
              <a:pPr/>
              <a:t>40</a:t>
            </a:fld>
            <a:endParaRPr lang="en-US"/>
          </a:p>
        </p:txBody>
      </p:sp>
      <p:graphicFrame>
        <p:nvGraphicFramePr>
          <p:cNvPr id="5" name="Table 4"/>
          <p:cNvGraphicFramePr>
            <a:graphicFrameLocks noGrp="1"/>
          </p:cNvGraphicFramePr>
          <p:nvPr>
            <p:extLst>
              <p:ext uri="{D42A27DB-BD31-4B8C-83A1-F6EECF244321}">
                <p14:modId xmlns:p14="http://schemas.microsoft.com/office/powerpoint/2010/main" val="2728005107"/>
              </p:ext>
            </p:extLst>
          </p:nvPr>
        </p:nvGraphicFramePr>
        <p:xfrm>
          <a:off x="914401" y="1482726"/>
          <a:ext cx="9557841" cy="4795244"/>
        </p:xfrm>
        <a:graphic>
          <a:graphicData uri="http://schemas.openxmlformats.org/drawingml/2006/table">
            <a:tbl>
              <a:tblPr firstRow="1" bandRow="1">
                <a:tableStyleId>{5C22544A-7EE6-4342-B048-85BDC9FD1C3A}</a:tableStyleId>
              </a:tblPr>
              <a:tblGrid>
                <a:gridCol w="2545566"/>
                <a:gridCol w="7012275"/>
              </a:tblGrid>
              <a:tr h="375644">
                <a:tc>
                  <a:txBody>
                    <a:bodyPr/>
                    <a:lstStyle/>
                    <a:p>
                      <a:pPr algn="l"/>
                      <a:r>
                        <a:rPr lang="en-US" sz="1200" dirty="0" smtClean="0"/>
                        <a:t>What</a:t>
                      </a:r>
                      <a:endParaRPr lang="en-US" sz="1200" dirty="0"/>
                    </a:p>
                  </a:txBody>
                  <a:tcPr anchor="ctr"/>
                </a:tc>
                <a:tc>
                  <a:txBody>
                    <a:bodyPr/>
                    <a:lstStyle/>
                    <a:p>
                      <a:pPr algn="l"/>
                      <a:r>
                        <a:rPr lang="en-US" sz="1200" dirty="0" smtClean="0"/>
                        <a:t>Why/When/ Why not?</a:t>
                      </a:r>
                      <a:endParaRPr lang="en-US" sz="1200" dirty="0"/>
                    </a:p>
                  </a:txBody>
                  <a:tcPr anchor="ctr"/>
                </a:tc>
              </a:tr>
              <a:tr h="1260665">
                <a:tc>
                  <a:txBody>
                    <a:bodyPr/>
                    <a:lstStyle/>
                    <a:p>
                      <a:r>
                        <a:rPr lang="en-US" sz="1400" b="1" i="0" kern="1200" dirty="0" smtClean="0">
                          <a:solidFill>
                            <a:schemeClr val="dk1"/>
                          </a:solidFill>
                          <a:effectLst/>
                          <a:latin typeface="+mn-lt"/>
                          <a:ea typeface="+mn-ea"/>
                          <a:cs typeface="+mn-cs"/>
                        </a:rPr>
                        <a:t>Logistic regression</a:t>
                      </a:r>
                      <a:endParaRPr lang="en-US" sz="1400" b="1" dirty="0"/>
                    </a:p>
                  </a:txBody>
                  <a:tcPr/>
                </a:tc>
                <a:tc>
                  <a:txBody>
                    <a:bodyPr/>
                    <a:lstStyle/>
                    <a:p>
                      <a:pPr marL="171450" indent="-171450">
                        <a:buFont typeface="Webdings" panose="05030102010509060703" pitchFamily="18" charset="2"/>
                        <a:buChar char="4"/>
                      </a:pPr>
                      <a:r>
                        <a:rPr lang="en-US" sz="1400" dirty="0" smtClean="0"/>
                        <a:t>No distribution requirement</a:t>
                      </a:r>
                    </a:p>
                    <a:p>
                      <a:pPr marL="171450" indent="-171450">
                        <a:buFont typeface="Webdings" panose="05030102010509060703" pitchFamily="18" charset="2"/>
                        <a:buChar char="4"/>
                      </a:pPr>
                      <a:r>
                        <a:rPr lang="en-US" sz="1400" dirty="0" smtClean="0"/>
                        <a:t>Performs</a:t>
                      </a:r>
                      <a:r>
                        <a:rPr lang="en-US" sz="1400" baseline="0" dirty="0" smtClean="0"/>
                        <a:t> </a:t>
                      </a:r>
                      <a:r>
                        <a:rPr lang="en-US" sz="1400" dirty="0" smtClean="0"/>
                        <a:t>well with few categories categorical variables</a:t>
                      </a:r>
                    </a:p>
                    <a:p>
                      <a:pPr marL="171450" indent="-171450">
                        <a:buFont typeface="Webdings" panose="05030102010509060703" pitchFamily="18" charset="2"/>
                        <a:buChar char="4"/>
                      </a:pPr>
                      <a:r>
                        <a:rPr lang="en-US" sz="1400" dirty="0" smtClean="0"/>
                        <a:t>Compute the logistic distribution</a:t>
                      </a:r>
                    </a:p>
                    <a:p>
                      <a:pPr marL="171450" indent="-171450">
                        <a:buFont typeface="Webdings" panose="05030102010509060703" pitchFamily="18" charset="2"/>
                        <a:buChar char="4"/>
                      </a:pPr>
                      <a:r>
                        <a:rPr lang="en-US" sz="1400" dirty="0" smtClean="0"/>
                        <a:t>Good for few categories variables</a:t>
                      </a:r>
                    </a:p>
                    <a:p>
                      <a:pPr marL="171450" indent="-171450">
                        <a:buFont typeface="Webdings" panose="05030102010509060703" pitchFamily="18" charset="2"/>
                        <a:buChar char="4"/>
                      </a:pPr>
                      <a:r>
                        <a:rPr lang="en-US" sz="1400" dirty="0" smtClean="0"/>
                        <a:t>Easy to interpret/</a:t>
                      </a:r>
                      <a:r>
                        <a:rPr lang="en-US" sz="1400" baseline="0" dirty="0" smtClean="0"/>
                        <a:t> </a:t>
                      </a:r>
                      <a:r>
                        <a:rPr lang="en-US" sz="1400" dirty="0" smtClean="0"/>
                        <a:t>computes CI</a:t>
                      </a:r>
                    </a:p>
                    <a:p>
                      <a:pPr marL="171450" indent="-171450">
                        <a:buFont typeface="Webdings" panose="05030102010509060703" pitchFamily="18" charset="2"/>
                        <a:buChar char="4"/>
                      </a:pPr>
                      <a:r>
                        <a:rPr lang="en-US" sz="1400" dirty="0" smtClean="0"/>
                        <a:t>Suffer </a:t>
                      </a:r>
                      <a:r>
                        <a:rPr lang="en-US" sz="1400" dirty="0" err="1" smtClean="0"/>
                        <a:t>multicollinearity</a:t>
                      </a:r>
                      <a:endParaRPr lang="en-US" sz="1400" dirty="0"/>
                    </a:p>
                  </a:txBody>
                  <a:tcPr/>
                </a:tc>
              </a:tr>
              <a:tr h="878645">
                <a:tc>
                  <a:txBody>
                    <a:bodyPr/>
                    <a:lstStyle/>
                    <a:p>
                      <a:r>
                        <a:rPr lang="en-US" sz="1400" b="1" i="0" kern="1200" dirty="0" smtClean="0">
                          <a:solidFill>
                            <a:schemeClr val="dk1"/>
                          </a:solidFill>
                          <a:effectLst/>
                          <a:latin typeface="+mn-lt"/>
                          <a:ea typeface="+mn-ea"/>
                          <a:cs typeface="+mn-cs"/>
                        </a:rPr>
                        <a:t>Decision Trees</a:t>
                      </a:r>
                      <a:endParaRPr lang="en-US" sz="1400" b="1" dirty="0"/>
                    </a:p>
                  </a:txBody>
                  <a:tcPr/>
                </a:tc>
                <a:tc>
                  <a:txBody>
                    <a:bodyPr/>
                    <a:lstStyle/>
                    <a:p>
                      <a:pPr marL="171450" indent="-171450">
                        <a:buFont typeface="Webdings" panose="05030102010509060703" pitchFamily="18" charset="2"/>
                        <a:buChar char="4"/>
                      </a:pPr>
                      <a:r>
                        <a:rPr lang="en-US" sz="1400" dirty="0" smtClean="0"/>
                        <a:t>No distribution requirement</a:t>
                      </a:r>
                    </a:p>
                    <a:p>
                      <a:pPr marL="171450" indent="-171450">
                        <a:buFont typeface="Webdings" panose="05030102010509060703" pitchFamily="18" charset="2"/>
                        <a:buChar char="4"/>
                      </a:pPr>
                      <a:r>
                        <a:rPr lang="en-US" sz="1400" dirty="0" smtClean="0"/>
                        <a:t>Heuristic</a:t>
                      </a:r>
                    </a:p>
                    <a:p>
                      <a:pPr marL="171450" indent="-171450">
                        <a:buFont typeface="Webdings" panose="05030102010509060703" pitchFamily="18" charset="2"/>
                        <a:buChar char="4"/>
                      </a:pPr>
                      <a:r>
                        <a:rPr lang="en-US" sz="1400" dirty="0" smtClean="0"/>
                        <a:t>Good for few categories variables</a:t>
                      </a:r>
                    </a:p>
                    <a:p>
                      <a:pPr marL="171450" indent="-171450">
                        <a:buFont typeface="Webdings" panose="05030102010509060703" pitchFamily="18" charset="2"/>
                        <a:buChar char="4"/>
                      </a:pPr>
                      <a:r>
                        <a:rPr lang="en-US" sz="1400" dirty="0" smtClean="0"/>
                        <a:t>Does not suffer </a:t>
                      </a:r>
                      <a:r>
                        <a:rPr lang="en-US" sz="1400" dirty="0" err="1" smtClean="0"/>
                        <a:t>multicollinearity</a:t>
                      </a:r>
                      <a:r>
                        <a:rPr lang="en-US" sz="1400" dirty="0" smtClean="0"/>
                        <a:t> (Choose wise)</a:t>
                      </a:r>
                      <a:endParaRPr lang="en-US" sz="1400" dirty="0"/>
                    </a:p>
                  </a:txBody>
                  <a:tcPr/>
                </a:tc>
              </a:tr>
              <a:tr h="941755">
                <a:tc>
                  <a:txBody>
                    <a:bodyPr/>
                    <a:lstStyle/>
                    <a:p>
                      <a:r>
                        <a:rPr lang="en-US" sz="1400" b="1" dirty="0" smtClean="0"/>
                        <a:t>Naïve Bayes</a:t>
                      </a:r>
                    </a:p>
                  </a:txBody>
                  <a:tcPr/>
                </a:tc>
                <a:tc>
                  <a:txBody>
                    <a:bodyPr/>
                    <a:lstStyle/>
                    <a:p>
                      <a:pPr marL="171450" indent="-171450">
                        <a:buFont typeface="Webdings" panose="05030102010509060703" pitchFamily="18" charset="2"/>
                        <a:buChar char="4"/>
                      </a:pPr>
                      <a:r>
                        <a:rPr lang="en-US" sz="1400" dirty="0" smtClean="0"/>
                        <a:t>Generally no requirements, apart from independence</a:t>
                      </a:r>
                    </a:p>
                    <a:p>
                      <a:pPr marL="171450" indent="-171450">
                        <a:buFont typeface="Webdings" panose="05030102010509060703" pitchFamily="18" charset="2"/>
                        <a:buChar char="4"/>
                      </a:pPr>
                      <a:r>
                        <a:rPr lang="en-US" sz="1400" dirty="0" smtClean="0"/>
                        <a:t>Thus,</a:t>
                      </a:r>
                      <a:r>
                        <a:rPr lang="en-US" sz="1400" baseline="0" dirty="0" smtClean="0"/>
                        <a:t> suffers from </a:t>
                      </a:r>
                      <a:r>
                        <a:rPr lang="en-US" sz="1400" baseline="0" dirty="0" err="1" smtClean="0"/>
                        <a:t>multicollinarity</a:t>
                      </a:r>
                      <a:endParaRPr lang="en-US" sz="1400" baseline="0" dirty="0" smtClean="0"/>
                    </a:p>
                    <a:p>
                      <a:pPr marL="171450" indent="-171450">
                        <a:buFont typeface="Webdings" panose="05030102010509060703" pitchFamily="18" charset="2"/>
                        <a:buChar char="4"/>
                      </a:pPr>
                      <a:r>
                        <a:rPr lang="en-US" sz="1400" dirty="0" smtClean="0"/>
                        <a:t>Good for few categories variables</a:t>
                      </a:r>
                    </a:p>
                    <a:p>
                      <a:pPr marL="171450" indent="-171450">
                        <a:buFont typeface="Webdings" panose="05030102010509060703" pitchFamily="18" charset="2"/>
                        <a:buChar char="4"/>
                      </a:pPr>
                      <a:r>
                        <a:rPr lang="en-US" sz="1400" dirty="0" smtClean="0"/>
                        <a:t>Computes the multiplication of independent distributions</a:t>
                      </a:r>
                      <a:endParaRPr lang="en-US" sz="1400" dirty="0"/>
                    </a:p>
                  </a:txBody>
                  <a:tcPr/>
                </a:tc>
              </a:tr>
              <a:tr h="1069655">
                <a:tc>
                  <a:txBody>
                    <a:bodyPr/>
                    <a:lstStyle/>
                    <a:p>
                      <a:r>
                        <a:rPr lang="en-US" sz="1400" b="1" dirty="0" smtClean="0"/>
                        <a:t>Linear Discriminant</a:t>
                      </a:r>
                      <a:r>
                        <a:rPr lang="en-US" sz="1400" b="1" baseline="0" dirty="0" smtClean="0"/>
                        <a:t> Analysis</a:t>
                      </a:r>
                      <a:endParaRPr lang="en-US" sz="1400" b="1" dirty="0"/>
                    </a:p>
                  </a:txBody>
                  <a:tcPr/>
                </a:tc>
                <a:tc>
                  <a:txBody>
                    <a:bodyPr/>
                    <a:lstStyle/>
                    <a:p>
                      <a:pPr marL="171450" indent="-171450">
                        <a:buFont typeface="Webdings" panose="05030102010509060703" pitchFamily="18" charset="2"/>
                        <a:buChar char="4"/>
                      </a:pPr>
                      <a:r>
                        <a:rPr lang="en-US" sz="1400" dirty="0" smtClean="0"/>
                        <a:t>Requires normal</a:t>
                      </a:r>
                    </a:p>
                    <a:p>
                      <a:pPr marL="171450" indent="-171450">
                        <a:buFont typeface="Webdings" panose="05030102010509060703" pitchFamily="18" charset="2"/>
                        <a:buChar char="4"/>
                      </a:pPr>
                      <a:r>
                        <a:rPr lang="en-US" sz="1400" dirty="0" smtClean="0"/>
                        <a:t>Not good for few categories variables</a:t>
                      </a:r>
                    </a:p>
                    <a:p>
                      <a:pPr marL="171450" indent="-171450">
                        <a:buFont typeface="Webdings" panose="05030102010509060703" pitchFamily="18" charset="2"/>
                        <a:buChar char="4"/>
                      </a:pPr>
                      <a:r>
                        <a:rPr lang="en-US" sz="1400" dirty="0" smtClean="0"/>
                        <a:t>Computes the addition of Multivariate distribution</a:t>
                      </a:r>
                    </a:p>
                    <a:p>
                      <a:pPr marL="171450" indent="-171450">
                        <a:buFont typeface="Webdings" panose="05030102010509060703" pitchFamily="18" charset="2"/>
                        <a:buChar char="4"/>
                      </a:pPr>
                      <a:r>
                        <a:rPr lang="en-US" sz="1400" dirty="0" smtClean="0"/>
                        <a:t>Computes CI</a:t>
                      </a:r>
                    </a:p>
                    <a:p>
                      <a:pPr marL="171450" indent="-171450">
                        <a:buFont typeface="Webdings" panose="05030102010509060703" pitchFamily="18" charset="2"/>
                        <a:buChar char="4"/>
                      </a:pPr>
                      <a:r>
                        <a:rPr lang="en-US" sz="1400" dirty="0" smtClean="0"/>
                        <a:t>Suffers </a:t>
                      </a:r>
                      <a:r>
                        <a:rPr lang="en-US" sz="1400" dirty="0" err="1" smtClean="0"/>
                        <a:t>multicollinearity</a:t>
                      </a:r>
                      <a:endParaRPr lang="en-US" sz="1400" dirty="0"/>
                    </a:p>
                  </a:txBody>
                  <a:tcPr/>
                </a:tc>
              </a:tr>
            </a:tbl>
          </a:graphicData>
        </a:graphic>
      </p:graphicFrame>
    </p:spTree>
    <p:extLst>
      <p:ext uri="{BB962C8B-B14F-4D97-AF65-F5344CB8AC3E}">
        <p14:creationId xmlns:p14="http://schemas.microsoft.com/office/powerpoint/2010/main" val="407289539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133841590"/>
              </p:ext>
            </p:extLst>
          </p:nvPr>
        </p:nvGraphicFramePr>
        <p:xfrm>
          <a:off x="914401" y="1482726"/>
          <a:ext cx="9421362" cy="4290689"/>
        </p:xfrm>
        <a:graphic>
          <a:graphicData uri="http://schemas.openxmlformats.org/drawingml/2006/table">
            <a:tbl>
              <a:tblPr firstRow="1" bandRow="1">
                <a:tableStyleId>{5C22544A-7EE6-4342-B048-85BDC9FD1C3A}</a:tableStyleId>
              </a:tblPr>
              <a:tblGrid>
                <a:gridCol w="2588872"/>
                <a:gridCol w="6832490"/>
              </a:tblGrid>
              <a:tr h="328289">
                <a:tc>
                  <a:txBody>
                    <a:bodyPr/>
                    <a:lstStyle/>
                    <a:p>
                      <a:pPr algn="l"/>
                      <a:r>
                        <a:rPr lang="en-US" sz="1200" dirty="0" smtClean="0"/>
                        <a:t>What</a:t>
                      </a:r>
                      <a:endParaRPr lang="en-US" sz="1200" dirty="0"/>
                    </a:p>
                  </a:txBody>
                  <a:tcPr anchor="ctr"/>
                </a:tc>
                <a:tc>
                  <a:txBody>
                    <a:bodyPr/>
                    <a:lstStyle/>
                    <a:p>
                      <a:pPr algn="l"/>
                      <a:r>
                        <a:rPr lang="en-US" sz="1200" dirty="0" smtClean="0"/>
                        <a:t>Why/When/ Why not?</a:t>
                      </a:r>
                      <a:endParaRPr lang="en-US" sz="1200" dirty="0"/>
                    </a:p>
                  </a:txBody>
                  <a:tcPr anchor="ctr"/>
                </a:tc>
              </a:tr>
              <a:tr h="886580">
                <a:tc>
                  <a:txBody>
                    <a:bodyPr/>
                    <a:lstStyle/>
                    <a:p>
                      <a:r>
                        <a:rPr lang="en-US" sz="1400" b="1" dirty="0" smtClean="0"/>
                        <a:t>Support Vector Machines</a:t>
                      </a:r>
                      <a:endParaRPr lang="en-US" sz="1400" b="1" dirty="0"/>
                    </a:p>
                  </a:txBody>
                  <a:tcPr/>
                </a:tc>
                <a:tc>
                  <a:txBody>
                    <a:bodyPr/>
                    <a:lstStyle/>
                    <a:p>
                      <a:pPr marL="171450" indent="-171450">
                        <a:buFont typeface="Webdings" panose="05030102010509060703" pitchFamily="18" charset="2"/>
                        <a:buChar char="4"/>
                      </a:pPr>
                      <a:r>
                        <a:rPr lang="en-US" sz="1600" b="0" dirty="0" smtClean="0"/>
                        <a:t>No distribution requirement</a:t>
                      </a:r>
                    </a:p>
                    <a:p>
                      <a:pPr marL="171450" indent="-171450">
                        <a:buFont typeface="Webdings" panose="05030102010509060703" pitchFamily="18" charset="2"/>
                        <a:buChar char="4"/>
                      </a:pPr>
                      <a:r>
                        <a:rPr lang="en-US" sz="1600" b="0" dirty="0" smtClean="0"/>
                        <a:t>Computes hinge loss</a:t>
                      </a:r>
                    </a:p>
                    <a:p>
                      <a:pPr marL="171450" indent="-171450">
                        <a:buFont typeface="Webdings" panose="05030102010509060703" pitchFamily="18" charset="2"/>
                        <a:buChar char="4"/>
                      </a:pPr>
                      <a:r>
                        <a:rPr lang="en-US" sz="1600" b="0" dirty="0" smtClean="0"/>
                        <a:t>Flexible selection of kernels for nonlinear correlation</a:t>
                      </a:r>
                    </a:p>
                    <a:p>
                      <a:pPr marL="171450" indent="-171450">
                        <a:buFont typeface="Webdings" panose="05030102010509060703" pitchFamily="18" charset="2"/>
                        <a:buChar char="4"/>
                      </a:pPr>
                      <a:r>
                        <a:rPr lang="en-US" sz="1600" b="0" dirty="0" smtClean="0"/>
                        <a:t>Does not suffer </a:t>
                      </a:r>
                      <a:r>
                        <a:rPr lang="en-US" sz="1600" b="0" dirty="0" err="1" smtClean="0"/>
                        <a:t>multicollinearity</a:t>
                      </a:r>
                      <a:endParaRPr lang="en-US" sz="1600" b="0" dirty="0" smtClean="0"/>
                    </a:p>
                    <a:p>
                      <a:pPr marL="171450" indent="-171450">
                        <a:buFont typeface="Webdings" panose="05030102010509060703" pitchFamily="18" charset="2"/>
                        <a:buChar char="4"/>
                      </a:pPr>
                      <a:r>
                        <a:rPr lang="en-US" sz="1600" b="0" dirty="0" smtClean="0"/>
                        <a:t>Hard to interpret</a:t>
                      </a:r>
                      <a:endParaRPr lang="en-US" sz="1600" b="0" dirty="0"/>
                    </a:p>
                  </a:txBody>
                  <a:tcPr/>
                </a:tc>
              </a:tr>
              <a:tr h="736988">
                <a:tc>
                  <a:txBody>
                    <a:bodyPr/>
                    <a:lstStyle/>
                    <a:p>
                      <a:r>
                        <a:rPr lang="en-US" sz="1400" b="1" dirty="0" smtClean="0"/>
                        <a:t>Lasso</a:t>
                      </a:r>
                      <a:endParaRPr lang="en-US" sz="1400" b="1" dirty="0"/>
                    </a:p>
                  </a:txBody>
                  <a:tcPr/>
                </a:tc>
                <a:tc>
                  <a:txBody>
                    <a:bodyPr/>
                    <a:lstStyle/>
                    <a:p>
                      <a:pPr marL="171450" indent="-171450">
                        <a:buFont typeface="Webdings" panose="05030102010509060703" pitchFamily="18" charset="2"/>
                        <a:buChar char="4"/>
                      </a:pPr>
                      <a:r>
                        <a:rPr lang="en-US" sz="1600" b="0" dirty="0" smtClean="0"/>
                        <a:t>No distribution requirement</a:t>
                      </a:r>
                    </a:p>
                    <a:p>
                      <a:pPr marL="171450" indent="-171450">
                        <a:buFont typeface="Webdings" panose="05030102010509060703" pitchFamily="18" charset="2"/>
                        <a:buChar char="4"/>
                      </a:pPr>
                      <a:r>
                        <a:rPr lang="en-US" sz="1600" b="0" dirty="0" smtClean="0"/>
                        <a:t>Computes L1 loss</a:t>
                      </a:r>
                    </a:p>
                    <a:p>
                      <a:pPr marL="171450" indent="-171450">
                        <a:buFont typeface="Webdings" panose="05030102010509060703" pitchFamily="18" charset="2"/>
                        <a:buChar char="4"/>
                      </a:pPr>
                      <a:r>
                        <a:rPr lang="en-US" sz="1600" b="0" dirty="0" smtClean="0"/>
                        <a:t>Variable selection</a:t>
                      </a:r>
                    </a:p>
                    <a:p>
                      <a:pPr marL="171450" indent="-171450">
                        <a:buFont typeface="Webdings" panose="05030102010509060703" pitchFamily="18" charset="2"/>
                        <a:buChar char="4"/>
                      </a:pPr>
                      <a:r>
                        <a:rPr lang="en-US" sz="1600" b="0" dirty="0" err="1" smtClean="0"/>
                        <a:t>Multicollinearity</a:t>
                      </a:r>
                      <a:endParaRPr lang="en-US" sz="1600" b="0" dirty="0"/>
                    </a:p>
                  </a:txBody>
                  <a:tcPr/>
                </a:tc>
              </a:tr>
              <a:tr h="723331">
                <a:tc>
                  <a:txBody>
                    <a:bodyPr/>
                    <a:lstStyle/>
                    <a:p>
                      <a:r>
                        <a:rPr lang="en-US" sz="1400" b="1" dirty="0" smtClean="0"/>
                        <a:t>Ridge</a:t>
                      </a:r>
                      <a:endParaRPr lang="en-US" sz="1400" b="1" dirty="0"/>
                    </a:p>
                  </a:txBody>
                  <a:tcPr/>
                </a:tc>
                <a:tc>
                  <a:txBody>
                    <a:bodyPr/>
                    <a:lstStyle/>
                    <a:p>
                      <a:pPr marL="171450" indent="-171450">
                        <a:buFont typeface="Webdings" panose="05030102010509060703" pitchFamily="18" charset="2"/>
                        <a:buChar char="4"/>
                      </a:pPr>
                      <a:r>
                        <a:rPr lang="en-US" sz="1600" b="0" dirty="0" smtClean="0"/>
                        <a:t>No distribution requirement</a:t>
                      </a:r>
                    </a:p>
                    <a:p>
                      <a:pPr marL="171450" indent="-171450">
                        <a:buFont typeface="Webdings" panose="05030102010509060703" pitchFamily="18" charset="2"/>
                        <a:buChar char="4"/>
                      </a:pPr>
                      <a:r>
                        <a:rPr lang="en-US" sz="1600" b="0" dirty="0" smtClean="0"/>
                        <a:t>Computes</a:t>
                      </a:r>
                      <a:r>
                        <a:rPr lang="en-US" sz="1600" b="0" baseline="0" dirty="0" smtClean="0"/>
                        <a:t> L2 loss</a:t>
                      </a:r>
                    </a:p>
                    <a:p>
                      <a:pPr marL="171450" indent="-171450">
                        <a:buFont typeface="Webdings" panose="05030102010509060703" pitchFamily="18" charset="2"/>
                        <a:buChar char="4"/>
                      </a:pPr>
                      <a:r>
                        <a:rPr lang="en-US" sz="1600" b="0" baseline="0" dirty="0" smtClean="0"/>
                        <a:t>No variable selection</a:t>
                      </a:r>
                    </a:p>
                    <a:p>
                      <a:pPr marL="171450" indent="-171450">
                        <a:buFont typeface="Webdings" panose="05030102010509060703" pitchFamily="18" charset="2"/>
                        <a:buChar char="4"/>
                      </a:pPr>
                      <a:r>
                        <a:rPr lang="en-US" sz="1600" b="0" baseline="0" dirty="0" smtClean="0"/>
                        <a:t>Does not suffer </a:t>
                      </a:r>
                      <a:r>
                        <a:rPr lang="en-US" sz="1600" b="0" baseline="0" dirty="0" err="1" smtClean="0"/>
                        <a:t>multicollinearity</a:t>
                      </a:r>
                      <a:endParaRPr lang="en-US" sz="1600" b="0" dirty="0" smtClean="0"/>
                    </a:p>
                  </a:txBody>
                  <a:tcPr/>
                </a:tc>
              </a:tr>
              <a:tr h="364732">
                <a:tc>
                  <a:txBody>
                    <a:bodyPr/>
                    <a:lstStyle/>
                    <a:p>
                      <a:r>
                        <a:rPr lang="en-US" sz="1400" b="1" dirty="0" smtClean="0"/>
                        <a:t>Bagging/ Boosting/</a:t>
                      </a:r>
                      <a:r>
                        <a:rPr lang="en-US" sz="1400" b="1" baseline="0" dirty="0" smtClean="0"/>
                        <a:t> Ensemble</a:t>
                      </a:r>
                      <a:endParaRPr lang="en-US" sz="1400" b="1" dirty="0"/>
                    </a:p>
                  </a:txBody>
                  <a:tcPr/>
                </a:tc>
                <a:tc>
                  <a:txBody>
                    <a:bodyPr/>
                    <a:lstStyle/>
                    <a:p>
                      <a:pPr marL="171450" indent="-171450">
                        <a:buFont typeface="Webdings" panose="05030102010509060703" pitchFamily="18" charset="2"/>
                        <a:buChar char="4"/>
                      </a:pPr>
                      <a:r>
                        <a:rPr lang="en-US" sz="1600" b="0" dirty="0" smtClean="0"/>
                        <a:t>Boom</a:t>
                      </a:r>
                    </a:p>
                  </a:txBody>
                  <a:tcPr/>
                </a:tc>
              </a:tr>
            </a:tbl>
          </a:graphicData>
        </a:graphic>
      </p:graphicFrame>
      <p:sp>
        <p:nvSpPr>
          <p:cNvPr id="2" name="Title 1"/>
          <p:cNvSpPr>
            <a:spLocks noGrp="1"/>
          </p:cNvSpPr>
          <p:nvPr>
            <p:ph type="title"/>
          </p:nvPr>
        </p:nvSpPr>
        <p:spPr/>
        <p:txBody>
          <a:bodyPr/>
          <a:lstStyle/>
          <a:p>
            <a:r>
              <a:rPr lang="en-US" kern="0" dirty="0"/>
              <a:t>Knowing the </a:t>
            </a:r>
            <a:r>
              <a:rPr lang="en-US" kern="0" dirty="0" smtClean="0"/>
              <a:t>Limits</a:t>
            </a:r>
            <a:endParaRPr lang="en-US" dirty="0"/>
          </a:p>
        </p:txBody>
      </p:sp>
      <p:sp>
        <p:nvSpPr>
          <p:cNvPr id="4" name="Slide Number Placeholder 3"/>
          <p:cNvSpPr>
            <a:spLocks noGrp="1"/>
          </p:cNvSpPr>
          <p:nvPr>
            <p:ph type="sldNum" sz="quarter" idx="12"/>
          </p:nvPr>
        </p:nvSpPr>
        <p:spPr/>
        <p:txBody>
          <a:bodyPr/>
          <a:lstStyle/>
          <a:p>
            <a:fld id="{5CBDBD4D-7B7B-4EC0-AB6E-424933B04FED}" type="slidenum">
              <a:rPr lang="en-US" smtClean="0"/>
              <a:pPr/>
              <a:t>41</a:t>
            </a:fld>
            <a:endParaRPr lang="en-US"/>
          </a:p>
        </p:txBody>
      </p:sp>
    </p:spTree>
    <p:extLst>
      <p:ext uri="{BB962C8B-B14F-4D97-AF65-F5344CB8AC3E}">
        <p14:creationId xmlns:p14="http://schemas.microsoft.com/office/powerpoint/2010/main" val="30034512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 and </a:t>
            </a:r>
            <a:r>
              <a:rPr lang="en-US" dirty="0"/>
              <a:t>C</a:t>
            </a:r>
            <a:r>
              <a:rPr lang="en-US" dirty="0" smtClean="0"/>
              <a:t>ons </a:t>
            </a:r>
            <a:r>
              <a:rPr lang="en-US" dirty="0"/>
              <a:t>of </a:t>
            </a:r>
            <a:r>
              <a:rPr lang="en-US" dirty="0" smtClean="0"/>
              <a:t>Machine Learning</a:t>
            </a:r>
            <a:endParaRPr lang="en-US" dirty="0"/>
          </a:p>
        </p:txBody>
      </p:sp>
      <p:sp>
        <p:nvSpPr>
          <p:cNvPr id="4" name="Slide Number Placeholder 3"/>
          <p:cNvSpPr>
            <a:spLocks noGrp="1"/>
          </p:cNvSpPr>
          <p:nvPr>
            <p:ph type="sldNum" sz="quarter" idx="12"/>
          </p:nvPr>
        </p:nvSpPr>
        <p:spPr/>
        <p:txBody>
          <a:bodyPr/>
          <a:lstStyle/>
          <a:p>
            <a:fld id="{5CBDBD4D-7B7B-4EC0-AB6E-424933B04FED}" type="slidenum">
              <a:rPr lang="en-US" smtClean="0"/>
              <a:pPr/>
              <a:t>42</a:t>
            </a:fld>
            <a:endParaRPr lang="en-US"/>
          </a:p>
        </p:txBody>
      </p:sp>
      <p:pic>
        <p:nvPicPr>
          <p:cNvPr id="5" name="Picture 2" descr="https://s-media-cache-ak0.pinimg.com/originals/ca/35/48/ca3548bfa83cfa91caf86de2a3cdeee9.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1913" y="2141489"/>
            <a:ext cx="9525000" cy="29622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173627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a:t>
            </a:r>
            <a:r>
              <a:rPr lang="en-US" dirty="0" smtClean="0"/>
              <a:t>Good</a:t>
            </a:r>
            <a:r>
              <a:rPr lang="en-US" dirty="0"/>
              <a:t>, </a:t>
            </a:r>
            <a:r>
              <a:rPr lang="en-US" dirty="0" smtClean="0"/>
              <a:t>Bad </a:t>
            </a:r>
            <a:r>
              <a:rPr lang="en-US" dirty="0"/>
              <a:t>and </a:t>
            </a:r>
            <a:r>
              <a:rPr lang="en-US" dirty="0" smtClean="0"/>
              <a:t>Ugly</a:t>
            </a:r>
            <a:endParaRPr lang="en-US" dirty="0"/>
          </a:p>
        </p:txBody>
      </p:sp>
      <p:sp>
        <p:nvSpPr>
          <p:cNvPr id="4" name="Slide Number Placeholder 3"/>
          <p:cNvSpPr>
            <a:spLocks noGrp="1"/>
          </p:cNvSpPr>
          <p:nvPr>
            <p:ph type="sldNum" sz="quarter" idx="12"/>
          </p:nvPr>
        </p:nvSpPr>
        <p:spPr/>
        <p:txBody>
          <a:bodyPr/>
          <a:lstStyle/>
          <a:p>
            <a:fld id="{5CBDBD4D-7B7B-4EC0-AB6E-424933B04FED}" type="slidenum">
              <a:rPr lang="en-US" smtClean="0"/>
              <a:pPr/>
              <a:t>43</a:t>
            </a:fld>
            <a:endParaRPr lang="en-US"/>
          </a:p>
        </p:txBody>
      </p:sp>
      <p:grpSp>
        <p:nvGrpSpPr>
          <p:cNvPr id="5" name="Group 4"/>
          <p:cNvGrpSpPr>
            <a:grpSpLocks/>
          </p:cNvGrpSpPr>
          <p:nvPr/>
        </p:nvGrpSpPr>
        <p:grpSpPr bwMode="auto">
          <a:xfrm>
            <a:off x="1949377" y="1664677"/>
            <a:ext cx="4076700" cy="4389759"/>
            <a:chOff x="457200" y="1403350"/>
            <a:chExt cx="4076700" cy="2628899"/>
          </a:xfrm>
        </p:grpSpPr>
        <p:sp>
          <p:nvSpPr>
            <p:cNvPr id="6" name="Rectangle 4"/>
            <p:cNvSpPr>
              <a:spLocks noChangeArrowheads="1"/>
            </p:cNvSpPr>
            <p:nvPr/>
          </p:nvSpPr>
          <p:spPr bwMode="blackWhite">
            <a:xfrm>
              <a:off x="457200" y="1756117"/>
              <a:ext cx="4076700" cy="2276132"/>
            </a:xfrm>
            <a:prstGeom prst="rect">
              <a:avLst/>
            </a:prstGeom>
            <a:solidFill>
              <a:schemeClr val="bg1"/>
            </a:solidFill>
            <a:ln w="12700">
              <a:solidFill>
                <a:schemeClr val="tx1"/>
              </a:solidFill>
              <a:miter lim="800000"/>
              <a:headEnd/>
              <a:tailEnd/>
            </a:ln>
          </p:spPr>
          <p:txBody>
            <a:bodyPr tIns="91440"/>
            <a:lstStyle/>
            <a:p>
              <a:pPr marL="285750" indent="-285750">
                <a:buFont typeface="Arial" panose="020B0604020202020204" pitchFamily="34" charset="0"/>
                <a:buChar char="•"/>
              </a:pPr>
              <a:endParaRPr lang="en-IN" sz="1600" dirty="0"/>
            </a:p>
            <a:p>
              <a:pPr marL="285750" indent="-285750">
                <a:buFont typeface="Arial" panose="020B0604020202020204" pitchFamily="34" charset="0"/>
                <a:buChar char="•"/>
              </a:pPr>
              <a:r>
                <a:rPr lang="en-IN" sz="1600" dirty="0"/>
                <a:t>Useful for large scale datasets / deployment</a:t>
              </a:r>
            </a:p>
            <a:p>
              <a:pPr marL="285750" indent="-285750">
                <a:buFont typeface="Arial" panose="020B0604020202020204" pitchFamily="34" charset="0"/>
                <a:buChar char="•"/>
              </a:pPr>
              <a:endParaRPr lang="en-IN" sz="1600" dirty="0"/>
            </a:p>
            <a:p>
              <a:pPr marL="285750" indent="-285750">
                <a:buFont typeface="Arial" panose="020B0604020202020204" pitchFamily="34" charset="0"/>
                <a:buChar char="•"/>
              </a:pPr>
              <a:r>
                <a:rPr lang="en-IN" sz="1600" dirty="0"/>
                <a:t>Improved speed and accuracy</a:t>
              </a:r>
            </a:p>
            <a:p>
              <a:pPr marL="285750" indent="-285750">
                <a:buFont typeface="Arial" panose="020B0604020202020204" pitchFamily="34" charset="0"/>
                <a:buChar char="•"/>
              </a:pPr>
              <a:endParaRPr lang="en-IN" sz="1600" dirty="0"/>
            </a:p>
            <a:p>
              <a:pPr marL="285750" indent="-285750">
                <a:buFont typeface="Arial" panose="020B0604020202020204" pitchFamily="34" charset="0"/>
                <a:buChar char="•"/>
              </a:pPr>
              <a:r>
                <a:rPr lang="en-IN" sz="1600" dirty="0"/>
                <a:t>Understands the non-linearity in data and generates a functional input-output mapping</a:t>
              </a:r>
            </a:p>
            <a:p>
              <a:pPr marL="285750" indent="-285750">
                <a:buFont typeface="Arial" panose="020B0604020202020204" pitchFamily="34" charset="0"/>
                <a:buChar char="•"/>
              </a:pPr>
              <a:endParaRPr lang="en-IN" sz="1600" dirty="0"/>
            </a:p>
            <a:p>
              <a:pPr marL="285750" indent="-285750">
                <a:buFont typeface="Arial" panose="020B0604020202020204" pitchFamily="34" charset="0"/>
                <a:buChar char="•"/>
              </a:pPr>
              <a:r>
                <a:rPr lang="en-IN" sz="1600" dirty="0"/>
                <a:t>Recommended for solving classification and regression problems (e.g. better profiling of customers and their needs)</a:t>
              </a:r>
            </a:p>
          </p:txBody>
        </p:sp>
        <p:sp>
          <p:nvSpPr>
            <p:cNvPr id="7" name="Rectangle 5"/>
            <p:cNvSpPr>
              <a:spLocks noChangeArrowheads="1"/>
            </p:cNvSpPr>
            <p:nvPr/>
          </p:nvSpPr>
          <p:spPr bwMode="auto">
            <a:xfrm>
              <a:off x="457200" y="1403350"/>
              <a:ext cx="4076700" cy="349250"/>
            </a:xfrm>
            <a:prstGeom prst="rect">
              <a:avLst/>
            </a:prstGeom>
            <a:solidFill>
              <a:schemeClr val="bg2"/>
            </a:solidFill>
            <a:ln w="9525" algn="ctr">
              <a:solidFill>
                <a:schemeClr val="tx1"/>
              </a:solidFill>
              <a:miter lim="800000"/>
              <a:headEnd/>
              <a:tailEnd/>
            </a:ln>
          </p:spPr>
          <p:txBody>
            <a:bodyPr lIns="45720" rIns="45720" anchor="ctr" anchorCtr="1"/>
            <a:lstStyle/>
            <a:p>
              <a:pPr algn="ctr" eaLnBrk="0" hangingPunct="0">
                <a:spcBef>
                  <a:spcPct val="10000"/>
                </a:spcBef>
                <a:buClr>
                  <a:srgbClr val="0B1F65"/>
                </a:buClr>
                <a:buFont typeface="Webdings" pitchFamily="18" charset="2"/>
                <a:buNone/>
              </a:pPr>
              <a:r>
                <a:rPr lang="en-US" sz="1600" b="1" dirty="0">
                  <a:solidFill>
                    <a:srgbClr val="FFFFFF"/>
                  </a:solidFill>
                </a:rPr>
                <a:t>Pros</a:t>
              </a:r>
              <a:endParaRPr lang="en-US" sz="1400" b="1" dirty="0">
                <a:solidFill>
                  <a:srgbClr val="FFFFFF"/>
                </a:solidFill>
              </a:endParaRPr>
            </a:p>
          </p:txBody>
        </p:sp>
      </p:grpSp>
      <p:grpSp>
        <p:nvGrpSpPr>
          <p:cNvPr id="8" name="Group 7"/>
          <p:cNvGrpSpPr>
            <a:grpSpLocks/>
          </p:cNvGrpSpPr>
          <p:nvPr/>
        </p:nvGrpSpPr>
        <p:grpSpPr bwMode="auto">
          <a:xfrm>
            <a:off x="6254244" y="1664677"/>
            <a:ext cx="4076700" cy="4389758"/>
            <a:chOff x="457200" y="1403350"/>
            <a:chExt cx="4076700" cy="2628899"/>
          </a:xfrm>
        </p:grpSpPr>
        <p:sp>
          <p:nvSpPr>
            <p:cNvPr id="9" name="Rectangle 4"/>
            <p:cNvSpPr>
              <a:spLocks noChangeArrowheads="1"/>
            </p:cNvSpPr>
            <p:nvPr/>
          </p:nvSpPr>
          <p:spPr bwMode="blackWhite">
            <a:xfrm>
              <a:off x="457200" y="1756117"/>
              <a:ext cx="4076700" cy="2276132"/>
            </a:xfrm>
            <a:prstGeom prst="rect">
              <a:avLst/>
            </a:prstGeom>
            <a:solidFill>
              <a:schemeClr val="bg1"/>
            </a:solidFill>
            <a:ln w="12700">
              <a:solidFill>
                <a:schemeClr val="tx1"/>
              </a:solidFill>
              <a:miter lim="800000"/>
              <a:headEnd/>
              <a:tailEnd/>
            </a:ln>
          </p:spPr>
          <p:txBody>
            <a:bodyPr tIns="91440"/>
            <a:lstStyle/>
            <a:p>
              <a:pPr marL="285750" indent="-285750">
                <a:buFont typeface="Arial" panose="020B0604020202020204" pitchFamily="34" charset="0"/>
                <a:buChar char="•"/>
              </a:pPr>
              <a:endParaRPr lang="en-IN" sz="1600" dirty="0"/>
            </a:p>
            <a:p>
              <a:pPr marL="285750" indent="-285750">
                <a:buFont typeface="Arial" panose="020B0604020202020204" pitchFamily="34" charset="0"/>
                <a:buChar char="•"/>
              </a:pPr>
              <a:r>
                <a:rPr lang="en-IN" sz="1600" dirty="0"/>
                <a:t>Requires significant amount of data </a:t>
              </a:r>
            </a:p>
            <a:p>
              <a:pPr marL="285750" indent="-285750">
                <a:buFont typeface="Arial" panose="020B0604020202020204" pitchFamily="34" charset="0"/>
                <a:buChar char="•"/>
              </a:pPr>
              <a:endParaRPr lang="en-IN" sz="1600" dirty="0"/>
            </a:p>
            <a:p>
              <a:pPr marL="285750" indent="-285750">
                <a:buFont typeface="Arial" panose="020B0604020202020204" pitchFamily="34" charset="0"/>
                <a:buChar char="•"/>
              </a:pPr>
              <a:r>
                <a:rPr lang="en-IN" sz="1600" dirty="0"/>
                <a:t>May not work where data collection is difficult or expensive</a:t>
              </a:r>
            </a:p>
            <a:p>
              <a:pPr marL="285750" indent="-285750">
                <a:buFont typeface="Arial" panose="020B0604020202020204" pitchFamily="34" charset="0"/>
                <a:buChar char="•"/>
              </a:pPr>
              <a:endParaRPr lang="en-IN" sz="1600" dirty="0"/>
            </a:p>
            <a:p>
              <a:pPr marL="285750" indent="-285750">
                <a:buFont typeface="Arial" panose="020B0604020202020204" pitchFamily="34" charset="0"/>
                <a:buChar char="•"/>
              </a:pPr>
              <a:r>
                <a:rPr lang="en-IN" sz="1600" dirty="0"/>
                <a:t>Problems of over-fitting if model is fitted on small datasets</a:t>
              </a:r>
            </a:p>
            <a:p>
              <a:pPr marL="285750" indent="-285750">
                <a:buFont typeface="Arial" panose="020B0604020202020204" pitchFamily="34" charset="0"/>
                <a:buChar char="•"/>
              </a:pPr>
              <a:endParaRPr lang="en-IN" sz="1600" dirty="0"/>
            </a:p>
            <a:p>
              <a:pPr marL="285750" indent="-285750">
                <a:buFont typeface="Arial" panose="020B0604020202020204" pitchFamily="34" charset="0"/>
                <a:buChar char="•"/>
              </a:pPr>
              <a:r>
                <a:rPr lang="en-IN" sz="1600" dirty="0"/>
                <a:t>Limited understanding of the machinery of classifiers (Black Box) thus difficult to explain it to the business</a:t>
              </a:r>
            </a:p>
          </p:txBody>
        </p:sp>
        <p:sp>
          <p:nvSpPr>
            <p:cNvPr id="10" name="Rectangle 5"/>
            <p:cNvSpPr>
              <a:spLocks noChangeArrowheads="1"/>
            </p:cNvSpPr>
            <p:nvPr/>
          </p:nvSpPr>
          <p:spPr bwMode="auto">
            <a:xfrm>
              <a:off x="457200" y="1403350"/>
              <a:ext cx="4076700" cy="349250"/>
            </a:xfrm>
            <a:prstGeom prst="rect">
              <a:avLst/>
            </a:prstGeom>
            <a:solidFill>
              <a:schemeClr val="bg2"/>
            </a:solidFill>
            <a:ln w="9525" algn="ctr">
              <a:solidFill>
                <a:schemeClr val="tx1"/>
              </a:solidFill>
              <a:miter lim="800000"/>
              <a:headEnd/>
              <a:tailEnd/>
            </a:ln>
          </p:spPr>
          <p:txBody>
            <a:bodyPr lIns="45720" rIns="45720" anchor="ctr" anchorCtr="1"/>
            <a:lstStyle/>
            <a:p>
              <a:pPr algn="ctr" eaLnBrk="0" hangingPunct="0">
                <a:spcBef>
                  <a:spcPct val="10000"/>
                </a:spcBef>
                <a:buClr>
                  <a:srgbClr val="0B1F65"/>
                </a:buClr>
                <a:buFont typeface="Webdings" pitchFamily="18" charset="2"/>
                <a:buNone/>
              </a:pPr>
              <a:r>
                <a:rPr lang="en-US" sz="1600" b="1" dirty="0">
                  <a:solidFill>
                    <a:srgbClr val="FFFFFF"/>
                  </a:solidFill>
                </a:rPr>
                <a:t>Cons</a:t>
              </a:r>
              <a:endParaRPr lang="en-US" sz="1400" b="1" dirty="0">
                <a:solidFill>
                  <a:srgbClr val="FFFFFF"/>
                </a:solidFill>
              </a:endParaRPr>
            </a:p>
          </p:txBody>
        </p:sp>
      </p:grpSp>
    </p:spTree>
    <p:extLst>
      <p:ext uri="{BB962C8B-B14F-4D97-AF65-F5344CB8AC3E}">
        <p14:creationId xmlns:p14="http://schemas.microsoft.com/office/powerpoint/2010/main" val="308433071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kern="0" dirty="0"/>
              <a:t>Which </a:t>
            </a:r>
            <a:r>
              <a:rPr lang="en-US" kern="0" dirty="0" smtClean="0"/>
              <a:t>Technique </a:t>
            </a:r>
            <a:r>
              <a:rPr lang="en-US" kern="0" dirty="0"/>
              <a:t>S</a:t>
            </a:r>
            <a:r>
              <a:rPr lang="en-US" kern="0" dirty="0" smtClean="0"/>
              <a:t>hould </a:t>
            </a:r>
            <a:r>
              <a:rPr lang="en-US" kern="0" dirty="0"/>
              <a:t>I </a:t>
            </a:r>
            <a:r>
              <a:rPr lang="en-US" kern="0" dirty="0" smtClean="0"/>
              <a:t>Use</a:t>
            </a:r>
            <a:r>
              <a:rPr lang="en-US" kern="0" dirty="0" smtClean="0"/>
              <a:t>?</a:t>
            </a:r>
            <a:endParaRPr lang="en-US" dirty="0"/>
          </a:p>
        </p:txBody>
      </p:sp>
      <p:sp>
        <p:nvSpPr>
          <p:cNvPr id="4" name="Slide Number Placeholder 3"/>
          <p:cNvSpPr>
            <a:spLocks noGrp="1"/>
          </p:cNvSpPr>
          <p:nvPr>
            <p:ph type="sldNum" sz="quarter" idx="12"/>
          </p:nvPr>
        </p:nvSpPr>
        <p:spPr/>
        <p:txBody>
          <a:bodyPr/>
          <a:lstStyle/>
          <a:p>
            <a:fld id="{5CBDBD4D-7B7B-4EC0-AB6E-424933B04FED}" type="slidenum">
              <a:rPr lang="en-US" smtClean="0"/>
              <a:pPr/>
              <a:t>44</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3910" y="1197137"/>
            <a:ext cx="10197531" cy="5188423"/>
          </a:xfrm>
          <a:prstGeom prst="rect">
            <a:avLst/>
          </a:prstGeom>
        </p:spPr>
      </p:pic>
    </p:spTree>
    <p:extLst>
      <p:ext uri="{BB962C8B-B14F-4D97-AF65-F5344CB8AC3E}">
        <p14:creationId xmlns:p14="http://schemas.microsoft.com/office/powerpoint/2010/main" val="379923865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5"/>
          <p:cNvSpPr>
            <a:spLocks noGrp="1"/>
          </p:cNvSpPr>
          <p:nvPr>
            <p:ph type="subTitle" idx="1"/>
          </p:nvPr>
        </p:nvSpPr>
        <p:spPr/>
        <p:txBody>
          <a:bodyPr/>
          <a:lstStyle/>
          <a:p>
            <a:pPr>
              <a:spcBef>
                <a:spcPts val="1200"/>
              </a:spcBef>
            </a:pPr>
            <a:r>
              <a:rPr lang="en-US" sz="1400" dirty="0"/>
              <a:t>Standard </a:t>
            </a:r>
            <a:r>
              <a:rPr lang="en-US" sz="1400" dirty="0" smtClean="0"/>
              <a:t>deviation – closer look</a:t>
            </a:r>
            <a:endParaRPr lang="en-US" sz="1400" dirty="0"/>
          </a:p>
          <a:p>
            <a:pPr>
              <a:spcBef>
                <a:spcPts val="1200"/>
              </a:spcBef>
            </a:pPr>
            <a:r>
              <a:rPr lang="en-US" sz="1400" dirty="0" smtClean="0"/>
              <a:t>Spearman </a:t>
            </a:r>
            <a:r>
              <a:rPr lang="en-US" sz="1400" dirty="0"/>
              <a:t>rho</a:t>
            </a:r>
          </a:p>
          <a:p>
            <a:pPr>
              <a:spcBef>
                <a:spcPts val="1200"/>
              </a:spcBef>
            </a:pPr>
            <a:r>
              <a:rPr lang="en-US" sz="1400" dirty="0"/>
              <a:t>Cramer’s V</a:t>
            </a:r>
          </a:p>
          <a:p>
            <a:pPr>
              <a:spcBef>
                <a:spcPts val="1200"/>
              </a:spcBef>
            </a:pPr>
            <a:r>
              <a:rPr lang="en-US" sz="1400" dirty="0" smtClean="0"/>
              <a:t>Missing </a:t>
            </a:r>
            <a:r>
              <a:rPr lang="en-US" sz="1400" dirty="0"/>
              <a:t>value </a:t>
            </a:r>
            <a:r>
              <a:rPr lang="en-US" sz="1400" dirty="0" smtClean="0"/>
              <a:t>treatment</a:t>
            </a:r>
            <a:endParaRPr lang="en-US" sz="1400" dirty="0"/>
          </a:p>
          <a:p>
            <a:pPr>
              <a:spcBef>
                <a:spcPts val="1200"/>
              </a:spcBef>
            </a:pPr>
            <a:r>
              <a:rPr lang="en-US" sz="1400" dirty="0"/>
              <a:t>Outlier treatment</a:t>
            </a:r>
          </a:p>
          <a:p>
            <a:pPr>
              <a:spcBef>
                <a:spcPts val="1200"/>
              </a:spcBef>
            </a:pPr>
            <a:r>
              <a:rPr lang="en-US" sz="1400" dirty="0" err="1"/>
              <a:t>Mahalonobis</a:t>
            </a:r>
            <a:r>
              <a:rPr lang="en-US" sz="1400" dirty="0"/>
              <a:t> distance &amp; </a:t>
            </a:r>
            <a:r>
              <a:rPr lang="en-US" sz="1400" dirty="0" smtClean="0"/>
              <a:t>robust </a:t>
            </a:r>
            <a:r>
              <a:rPr lang="en-US" sz="1400" dirty="0"/>
              <a:t>regression</a:t>
            </a:r>
          </a:p>
          <a:p>
            <a:endParaRPr lang="en-US" dirty="0"/>
          </a:p>
        </p:txBody>
      </p:sp>
      <p:sp>
        <p:nvSpPr>
          <p:cNvPr id="5" name="Title 4"/>
          <p:cNvSpPr>
            <a:spLocks noGrp="1"/>
          </p:cNvSpPr>
          <p:nvPr>
            <p:ph type="ctrTitle"/>
          </p:nvPr>
        </p:nvSpPr>
        <p:spPr>
          <a:xfrm>
            <a:off x="1968154" y="1600200"/>
            <a:ext cx="8255692" cy="1143000"/>
          </a:xfrm>
        </p:spPr>
        <p:txBody>
          <a:bodyPr/>
          <a:lstStyle/>
          <a:p>
            <a:r>
              <a:rPr lang="en-US" dirty="0" smtClean="0"/>
              <a:t>Basic Statistical Concepts</a:t>
            </a:r>
            <a:endParaRPr lang="en-US" dirty="0"/>
          </a:p>
        </p:txBody>
      </p:sp>
      <p:sp>
        <p:nvSpPr>
          <p:cNvPr id="4" name="Slide Number Placeholder 3"/>
          <p:cNvSpPr>
            <a:spLocks noGrp="1"/>
          </p:cNvSpPr>
          <p:nvPr>
            <p:ph type="sldNum" sz="quarter" idx="4294967295"/>
          </p:nvPr>
        </p:nvSpPr>
        <p:spPr>
          <a:xfrm>
            <a:off x="11264900" y="6573838"/>
            <a:ext cx="927100" cy="182562"/>
          </a:xfrm>
        </p:spPr>
        <p:txBody>
          <a:bodyPr/>
          <a:lstStyle/>
          <a:p>
            <a:fld id="{5CBDBD4D-7B7B-4EC0-AB6E-424933B04FED}" type="slidenum">
              <a:rPr lang="en-US" smtClean="0"/>
              <a:pPr/>
              <a:t>45</a:t>
            </a:fld>
            <a:endParaRPr lang="en-US"/>
          </a:p>
        </p:txBody>
      </p:sp>
    </p:spTree>
    <p:extLst>
      <p:ext uri="{BB962C8B-B14F-4D97-AF65-F5344CB8AC3E}">
        <p14:creationId xmlns:p14="http://schemas.microsoft.com/office/powerpoint/2010/main" val="103603329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Standard Deviation – Closer Look</a:t>
            </a:r>
            <a:endParaRPr lang="en-US" dirty="0"/>
          </a:p>
        </p:txBody>
      </p:sp>
      <p:sp>
        <p:nvSpPr>
          <p:cNvPr id="5" name="Content Placeholder 4"/>
          <p:cNvSpPr>
            <a:spLocks noGrp="1"/>
          </p:cNvSpPr>
          <p:nvPr>
            <p:ph idx="1"/>
          </p:nvPr>
        </p:nvSpPr>
        <p:spPr/>
        <p:txBody>
          <a:bodyPr/>
          <a:lstStyle/>
          <a:p>
            <a:r>
              <a:rPr lang="en-US" sz="1400" dirty="0" smtClean="0"/>
              <a:t>Standard </a:t>
            </a:r>
            <a:r>
              <a:rPr lang="en-US" sz="1400" dirty="0"/>
              <a:t>deviation is the square root of the variance</a:t>
            </a:r>
          </a:p>
          <a:p>
            <a:pPr marL="0" indent="0">
              <a:buNone/>
            </a:pPr>
            <a:r>
              <a:rPr lang="en-US" sz="1400" dirty="0"/>
              <a:t/>
            </a:r>
            <a:br>
              <a:rPr lang="en-US" sz="1400" dirty="0"/>
            </a:br>
            <a:endParaRPr lang="en-US" sz="1400" dirty="0"/>
          </a:p>
          <a:p>
            <a:r>
              <a:rPr lang="en-US" sz="1400" dirty="0"/>
              <a:t>Standard deviation is expressed in the same units as the variables thereby  helping us to understand how clustered or spread the distribution is around the mean </a:t>
            </a:r>
            <a:r>
              <a:rPr lang="en-US" sz="1400" dirty="0"/>
              <a:t>value. Greater the value of the standard deviation, further the data tend to be dispersed from the </a:t>
            </a:r>
            <a:r>
              <a:rPr lang="en-US" sz="1400" dirty="0" smtClean="0"/>
              <a:t>mean</a:t>
            </a:r>
            <a:endParaRPr lang="en-US" sz="1400" dirty="0"/>
          </a:p>
          <a:p>
            <a:r>
              <a:rPr lang="en-US" sz="1400" dirty="0"/>
              <a:t>The bell curve which represents a normal distribution of data shows what standard deviation represents</a:t>
            </a:r>
          </a:p>
          <a:p>
            <a:r>
              <a:rPr lang="en-US" sz="1400" dirty="0"/>
              <a:t>One standard deviation away from the mean in either</a:t>
            </a:r>
            <a:br>
              <a:rPr lang="en-US" sz="1400" dirty="0"/>
            </a:br>
            <a:r>
              <a:rPr lang="en-US" sz="1400" dirty="0"/>
              <a:t>direction on the horizontal axis accounts for around 68%</a:t>
            </a:r>
            <a:br>
              <a:rPr lang="en-US" sz="1400" dirty="0"/>
            </a:br>
            <a:r>
              <a:rPr lang="en-US" sz="1400" dirty="0"/>
              <a:t>of the data. Two standard deviations away from the</a:t>
            </a:r>
            <a:br>
              <a:rPr lang="en-US" sz="1400" dirty="0"/>
            </a:br>
            <a:r>
              <a:rPr lang="en-US" sz="1400" dirty="0"/>
              <a:t>mean accounts for roughly 95% of the data with </a:t>
            </a:r>
            <a:br>
              <a:rPr lang="en-US" sz="1400" dirty="0"/>
            </a:br>
            <a:r>
              <a:rPr lang="en-US" sz="1400" dirty="0"/>
              <a:t>three standard deviations representing about 99%</a:t>
            </a:r>
          </a:p>
          <a:p>
            <a:endParaRPr lang="en-US" dirty="0"/>
          </a:p>
        </p:txBody>
      </p:sp>
      <p:grpSp>
        <p:nvGrpSpPr>
          <p:cNvPr id="6" name="Group 5"/>
          <p:cNvGrpSpPr>
            <a:grpSpLocks/>
          </p:cNvGrpSpPr>
          <p:nvPr/>
        </p:nvGrpSpPr>
        <p:grpSpPr bwMode="auto">
          <a:xfrm>
            <a:off x="1625601" y="1874877"/>
            <a:ext cx="3810000" cy="717550"/>
            <a:chOff x="1872" y="3264"/>
            <a:chExt cx="2400" cy="452"/>
          </a:xfrm>
        </p:grpSpPr>
        <p:sp>
          <p:nvSpPr>
            <p:cNvPr id="7" name="Text Box 5"/>
            <p:cNvSpPr txBox="1">
              <a:spLocks noChangeArrowheads="1"/>
            </p:cNvSpPr>
            <p:nvPr/>
          </p:nvSpPr>
          <p:spPr bwMode="auto">
            <a:xfrm>
              <a:off x="1872" y="3264"/>
              <a:ext cx="2400"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lgn="l" rtl="0" fontAlgn="base">
                <a:spcBef>
                  <a:spcPct val="0"/>
                </a:spcBef>
                <a:spcAft>
                  <a:spcPct val="0"/>
                </a:spcAft>
                <a:defRPr sz="2400" kern="1200">
                  <a:solidFill>
                    <a:schemeClr val="tx1"/>
                  </a:solidFill>
                  <a:latin typeface="Times New Roman" pitchFamily="18" charset="0"/>
                  <a:ea typeface="+mn-ea"/>
                  <a:cs typeface="+mn-cs"/>
                </a:defRPr>
              </a:lvl1pPr>
              <a:lvl2pPr marL="457200" algn="l" rtl="0" fontAlgn="base">
                <a:spcBef>
                  <a:spcPct val="0"/>
                </a:spcBef>
                <a:spcAft>
                  <a:spcPct val="0"/>
                </a:spcAft>
                <a:defRPr sz="2400" kern="1200">
                  <a:solidFill>
                    <a:schemeClr val="tx1"/>
                  </a:solidFill>
                  <a:latin typeface="Times New Roman" pitchFamily="18" charset="0"/>
                  <a:ea typeface="+mn-ea"/>
                  <a:cs typeface="+mn-cs"/>
                </a:defRPr>
              </a:lvl2pPr>
              <a:lvl3pPr marL="914400" algn="l" rtl="0" fontAlgn="base">
                <a:spcBef>
                  <a:spcPct val="0"/>
                </a:spcBef>
                <a:spcAft>
                  <a:spcPct val="0"/>
                </a:spcAft>
                <a:defRPr sz="2400" kern="1200">
                  <a:solidFill>
                    <a:schemeClr val="tx1"/>
                  </a:solidFill>
                  <a:latin typeface="Times New Roman" pitchFamily="18" charset="0"/>
                  <a:ea typeface="+mn-ea"/>
                  <a:cs typeface="+mn-cs"/>
                </a:defRPr>
              </a:lvl3pPr>
              <a:lvl4pPr marL="1371600" algn="l" rtl="0" fontAlgn="base">
                <a:spcBef>
                  <a:spcPct val="0"/>
                </a:spcBef>
                <a:spcAft>
                  <a:spcPct val="0"/>
                </a:spcAft>
                <a:defRPr sz="2400" kern="1200">
                  <a:solidFill>
                    <a:schemeClr val="tx1"/>
                  </a:solidFill>
                  <a:latin typeface="Times New Roman" pitchFamily="18" charset="0"/>
                  <a:ea typeface="+mn-ea"/>
                  <a:cs typeface="+mn-cs"/>
                </a:defRPr>
              </a:lvl4pPr>
              <a:lvl5pPr marL="1828800" algn="l" rtl="0" fontAlgn="base">
                <a:spcBef>
                  <a:spcPct val="0"/>
                </a:spcBef>
                <a:spcAft>
                  <a:spcPct val="0"/>
                </a:spcAft>
                <a:defRPr sz="2400" kern="1200">
                  <a:solidFill>
                    <a:schemeClr val="tx1"/>
                  </a:solidFill>
                  <a:latin typeface="Times New Roman" pitchFamily="18" charset="0"/>
                  <a:ea typeface="+mn-ea"/>
                  <a:cs typeface="+mn-cs"/>
                </a:defRPr>
              </a:lvl5pPr>
              <a:lvl6pPr marL="2286000" algn="l" defTabSz="914400" rtl="0" eaLnBrk="1" latinLnBrk="0" hangingPunct="1">
                <a:defRPr sz="2400" kern="1200">
                  <a:solidFill>
                    <a:schemeClr val="tx1"/>
                  </a:solidFill>
                  <a:latin typeface="Times New Roman" pitchFamily="18" charset="0"/>
                  <a:ea typeface="+mn-ea"/>
                  <a:cs typeface="+mn-cs"/>
                </a:defRPr>
              </a:lvl6pPr>
              <a:lvl7pPr marL="2743200" algn="l" defTabSz="914400" rtl="0" eaLnBrk="1" latinLnBrk="0" hangingPunct="1">
                <a:defRPr sz="2400" kern="1200">
                  <a:solidFill>
                    <a:schemeClr val="tx1"/>
                  </a:solidFill>
                  <a:latin typeface="Times New Roman" pitchFamily="18" charset="0"/>
                  <a:ea typeface="+mn-ea"/>
                  <a:cs typeface="+mn-cs"/>
                </a:defRPr>
              </a:lvl7pPr>
              <a:lvl8pPr marL="3200400" algn="l" defTabSz="914400" rtl="0" eaLnBrk="1" latinLnBrk="0" hangingPunct="1">
                <a:defRPr sz="2400" kern="1200">
                  <a:solidFill>
                    <a:schemeClr val="tx1"/>
                  </a:solidFill>
                  <a:latin typeface="Times New Roman" pitchFamily="18" charset="0"/>
                  <a:ea typeface="+mn-ea"/>
                  <a:cs typeface="+mn-cs"/>
                </a:defRPr>
              </a:lvl8pPr>
              <a:lvl9pPr marL="3657600" algn="l" defTabSz="914400" rtl="0" eaLnBrk="1" latinLnBrk="0" hangingPunct="1">
                <a:defRPr sz="2400" kern="1200">
                  <a:solidFill>
                    <a:schemeClr val="tx1"/>
                  </a:solidFill>
                  <a:latin typeface="Times New Roman" pitchFamily="18" charset="0"/>
                  <a:ea typeface="+mn-ea"/>
                  <a:cs typeface="+mn-cs"/>
                </a:defRPr>
              </a:lvl9pPr>
            </a:lstStyle>
            <a:p>
              <a:pPr eaLnBrk="1" hangingPunct="1">
                <a:spcBef>
                  <a:spcPct val="20000"/>
                </a:spcBef>
              </a:pPr>
              <a:r>
                <a:rPr lang="en-US" altLang="en-US" sz="3600" dirty="0">
                  <a:sym typeface="Symbol" pitchFamily="18" charset="2"/>
                </a:rPr>
                <a:t> S =   (x- x</a:t>
              </a:r>
              <a:r>
                <a:rPr lang="en-US" altLang="en-US" sz="3600" baseline="-25000" dirty="0">
                  <a:sym typeface="Symbol" pitchFamily="18" charset="2"/>
                </a:rPr>
                <a:t>i</a:t>
              </a:r>
              <a:r>
                <a:rPr lang="en-US" altLang="en-US" sz="3600" dirty="0">
                  <a:sym typeface="Symbol" pitchFamily="18" charset="2"/>
                </a:rPr>
                <a:t>)</a:t>
              </a:r>
              <a:r>
                <a:rPr lang="en-US" altLang="en-US" sz="3600" baseline="30000" dirty="0">
                  <a:sym typeface="Symbol" pitchFamily="18" charset="2"/>
                </a:rPr>
                <a:t>2</a:t>
              </a:r>
              <a:r>
                <a:rPr lang="en-US" altLang="en-US" sz="3600" dirty="0">
                  <a:sym typeface="Symbol" pitchFamily="18" charset="2"/>
                </a:rPr>
                <a:t>/n</a:t>
              </a:r>
              <a:endParaRPr lang="en-US" altLang="en-US" sz="3600" dirty="0"/>
            </a:p>
          </p:txBody>
        </p:sp>
        <p:sp>
          <p:nvSpPr>
            <p:cNvPr id="8" name="Text Box 6"/>
            <p:cNvSpPr txBox="1">
              <a:spLocks noChangeArrowheads="1"/>
            </p:cNvSpPr>
            <p:nvPr/>
          </p:nvSpPr>
          <p:spPr bwMode="auto">
            <a:xfrm>
              <a:off x="3024" y="3312"/>
              <a:ext cx="350"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lgn="l" rtl="0" fontAlgn="base">
                <a:spcBef>
                  <a:spcPct val="0"/>
                </a:spcBef>
                <a:spcAft>
                  <a:spcPct val="0"/>
                </a:spcAft>
                <a:defRPr sz="2400" kern="1200">
                  <a:solidFill>
                    <a:schemeClr val="tx1"/>
                  </a:solidFill>
                  <a:latin typeface="Times New Roman" pitchFamily="18" charset="0"/>
                  <a:ea typeface="+mn-ea"/>
                  <a:cs typeface="+mn-cs"/>
                </a:defRPr>
              </a:lvl1pPr>
              <a:lvl2pPr marL="457200" algn="l" rtl="0" fontAlgn="base">
                <a:spcBef>
                  <a:spcPct val="0"/>
                </a:spcBef>
                <a:spcAft>
                  <a:spcPct val="0"/>
                </a:spcAft>
                <a:defRPr sz="2400" kern="1200">
                  <a:solidFill>
                    <a:schemeClr val="tx1"/>
                  </a:solidFill>
                  <a:latin typeface="Times New Roman" pitchFamily="18" charset="0"/>
                  <a:ea typeface="+mn-ea"/>
                  <a:cs typeface="+mn-cs"/>
                </a:defRPr>
              </a:lvl2pPr>
              <a:lvl3pPr marL="914400" algn="l" rtl="0" fontAlgn="base">
                <a:spcBef>
                  <a:spcPct val="0"/>
                </a:spcBef>
                <a:spcAft>
                  <a:spcPct val="0"/>
                </a:spcAft>
                <a:defRPr sz="2400" kern="1200">
                  <a:solidFill>
                    <a:schemeClr val="tx1"/>
                  </a:solidFill>
                  <a:latin typeface="Times New Roman" pitchFamily="18" charset="0"/>
                  <a:ea typeface="+mn-ea"/>
                  <a:cs typeface="+mn-cs"/>
                </a:defRPr>
              </a:lvl3pPr>
              <a:lvl4pPr marL="1371600" algn="l" rtl="0" fontAlgn="base">
                <a:spcBef>
                  <a:spcPct val="0"/>
                </a:spcBef>
                <a:spcAft>
                  <a:spcPct val="0"/>
                </a:spcAft>
                <a:defRPr sz="2400" kern="1200">
                  <a:solidFill>
                    <a:schemeClr val="tx1"/>
                  </a:solidFill>
                  <a:latin typeface="Times New Roman" pitchFamily="18" charset="0"/>
                  <a:ea typeface="+mn-ea"/>
                  <a:cs typeface="+mn-cs"/>
                </a:defRPr>
              </a:lvl4pPr>
              <a:lvl5pPr marL="1828800" algn="l" rtl="0" fontAlgn="base">
                <a:spcBef>
                  <a:spcPct val="0"/>
                </a:spcBef>
                <a:spcAft>
                  <a:spcPct val="0"/>
                </a:spcAft>
                <a:defRPr sz="2400" kern="1200">
                  <a:solidFill>
                    <a:schemeClr val="tx1"/>
                  </a:solidFill>
                  <a:latin typeface="Times New Roman" pitchFamily="18" charset="0"/>
                  <a:ea typeface="+mn-ea"/>
                  <a:cs typeface="+mn-cs"/>
                </a:defRPr>
              </a:lvl5pPr>
              <a:lvl6pPr marL="2286000" algn="l" defTabSz="914400" rtl="0" eaLnBrk="1" latinLnBrk="0" hangingPunct="1">
                <a:defRPr sz="2400" kern="1200">
                  <a:solidFill>
                    <a:schemeClr val="tx1"/>
                  </a:solidFill>
                  <a:latin typeface="Times New Roman" pitchFamily="18" charset="0"/>
                  <a:ea typeface="+mn-ea"/>
                  <a:cs typeface="+mn-cs"/>
                </a:defRPr>
              </a:lvl6pPr>
              <a:lvl7pPr marL="2743200" algn="l" defTabSz="914400" rtl="0" eaLnBrk="1" latinLnBrk="0" hangingPunct="1">
                <a:defRPr sz="2400" kern="1200">
                  <a:solidFill>
                    <a:schemeClr val="tx1"/>
                  </a:solidFill>
                  <a:latin typeface="Times New Roman" pitchFamily="18" charset="0"/>
                  <a:ea typeface="+mn-ea"/>
                  <a:cs typeface="+mn-cs"/>
                </a:defRPr>
              </a:lvl7pPr>
              <a:lvl8pPr marL="3200400" algn="l" defTabSz="914400" rtl="0" eaLnBrk="1" latinLnBrk="0" hangingPunct="1">
                <a:defRPr sz="2400" kern="1200">
                  <a:solidFill>
                    <a:schemeClr val="tx1"/>
                  </a:solidFill>
                  <a:latin typeface="Times New Roman" pitchFamily="18" charset="0"/>
                  <a:ea typeface="+mn-ea"/>
                  <a:cs typeface="+mn-cs"/>
                </a:defRPr>
              </a:lvl8pPr>
              <a:lvl9pPr marL="3657600" algn="l" defTabSz="914400" rtl="0" eaLnBrk="1" latinLnBrk="0" hangingPunct="1">
                <a:defRPr sz="2400" kern="1200">
                  <a:solidFill>
                    <a:schemeClr val="tx1"/>
                  </a:solidFill>
                  <a:latin typeface="Times New Roman" pitchFamily="18" charset="0"/>
                  <a:ea typeface="+mn-ea"/>
                  <a:cs typeface="+mn-cs"/>
                </a:defRPr>
              </a:lvl9pPr>
            </a:lstStyle>
            <a:p>
              <a:pPr eaLnBrk="1" hangingPunct="1">
                <a:spcBef>
                  <a:spcPct val="50000"/>
                </a:spcBef>
              </a:pPr>
              <a:r>
                <a:rPr lang="en-US" altLang="en-US" sz="3600" b="1" dirty="0">
                  <a:cs typeface="Times New Roman" pitchFamily="18" charset="0"/>
                </a:rPr>
                <a:t>¯</a:t>
              </a:r>
              <a:endParaRPr lang="en-US" altLang="en-US" sz="3600" b="1" dirty="0"/>
            </a:p>
          </p:txBody>
        </p:sp>
      </p:grpSp>
      <p:pic>
        <p:nvPicPr>
          <p:cNvPr id="9" name="Picture 8" descr="325px-Standard_deviation_diagram"/>
          <p:cNvPicPr>
            <a:picLocks noGrp="1"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25305" y="4049854"/>
            <a:ext cx="3903276" cy="24160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1296214437"/>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Spearman’s Rho</a:t>
            </a:r>
            <a:endParaRPr lang="en-US" dirty="0"/>
          </a:p>
        </p:txBody>
      </p:sp>
      <p:sp>
        <p:nvSpPr>
          <p:cNvPr id="3" name="Content Placeholder 2"/>
          <p:cNvSpPr>
            <a:spLocks noGrp="1"/>
          </p:cNvSpPr>
          <p:nvPr>
            <p:ph idx="1"/>
          </p:nvPr>
        </p:nvSpPr>
        <p:spPr/>
        <p:txBody>
          <a:bodyPr/>
          <a:lstStyle/>
          <a:p>
            <a:r>
              <a:rPr lang="en-US" sz="1400" dirty="0"/>
              <a:t>Spearman’s is nonparametric measure that avoids assumptions that the variables have a straight ­line </a:t>
            </a:r>
            <a:r>
              <a:rPr lang="en-US" sz="1400" dirty="0" smtClean="0"/>
              <a:t>relationship</a:t>
            </a:r>
            <a:endParaRPr lang="en-US" sz="1400" dirty="0" smtClean="0"/>
          </a:p>
          <a:p>
            <a:pPr lvl="1"/>
            <a:r>
              <a:rPr lang="en-US" sz="1200" dirty="0" smtClean="0"/>
              <a:t>Similar </a:t>
            </a:r>
            <a:r>
              <a:rPr lang="en-US" sz="1200" dirty="0"/>
              <a:t>to Pearson coefficient, r, Spearman’s r can have any value between –1 and +1</a:t>
            </a:r>
          </a:p>
          <a:p>
            <a:r>
              <a:rPr lang="en-US" altLang="en-US" sz="1400" dirty="0"/>
              <a:t>Some examples of situations where Spearman’s rho provides a </a:t>
            </a:r>
            <a:r>
              <a:rPr lang="en-US" altLang="en-US" sz="1400" dirty="0" smtClean="0"/>
              <a:t>summary</a:t>
            </a:r>
            <a:r>
              <a:rPr lang="en-US" altLang="en-US" sz="1400" dirty="0"/>
              <a:t> of the degree to which two variables are related</a:t>
            </a:r>
          </a:p>
          <a:p>
            <a:pPr marL="0" indent="0">
              <a:buNone/>
            </a:pPr>
            <a:r>
              <a:rPr lang="en-US" altLang="en-US" sz="1400" dirty="0"/>
              <a:t/>
            </a:r>
            <a:br>
              <a:rPr lang="en-US" altLang="en-US" sz="1400" dirty="0"/>
            </a:br>
            <a:endParaRPr lang="en-US" altLang="en-US" sz="1400" dirty="0" smtClean="0"/>
          </a:p>
          <a:p>
            <a:endParaRPr lang="en-US" altLang="en-US" sz="1400" dirty="0"/>
          </a:p>
          <a:p>
            <a:pPr marL="0" indent="0">
              <a:buNone/>
            </a:pPr>
            <a:r>
              <a:rPr lang="en-US" altLang="en-US" sz="1400" dirty="0"/>
              <a:t/>
            </a:r>
            <a:br>
              <a:rPr lang="en-US" altLang="en-US" sz="1400" dirty="0"/>
            </a:br>
            <a:r>
              <a:rPr lang="en-US" altLang="en-US" sz="1400" dirty="0" smtClean="0"/>
              <a:t/>
            </a:r>
            <a:br>
              <a:rPr lang="en-US" altLang="en-US" sz="1400" dirty="0" smtClean="0"/>
            </a:br>
            <a:r>
              <a:rPr lang="en-US" altLang="en-US" sz="1400" dirty="0" smtClean="0"/>
              <a:t/>
            </a:r>
            <a:br>
              <a:rPr lang="en-US" altLang="en-US" sz="1400" dirty="0" smtClean="0"/>
            </a:br>
            <a:endParaRPr lang="en-US" altLang="en-US" sz="1400" dirty="0"/>
          </a:p>
          <a:p>
            <a:r>
              <a:rPr lang="en-US" altLang="en-US" sz="1400" dirty="0"/>
              <a:t>When the scatter diagram shows a linear relationship between two quantitative variables, then r and r will have similar values</a:t>
            </a:r>
          </a:p>
          <a:p>
            <a:r>
              <a:rPr lang="en-US" altLang="en-US" sz="1400" dirty="0"/>
              <a:t>Ordinal data calls for non­parametric measures. Spearman’s rho measures the strength of the relationship between two ordinal variables or between an ordinal and a quantitative variable</a:t>
            </a:r>
          </a:p>
          <a:p>
            <a:endParaRPr lang="en-US" sz="1400" dirty="0"/>
          </a:p>
        </p:txBody>
      </p:sp>
      <p:sp>
        <p:nvSpPr>
          <p:cNvPr id="4" name="Slide Number Placeholder 3"/>
          <p:cNvSpPr>
            <a:spLocks noGrp="1"/>
          </p:cNvSpPr>
          <p:nvPr>
            <p:ph type="sldNum" sz="quarter" idx="12"/>
          </p:nvPr>
        </p:nvSpPr>
        <p:spPr/>
        <p:txBody>
          <a:bodyPr/>
          <a:lstStyle/>
          <a:p>
            <a:fld id="{5CBDBD4D-7B7B-4EC0-AB6E-424933B04FED}" type="slidenum">
              <a:rPr lang="en-US" smtClean="0"/>
              <a:pPr/>
              <a:t>47</a:t>
            </a:fld>
            <a:endParaRPr lang="en-US"/>
          </a:p>
        </p:txBody>
      </p:sp>
      <p:grpSp>
        <p:nvGrpSpPr>
          <p:cNvPr id="5" name="Group 4"/>
          <p:cNvGrpSpPr/>
          <p:nvPr/>
        </p:nvGrpSpPr>
        <p:grpSpPr>
          <a:xfrm>
            <a:off x="1802360" y="2613264"/>
            <a:ext cx="8587282" cy="2530409"/>
            <a:chOff x="706843" y="3166532"/>
            <a:chExt cx="8587282" cy="2783890"/>
          </a:xfrm>
        </p:grpSpPr>
        <p:sp>
          <p:nvSpPr>
            <p:cNvPr id="6" name="Rectangle 5"/>
            <p:cNvSpPr/>
            <p:nvPr/>
          </p:nvSpPr>
          <p:spPr bwMode="auto">
            <a:xfrm>
              <a:off x="706843" y="3474587"/>
              <a:ext cx="8587282" cy="2475835"/>
            </a:xfrm>
            <a:prstGeom prst="rect">
              <a:avLst/>
            </a:prstGeom>
            <a:solidFill>
              <a:schemeClr val="bg1">
                <a:lumMod val="85000"/>
              </a:schemeClr>
            </a:solidFill>
            <a:ln w="12700">
              <a:solidFill>
                <a:schemeClr val="tx1"/>
              </a:solid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L="234950" indent="-234950" fontAlgn="base">
                <a:spcBef>
                  <a:spcPct val="100000"/>
                </a:spcBef>
                <a:spcAft>
                  <a:spcPct val="0"/>
                </a:spcAft>
                <a:buFont typeface="Webdings" pitchFamily="18" charset="2"/>
                <a:buChar char="4"/>
              </a:pPr>
              <a:endParaRPr lang="en-US" sz="1600" dirty="0">
                <a:solidFill>
                  <a:schemeClr val="tx1"/>
                </a:solidFill>
              </a:endParaRPr>
            </a:p>
          </p:txBody>
        </p:sp>
        <p:grpSp>
          <p:nvGrpSpPr>
            <p:cNvPr id="7" name="Group 6"/>
            <p:cNvGrpSpPr/>
            <p:nvPr/>
          </p:nvGrpSpPr>
          <p:grpSpPr>
            <a:xfrm>
              <a:off x="849517" y="3597418"/>
              <a:ext cx="2897257" cy="2273869"/>
              <a:chOff x="865293" y="4148486"/>
              <a:chExt cx="2897257" cy="2415099"/>
            </a:xfrm>
          </p:grpSpPr>
          <p:cxnSp>
            <p:nvCxnSpPr>
              <p:cNvPr id="10" name="Straight Arrow Connector 9"/>
              <p:cNvCxnSpPr/>
              <p:nvPr/>
            </p:nvCxnSpPr>
            <p:spPr bwMode="auto">
              <a:xfrm flipV="1">
                <a:off x="1110791" y="4148486"/>
                <a:ext cx="0" cy="2103120"/>
              </a:xfrm>
              <a:prstGeom prst="straightConnector1">
                <a:avLst/>
              </a:prstGeom>
              <a:pattFill prst="pct50">
                <a:fgClr>
                  <a:schemeClr val="hlink"/>
                </a:fgClr>
                <a:bgClr>
                  <a:srgbClr val="FFFFFF"/>
                </a:bgClr>
              </a:pattFill>
              <a:ln w="9525" cap="flat" cmpd="sng" algn="ctr">
                <a:solidFill>
                  <a:schemeClr val="tx1"/>
                </a:solidFill>
                <a:prstDash val="solid"/>
                <a:round/>
                <a:headEnd type="none" w="med" len="med"/>
                <a:tailEnd type="none"/>
              </a:ln>
              <a:effectLst/>
            </p:spPr>
          </p:cxnSp>
          <p:cxnSp>
            <p:nvCxnSpPr>
              <p:cNvPr id="11" name="Straight Arrow Connector 10"/>
              <p:cNvCxnSpPr/>
              <p:nvPr/>
            </p:nvCxnSpPr>
            <p:spPr bwMode="auto">
              <a:xfrm>
                <a:off x="1110790" y="6239910"/>
                <a:ext cx="2651760" cy="0"/>
              </a:xfrm>
              <a:prstGeom prst="straightConnector1">
                <a:avLst/>
              </a:prstGeom>
              <a:pattFill prst="pct50">
                <a:fgClr>
                  <a:schemeClr val="hlink"/>
                </a:fgClr>
                <a:bgClr>
                  <a:srgbClr val="FFFFFF"/>
                </a:bgClr>
              </a:pattFill>
              <a:ln w="9525" cap="flat" cmpd="sng" algn="ctr">
                <a:solidFill>
                  <a:schemeClr val="tx1"/>
                </a:solidFill>
                <a:prstDash val="solid"/>
                <a:round/>
                <a:headEnd type="none" w="med" len="med"/>
                <a:tailEnd type="none"/>
              </a:ln>
              <a:effectLst/>
            </p:spPr>
          </p:cxnSp>
          <p:sp>
            <p:nvSpPr>
              <p:cNvPr id="12" name="Oval 11"/>
              <p:cNvSpPr/>
              <p:nvPr/>
            </p:nvSpPr>
            <p:spPr bwMode="auto">
              <a:xfrm>
                <a:off x="1254093" y="5136035"/>
                <a:ext cx="129653" cy="115290"/>
              </a:xfrm>
              <a:prstGeom prst="ellipse">
                <a:avLst/>
              </a:prstGeom>
              <a:solidFill>
                <a:schemeClr val="accent2"/>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L="234950" indent="-234950" fontAlgn="base">
                  <a:spcBef>
                    <a:spcPct val="100000"/>
                  </a:spcBef>
                  <a:spcAft>
                    <a:spcPct val="0"/>
                  </a:spcAft>
                  <a:buFont typeface="Webdings" pitchFamily="18" charset="2"/>
                  <a:buChar char="4"/>
                </a:pPr>
                <a:endParaRPr lang="en-US" sz="1600" dirty="0">
                  <a:solidFill>
                    <a:schemeClr val="tx1"/>
                  </a:solidFill>
                </a:endParaRPr>
              </a:p>
            </p:txBody>
          </p:sp>
          <p:sp>
            <p:nvSpPr>
              <p:cNvPr id="13" name="Oval 12"/>
              <p:cNvSpPr/>
              <p:nvPr/>
            </p:nvSpPr>
            <p:spPr bwMode="auto">
              <a:xfrm>
                <a:off x="1241572" y="4297012"/>
                <a:ext cx="129653" cy="115290"/>
              </a:xfrm>
              <a:prstGeom prst="ellipse">
                <a:avLst/>
              </a:prstGeom>
              <a:solidFill>
                <a:schemeClr val="accent2"/>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L="234950" indent="-234950" fontAlgn="base">
                  <a:spcBef>
                    <a:spcPct val="100000"/>
                  </a:spcBef>
                  <a:spcAft>
                    <a:spcPct val="0"/>
                  </a:spcAft>
                  <a:buFont typeface="Webdings" pitchFamily="18" charset="2"/>
                  <a:buChar char="4"/>
                </a:pPr>
                <a:endParaRPr lang="en-US" sz="1600" dirty="0">
                  <a:solidFill>
                    <a:schemeClr val="tx1"/>
                  </a:solidFill>
                </a:endParaRPr>
              </a:p>
            </p:txBody>
          </p:sp>
          <p:sp>
            <p:nvSpPr>
              <p:cNvPr id="14" name="Oval 13"/>
              <p:cNvSpPr/>
              <p:nvPr/>
            </p:nvSpPr>
            <p:spPr bwMode="auto">
              <a:xfrm>
                <a:off x="1499746" y="4619092"/>
                <a:ext cx="129653" cy="115290"/>
              </a:xfrm>
              <a:prstGeom prst="ellipse">
                <a:avLst/>
              </a:prstGeom>
              <a:solidFill>
                <a:schemeClr val="accent2"/>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L="234950" indent="-234950" fontAlgn="base">
                  <a:spcBef>
                    <a:spcPct val="100000"/>
                  </a:spcBef>
                  <a:spcAft>
                    <a:spcPct val="0"/>
                  </a:spcAft>
                  <a:buFont typeface="Webdings" pitchFamily="18" charset="2"/>
                  <a:buChar char="4"/>
                </a:pPr>
                <a:endParaRPr lang="en-US" sz="1600" dirty="0">
                  <a:solidFill>
                    <a:schemeClr val="tx1"/>
                  </a:solidFill>
                </a:endParaRPr>
              </a:p>
            </p:txBody>
          </p:sp>
          <p:sp>
            <p:nvSpPr>
              <p:cNvPr id="15" name="Oval 14"/>
              <p:cNvSpPr/>
              <p:nvPr/>
            </p:nvSpPr>
            <p:spPr bwMode="auto">
              <a:xfrm>
                <a:off x="1711293" y="5030161"/>
                <a:ext cx="129653" cy="115290"/>
              </a:xfrm>
              <a:prstGeom prst="ellipse">
                <a:avLst/>
              </a:prstGeom>
              <a:solidFill>
                <a:schemeClr val="accent2"/>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L="234950" indent="-234950" fontAlgn="base">
                  <a:spcBef>
                    <a:spcPct val="100000"/>
                  </a:spcBef>
                  <a:spcAft>
                    <a:spcPct val="0"/>
                  </a:spcAft>
                  <a:buFont typeface="Webdings" pitchFamily="18" charset="2"/>
                  <a:buChar char="4"/>
                </a:pPr>
                <a:endParaRPr lang="en-US" sz="1600" dirty="0">
                  <a:solidFill>
                    <a:schemeClr val="tx1"/>
                  </a:solidFill>
                </a:endParaRPr>
              </a:p>
            </p:txBody>
          </p:sp>
          <p:sp>
            <p:nvSpPr>
              <p:cNvPr id="16" name="Oval 15"/>
              <p:cNvSpPr/>
              <p:nvPr/>
            </p:nvSpPr>
            <p:spPr bwMode="auto">
              <a:xfrm>
                <a:off x="1254642" y="4532347"/>
                <a:ext cx="129653" cy="115290"/>
              </a:xfrm>
              <a:prstGeom prst="ellipse">
                <a:avLst/>
              </a:prstGeom>
              <a:solidFill>
                <a:schemeClr val="accent2"/>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L="234950" indent="-234950" fontAlgn="base">
                  <a:spcBef>
                    <a:spcPct val="100000"/>
                  </a:spcBef>
                  <a:spcAft>
                    <a:spcPct val="0"/>
                  </a:spcAft>
                  <a:buFont typeface="Webdings" pitchFamily="18" charset="2"/>
                  <a:buChar char="4"/>
                </a:pPr>
                <a:endParaRPr lang="en-US" sz="1600" dirty="0">
                  <a:solidFill>
                    <a:schemeClr val="tx1"/>
                  </a:solidFill>
                </a:endParaRPr>
              </a:p>
            </p:txBody>
          </p:sp>
          <p:sp>
            <p:nvSpPr>
              <p:cNvPr id="17" name="Oval 16"/>
              <p:cNvSpPr/>
              <p:nvPr/>
            </p:nvSpPr>
            <p:spPr bwMode="auto">
              <a:xfrm>
                <a:off x="1283661" y="4849354"/>
                <a:ext cx="129653" cy="115290"/>
              </a:xfrm>
              <a:prstGeom prst="ellipse">
                <a:avLst/>
              </a:prstGeom>
              <a:solidFill>
                <a:schemeClr val="accent2"/>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L="234950" indent="-234950" fontAlgn="base">
                  <a:spcBef>
                    <a:spcPct val="100000"/>
                  </a:spcBef>
                  <a:spcAft>
                    <a:spcPct val="0"/>
                  </a:spcAft>
                  <a:buFont typeface="Webdings" pitchFamily="18" charset="2"/>
                  <a:buChar char="4"/>
                </a:pPr>
                <a:endParaRPr lang="en-US" sz="1600" dirty="0">
                  <a:solidFill>
                    <a:schemeClr val="tx1"/>
                  </a:solidFill>
                </a:endParaRPr>
              </a:p>
            </p:txBody>
          </p:sp>
          <p:sp>
            <p:nvSpPr>
              <p:cNvPr id="18" name="Oval 17"/>
              <p:cNvSpPr/>
              <p:nvPr/>
            </p:nvSpPr>
            <p:spPr bwMode="auto">
              <a:xfrm>
                <a:off x="1512805" y="4781631"/>
                <a:ext cx="129653" cy="115290"/>
              </a:xfrm>
              <a:prstGeom prst="ellipse">
                <a:avLst/>
              </a:prstGeom>
              <a:solidFill>
                <a:schemeClr val="accent2"/>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L="234950" indent="-234950" fontAlgn="base">
                  <a:spcBef>
                    <a:spcPct val="100000"/>
                  </a:spcBef>
                  <a:spcAft>
                    <a:spcPct val="0"/>
                  </a:spcAft>
                  <a:buFont typeface="Webdings" pitchFamily="18" charset="2"/>
                  <a:buChar char="4"/>
                </a:pPr>
                <a:endParaRPr lang="en-US" sz="1600" dirty="0">
                  <a:solidFill>
                    <a:schemeClr val="tx1"/>
                  </a:solidFill>
                </a:endParaRPr>
              </a:p>
            </p:txBody>
          </p:sp>
          <p:sp>
            <p:nvSpPr>
              <p:cNvPr id="19" name="Oval 18"/>
              <p:cNvSpPr/>
              <p:nvPr/>
            </p:nvSpPr>
            <p:spPr bwMode="auto">
              <a:xfrm>
                <a:off x="1424867" y="5251325"/>
                <a:ext cx="129653" cy="115290"/>
              </a:xfrm>
              <a:prstGeom prst="ellipse">
                <a:avLst/>
              </a:prstGeom>
              <a:solidFill>
                <a:schemeClr val="accent2"/>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L="234950" indent="-234950" fontAlgn="base">
                  <a:spcBef>
                    <a:spcPct val="100000"/>
                  </a:spcBef>
                  <a:spcAft>
                    <a:spcPct val="0"/>
                  </a:spcAft>
                  <a:buFont typeface="Webdings" pitchFamily="18" charset="2"/>
                  <a:buChar char="4"/>
                </a:pPr>
                <a:endParaRPr lang="en-US" sz="1600" dirty="0">
                  <a:solidFill>
                    <a:schemeClr val="tx1"/>
                  </a:solidFill>
                </a:endParaRPr>
              </a:p>
            </p:txBody>
          </p:sp>
          <p:sp>
            <p:nvSpPr>
              <p:cNvPr id="20" name="Oval 19"/>
              <p:cNvSpPr/>
              <p:nvPr/>
            </p:nvSpPr>
            <p:spPr bwMode="auto">
              <a:xfrm>
                <a:off x="1328969" y="5642806"/>
                <a:ext cx="129653" cy="115290"/>
              </a:xfrm>
              <a:prstGeom prst="ellipse">
                <a:avLst/>
              </a:prstGeom>
              <a:solidFill>
                <a:schemeClr val="accent2"/>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L="234950" indent="-234950" fontAlgn="base">
                  <a:spcBef>
                    <a:spcPct val="100000"/>
                  </a:spcBef>
                  <a:spcAft>
                    <a:spcPct val="0"/>
                  </a:spcAft>
                  <a:buFont typeface="Webdings" pitchFamily="18" charset="2"/>
                  <a:buChar char="4"/>
                </a:pPr>
                <a:endParaRPr lang="en-US" sz="1600" dirty="0">
                  <a:solidFill>
                    <a:schemeClr val="tx1"/>
                  </a:solidFill>
                </a:endParaRPr>
              </a:p>
            </p:txBody>
          </p:sp>
          <p:sp>
            <p:nvSpPr>
              <p:cNvPr id="21" name="Oval 20"/>
              <p:cNvSpPr/>
              <p:nvPr/>
            </p:nvSpPr>
            <p:spPr bwMode="auto">
              <a:xfrm>
                <a:off x="1711292" y="5464080"/>
                <a:ext cx="129653" cy="115290"/>
              </a:xfrm>
              <a:prstGeom prst="ellipse">
                <a:avLst/>
              </a:prstGeom>
              <a:solidFill>
                <a:schemeClr val="accent2"/>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L="234950" indent="-234950" fontAlgn="base">
                  <a:spcBef>
                    <a:spcPct val="100000"/>
                  </a:spcBef>
                  <a:spcAft>
                    <a:spcPct val="0"/>
                  </a:spcAft>
                  <a:buFont typeface="Webdings" pitchFamily="18" charset="2"/>
                  <a:buChar char="4"/>
                </a:pPr>
                <a:endParaRPr lang="en-US" sz="1600" dirty="0">
                  <a:solidFill>
                    <a:schemeClr val="tx1"/>
                  </a:solidFill>
                </a:endParaRPr>
              </a:p>
            </p:txBody>
          </p:sp>
          <p:sp>
            <p:nvSpPr>
              <p:cNvPr id="22" name="Oval 21"/>
              <p:cNvSpPr/>
              <p:nvPr/>
            </p:nvSpPr>
            <p:spPr bwMode="auto">
              <a:xfrm>
                <a:off x="1410675" y="5953660"/>
                <a:ext cx="129653" cy="115290"/>
              </a:xfrm>
              <a:prstGeom prst="ellipse">
                <a:avLst/>
              </a:prstGeom>
              <a:solidFill>
                <a:schemeClr val="accent2"/>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L="234950" indent="-234950" fontAlgn="base">
                  <a:spcBef>
                    <a:spcPct val="100000"/>
                  </a:spcBef>
                  <a:spcAft>
                    <a:spcPct val="0"/>
                  </a:spcAft>
                  <a:buFont typeface="Webdings" pitchFamily="18" charset="2"/>
                  <a:buChar char="4"/>
                </a:pPr>
                <a:endParaRPr lang="en-US" sz="1600" dirty="0">
                  <a:solidFill>
                    <a:schemeClr val="tx1"/>
                  </a:solidFill>
                </a:endParaRPr>
              </a:p>
            </p:txBody>
          </p:sp>
          <p:sp>
            <p:nvSpPr>
              <p:cNvPr id="23" name="Oval 22"/>
              <p:cNvSpPr/>
              <p:nvPr/>
            </p:nvSpPr>
            <p:spPr bwMode="auto">
              <a:xfrm>
                <a:off x="1863693" y="5182561"/>
                <a:ext cx="129653" cy="115290"/>
              </a:xfrm>
              <a:prstGeom prst="ellipse">
                <a:avLst/>
              </a:prstGeom>
              <a:solidFill>
                <a:schemeClr val="accent2"/>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L="234950" indent="-234950" fontAlgn="base">
                  <a:spcBef>
                    <a:spcPct val="100000"/>
                  </a:spcBef>
                  <a:spcAft>
                    <a:spcPct val="0"/>
                  </a:spcAft>
                  <a:buFont typeface="Webdings" pitchFamily="18" charset="2"/>
                  <a:buChar char="4"/>
                </a:pPr>
                <a:endParaRPr lang="en-US" sz="1600" dirty="0">
                  <a:solidFill>
                    <a:schemeClr val="tx1"/>
                  </a:solidFill>
                </a:endParaRPr>
              </a:p>
            </p:txBody>
          </p:sp>
          <p:sp>
            <p:nvSpPr>
              <p:cNvPr id="24" name="Oval 23"/>
              <p:cNvSpPr/>
              <p:nvPr/>
            </p:nvSpPr>
            <p:spPr bwMode="auto">
              <a:xfrm>
                <a:off x="1458622" y="5004606"/>
                <a:ext cx="129653" cy="115290"/>
              </a:xfrm>
              <a:prstGeom prst="ellipse">
                <a:avLst/>
              </a:prstGeom>
              <a:solidFill>
                <a:schemeClr val="accent2"/>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L="234950" indent="-234950" fontAlgn="base">
                  <a:spcBef>
                    <a:spcPct val="100000"/>
                  </a:spcBef>
                  <a:spcAft>
                    <a:spcPct val="0"/>
                  </a:spcAft>
                  <a:buFont typeface="Webdings" pitchFamily="18" charset="2"/>
                  <a:buChar char="4"/>
                </a:pPr>
                <a:endParaRPr lang="en-US" sz="1600" dirty="0">
                  <a:solidFill>
                    <a:schemeClr val="tx1"/>
                  </a:solidFill>
                </a:endParaRPr>
              </a:p>
            </p:txBody>
          </p:sp>
          <p:sp>
            <p:nvSpPr>
              <p:cNvPr id="25" name="Oval 24"/>
              <p:cNvSpPr/>
              <p:nvPr/>
            </p:nvSpPr>
            <p:spPr bwMode="auto">
              <a:xfrm>
                <a:off x="1886440" y="4474702"/>
                <a:ext cx="129653" cy="115290"/>
              </a:xfrm>
              <a:prstGeom prst="ellipse">
                <a:avLst/>
              </a:prstGeom>
              <a:solidFill>
                <a:schemeClr val="accent2"/>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L="234950" indent="-234950" fontAlgn="base">
                  <a:spcBef>
                    <a:spcPct val="100000"/>
                  </a:spcBef>
                  <a:spcAft>
                    <a:spcPct val="0"/>
                  </a:spcAft>
                  <a:buFont typeface="Webdings" pitchFamily="18" charset="2"/>
                  <a:buChar char="4"/>
                </a:pPr>
                <a:endParaRPr lang="en-US" sz="1600" dirty="0">
                  <a:solidFill>
                    <a:schemeClr val="tx1"/>
                  </a:solidFill>
                </a:endParaRPr>
              </a:p>
            </p:txBody>
          </p:sp>
          <p:sp>
            <p:nvSpPr>
              <p:cNvPr id="26" name="Oval 25"/>
              <p:cNvSpPr/>
              <p:nvPr/>
            </p:nvSpPr>
            <p:spPr bwMode="auto">
              <a:xfrm>
                <a:off x="2038840" y="4627102"/>
                <a:ext cx="129653" cy="115290"/>
              </a:xfrm>
              <a:prstGeom prst="ellipse">
                <a:avLst/>
              </a:prstGeom>
              <a:solidFill>
                <a:schemeClr val="accent2"/>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L="234950" indent="-234950" fontAlgn="base">
                  <a:spcBef>
                    <a:spcPct val="100000"/>
                  </a:spcBef>
                  <a:spcAft>
                    <a:spcPct val="0"/>
                  </a:spcAft>
                  <a:buFont typeface="Webdings" pitchFamily="18" charset="2"/>
                  <a:buChar char="4"/>
                </a:pPr>
                <a:endParaRPr lang="en-US" sz="1600" dirty="0">
                  <a:solidFill>
                    <a:schemeClr val="tx1"/>
                  </a:solidFill>
                </a:endParaRPr>
              </a:p>
            </p:txBody>
          </p:sp>
          <p:sp>
            <p:nvSpPr>
              <p:cNvPr id="27" name="Oval 26"/>
              <p:cNvSpPr/>
              <p:nvPr/>
            </p:nvSpPr>
            <p:spPr bwMode="auto">
              <a:xfrm>
                <a:off x="2168493" y="4354657"/>
                <a:ext cx="129653" cy="115290"/>
              </a:xfrm>
              <a:prstGeom prst="ellipse">
                <a:avLst/>
              </a:prstGeom>
              <a:solidFill>
                <a:schemeClr val="accent2"/>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L="234950" indent="-234950" fontAlgn="base">
                  <a:spcBef>
                    <a:spcPct val="100000"/>
                  </a:spcBef>
                  <a:spcAft>
                    <a:spcPct val="0"/>
                  </a:spcAft>
                  <a:buFont typeface="Webdings" pitchFamily="18" charset="2"/>
                  <a:buChar char="4"/>
                </a:pPr>
                <a:endParaRPr lang="en-US" sz="1600" dirty="0">
                  <a:solidFill>
                    <a:schemeClr val="tx1"/>
                  </a:solidFill>
                </a:endParaRPr>
              </a:p>
            </p:txBody>
          </p:sp>
          <p:sp>
            <p:nvSpPr>
              <p:cNvPr id="28" name="Oval 27"/>
              <p:cNvSpPr/>
              <p:nvPr/>
            </p:nvSpPr>
            <p:spPr bwMode="auto">
              <a:xfrm>
                <a:off x="2436670" y="4480454"/>
                <a:ext cx="129653" cy="115290"/>
              </a:xfrm>
              <a:prstGeom prst="ellipse">
                <a:avLst/>
              </a:prstGeom>
              <a:solidFill>
                <a:schemeClr val="accent2"/>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L="234950" indent="-234950" fontAlgn="base">
                  <a:spcBef>
                    <a:spcPct val="100000"/>
                  </a:spcBef>
                  <a:spcAft>
                    <a:spcPct val="0"/>
                  </a:spcAft>
                  <a:buFont typeface="Webdings" pitchFamily="18" charset="2"/>
                  <a:buChar char="4"/>
                </a:pPr>
                <a:endParaRPr lang="en-US" sz="1600" dirty="0">
                  <a:solidFill>
                    <a:schemeClr val="tx1"/>
                  </a:solidFill>
                </a:endParaRPr>
              </a:p>
            </p:txBody>
          </p:sp>
          <p:sp>
            <p:nvSpPr>
              <p:cNvPr id="29" name="Oval 28"/>
              <p:cNvSpPr/>
              <p:nvPr/>
            </p:nvSpPr>
            <p:spPr bwMode="auto">
              <a:xfrm>
                <a:off x="2339863" y="4201209"/>
                <a:ext cx="129653" cy="115290"/>
              </a:xfrm>
              <a:prstGeom prst="ellipse">
                <a:avLst/>
              </a:prstGeom>
              <a:solidFill>
                <a:schemeClr val="accent2"/>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L="234950" indent="-234950" fontAlgn="base">
                  <a:spcBef>
                    <a:spcPct val="100000"/>
                  </a:spcBef>
                  <a:spcAft>
                    <a:spcPct val="0"/>
                  </a:spcAft>
                  <a:buFont typeface="Webdings" pitchFamily="18" charset="2"/>
                  <a:buChar char="4"/>
                </a:pPr>
                <a:endParaRPr lang="en-US" sz="1600" dirty="0">
                  <a:solidFill>
                    <a:schemeClr val="tx1"/>
                  </a:solidFill>
                </a:endParaRPr>
              </a:p>
            </p:txBody>
          </p:sp>
          <p:sp>
            <p:nvSpPr>
              <p:cNvPr id="30" name="Oval 29"/>
              <p:cNvSpPr/>
              <p:nvPr/>
            </p:nvSpPr>
            <p:spPr bwMode="auto">
              <a:xfrm>
                <a:off x="2706078" y="4412302"/>
                <a:ext cx="129653" cy="115290"/>
              </a:xfrm>
              <a:prstGeom prst="ellipse">
                <a:avLst/>
              </a:prstGeom>
              <a:solidFill>
                <a:schemeClr val="accent2"/>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L="234950" indent="-234950" fontAlgn="base">
                  <a:spcBef>
                    <a:spcPct val="100000"/>
                  </a:spcBef>
                  <a:spcAft>
                    <a:spcPct val="0"/>
                  </a:spcAft>
                  <a:buFont typeface="Webdings" pitchFamily="18" charset="2"/>
                  <a:buChar char="4"/>
                </a:pPr>
                <a:endParaRPr lang="en-US" sz="1600" dirty="0">
                  <a:solidFill>
                    <a:schemeClr val="tx1"/>
                  </a:solidFill>
                </a:endParaRPr>
              </a:p>
            </p:txBody>
          </p:sp>
          <p:sp>
            <p:nvSpPr>
              <p:cNvPr id="31" name="Oval 30"/>
              <p:cNvSpPr/>
              <p:nvPr/>
            </p:nvSpPr>
            <p:spPr bwMode="auto">
              <a:xfrm>
                <a:off x="3014655" y="4538099"/>
                <a:ext cx="129653" cy="115290"/>
              </a:xfrm>
              <a:prstGeom prst="ellipse">
                <a:avLst/>
              </a:prstGeom>
              <a:solidFill>
                <a:schemeClr val="accent2"/>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L="234950" indent="-234950" fontAlgn="base">
                  <a:spcBef>
                    <a:spcPct val="100000"/>
                  </a:spcBef>
                  <a:spcAft>
                    <a:spcPct val="0"/>
                  </a:spcAft>
                  <a:buFont typeface="Webdings" pitchFamily="18" charset="2"/>
                  <a:buChar char="4"/>
                </a:pPr>
                <a:endParaRPr lang="en-US" sz="1600" dirty="0">
                  <a:solidFill>
                    <a:schemeClr val="tx1"/>
                  </a:solidFill>
                </a:endParaRPr>
              </a:p>
            </p:txBody>
          </p:sp>
          <p:sp>
            <p:nvSpPr>
              <p:cNvPr id="32" name="Oval 31"/>
              <p:cNvSpPr/>
              <p:nvPr/>
            </p:nvSpPr>
            <p:spPr bwMode="auto">
              <a:xfrm>
                <a:off x="3276237" y="4781631"/>
                <a:ext cx="129653" cy="115290"/>
              </a:xfrm>
              <a:prstGeom prst="ellipse">
                <a:avLst/>
              </a:prstGeom>
              <a:solidFill>
                <a:schemeClr val="accent2"/>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L="234950" indent="-234950" fontAlgn="base">
                  <a:spcBef>
                    <a:spcPct val="100000"/>
                  </a:spcBef>
                  <a:spcAft>
                    <a:spcPct val="0"/>
                  </a:spcAft>
                  <a:buFont typeface="Webdings" pitchFamily="18" charset="2"/>
                  <a:buChar char="4"/>
                </a:pPr>
                <a:endParaRPr lang="en-US" sz="1600" dirty="0">
                  <a:solidFill>
                    <a:schemeClr val="tx1"/>
                  </a:solidFill>
                </a:endParaRPr>
              </a:p>
            </p:txBody>
          </p:sp>
          <p:sp>
            <p:nvSpPr>
              <p:cNvPr id="33" name="Oval 32"/>
              <p:cNvSpPr/>
              <p:nvPr/>
            </p:nvSpPr>
            <p:spPr bwMode="auto">
              <a:xfrm>
                <a:off x="3430339" y="4403053"/>
                <a:ext cx="129653" cy="115290"/>
              </a:xfrm>
              <a:prstGeom prst="ellipse">
                <a:avLst/>
              </a:prstGeom>
              <a:solidFill>
                <a:schemeClr val="accent2"/>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L="234950" indent="-234950" fontAlgn="base">
                  <a:spcBef>
                    <a:spcPct val="100000"/>
                  </a:spcBef>
                  <a:spcAft>
                    <a:spcPct val="0"/>
                  </a:spcAft>
                  <a:buFont typeface="Webdings" pitchFamily="18" charset="2"/>
                  <a:buChar char="4"/>
                </a:pPr>
                <a:endParaRPr lang="en-US" sz="1600" dirty="0">
                  <a:solidFill>
                    <a:schemeClr val="tx1"/>
                  </a:solidFill>
                </a:endParaRPr>
              </a:p>
            </p:txBody>
          </p:sp>
          <p:sp>
            <p:nvSpPr>
              <p:cNvPr id="34" name="TextBox 33"/>
              <p:cNvSpPr txBox="1"/>
              <p:nvPr/>
            </p:nvSpPr>
            <p:spPr>
              <a:xfrm>
                <a:off x="1805460" y="6239910"/>
                <a:ext cx="1392072" cy="323675"/>
              </a:xfrm>
              <a:prstGeom prst="rect">
                <a:avLst/>
              </a:prstGeom>
              <a:noFill/>
            </p:spPr>
            <p:txBody>
              <a:bodyPr wrap="square" rtlCol="0">
                <a:spAutoFit/>
              </a:bodyPr>
              <a:lstStyle/>
              <a:p>
                <a:r>
                  <a:rPr lang="en-US" sz="1200" b="1" dirty="0"/>
                  <a:t>GDP</a:t>
                </a:r>
              </a:p>
            </p:txBody>
          </p:sp>
          <p:sp>
            <p:nvSpPr>
              <p:cNvPr id="35" name="TextBox 34"/>
              <p:cNvSpPr txBox="1"/>
              <p:nvPr/>
            </p:nvSpPr>
            <p:spPr>
              <a:xfrm rot="16200000">
                <a:off x="307757" y="5032238"/>
                <a:ext cx="1392072" cy="276999"/>
              </a:xfrm>
              <a:prstGeom prst="rect">
                <a:avLst/>
              </a:prstGeom>
              <a:noFill/>
            </p:spPr>
            <p:txBody>
              <a:bodyPr wrap="square" rtlCol="0">
                <a:spAutoFit/>
              </a:bodyPr>
              <a:lstStyle/>
              <a:p>
                <a:r>
                  <a:rPr lang="en-US" sz="1200" b="1" dirty="0"/>
                  <a:t>Calories</a:t>
                </a:r>
              </a:p>
            </p:txBody>
          </p:sp>
        </p:grpSp>
        <p:sp>
          <p:nvSpPr>
            <p:cNvPr id="8" name="Rectangle 7"/>
            <p:cNvSpPr/>
            <p:nvPr/>
          </p:nvSpPr>
          <p:spPr>
            <a:xfrm>
              <a:off x="706843" y="3166532"/>
              <a:ext cx="8587282" cy="338608"/>
            </a:xfrm>
            <a:prstGeom prst="rect">
              <a:avLst/>
            </a:prstGeom>
            <a:solidFill>
              <a:schemeClr val="accent1"/>
            </a:solidFill>
            <a:ln w="12700">
              <a:solidFill>
                <a:schemeClr val="tx1"/>
              </a:solidFill>
            </a:ln>
            <a:effectLst/>
          </p:spPr>
          <p:txBody>
            <a:bodyPr wrap="square">
              <a:spAutoFit/>
            </a:bodyPr>
            <a:lstStyle/>
            <a:p>
              <a:r>
                <a:rPr lang="en-US" sz="1400" b="1" i="1" dirty="0">
                  <a:solidFill>
                    <a:schemeClr val="bg1"/>
                  </a:solidFill>
                </a:rPr>
                <a:t>Scatter diagram shows non­linear relationship: conventional correlation misleadingly low</a:t>
              </a:r>
            </a:p>
          </p:txBody>
        </p:sp>
        <p:sp>
          <p:nvSpPr>
            <p:cNvPr id="9" name="Rectangle 8"/>
            <p:cNvSpPr/>
            <p:nvPr/>
          </p:nvSpPr>
          <p:spPr>
            <a:xfrm>
              <a:off x="3815014" y="3575231"/>
              <a:ext cx="5192510" cy="1997786"/>
            </a:xfrm>
            <a:prstGeom prst="rect">
              <a:avLst/>
            </a:prstGeom>
          </p:spPr>
          <p:txBody>
            <a:bodyPr wrap="square" anchor="ctr">
              <a:spAutoFit/>
            </a:bodyPr>
            <a:lstStyle/>
            <a:p>
              <a:pPr marL="171450" indent="-171450">
                <a:buFont typeface="Webdings" panose="05030102010509060703" pitchFamily="18" charset="2"/>
                <a:buChar char="4"/>
              </a:pPr>
              <a:r>
                <a:rPr lang="en-US" sz="1400" dirty="0"/>
                <a:t>Both variables – </a:t>
              </a:r>
              <a:r>
                <a:rPr lang="en-US" sz="1400" b="1" dirty="0"/>
                <a:t>GDP &amp; Calories </a:t>
              </a:r>
              <a:r>
                <a:rPr lang="en-US" sz="1400" dirty="0"/>
                <a:t>are </a:t>
              </a:r>
              <a:r>
                <a:rPr lang="en-US" sz="1400" u="sng" dirty="0"/>
                <a:t>quantitative</a:t>
              </a:r>
              <a:r>
                <a:rPr lang="en-US" sz="1400" dirty="0"/>
                <a:t> but the shape of the relationship is non­linear</a:t>
              </a:r>
            </a:p>
            <a:p>
              <a:pPr marL="171450" indent="-171450">
                <a:buFont typeface="Webdings" panose="05030102010509060703" pitchFamily="18" charset="2"/>
                <a:buChar char="4"/>
              </a:pPr>
              <a:r>
                <a:rPr lang="en-US" sz="1400" dirty="0"/>
                <a:t>The </a:t>
              </a:r>
              <a:r>
                <a:rPr lang="en-US" sz="1400" i="1" u="sng" dirty="0"/>
                <a:t>conventional</a:t>
              </a:r>
              <a:r>
                <a:rPr lang="en-US" sz="1400" dirty="0"/>
                <a:t> correlation coefficient, r, is designed to measure the strength of relationships that are </a:t>
              </a:r>
              <a:r>
                <a:rPr lang="en-US" sz="1400" b="1" dirty="0"/>
                <a:t>linear</a:t>
              </a:r>
              <a:r>
                <a:rPr lang="en-US" sz="1400" dirty="0"/>
                <a:t> in nature</a:t>
              </a:r>
            </a:p>
            <a:p>
              <a:pPr marL="171450" indent="-171450">
                <a:buFont typeface="Webdings" panose="05030102010509060703" pitchFamily="18" charset="2"/>
                <a:buChar char="4"/>
              </a:pPr>
              <a:r>
                <a:rPr lang="en-US" sz="1400" dirty="0"/>
                <a:t>Here the value of r is 0.615 (61.5%), but the value of Spearman’s r is 0.796 (79.6%). The non­ linear pattern shown in the scatter diagram means that r tends to under represent the strength of the relationship</a:t>
              </a:r>
            </a:p>
          </p:txBody>
        </p:sp>
      </p:grpSp>
    </p:spTree>
    <p:extLst>
      <p:ext uri="{BB962C8B-B14F-4D97-AF65-F5344CB8AC3E}">
        <p14:creationId xmlns:p14="http://schemas.microsoft.com/office/powerpoint/2010/main" val="338858047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Cramer’s </a:t>
            </a:r>
            <a:r>
              <a:rPr lang="en-US" dirty="0" smtClean="0"/>
              <a:t>V</a:t>
            </a:r>
            <a:endParaRPr lang="en-US" dirty="0"/>
          </a:p>
        </p:txBody>
      </p:sp>
      <p:sp>
        <p:nvSpPr>
          <p:cNvPr id="3" name="Content Placeholder 2"/>
          <p:cNvSpPr>
            <a:spLocks noGrp="1"/>
          </p:cNvSpPr>
          <p:nvPr>
            <p:ph idx="1"/>
          </p:nvPr>
        </p:nvSpPr>
        <p:spPr/>
        <p:txBody>
          <a:bodyPr/>
          <a:lstStyle/>
          <a:p>
            <a:r>
              <a:rPr lang="en-US" sz="1400" dirty="0"/>
              <a:t>Cramer’s V is used to measure the strength of association between one nominal variable with another nominal, or ordinal variable</a:t>
            </a:r>
          </a:p>
          <a:p>
            <a:r>
              <a:rPr lang="en-US" sz="1400" dirty="0" smtClean="0"/>
              <a:t>It is </a:t>
            </a:r>
            <a:r>
              <a:rPr lang="en-US" sz="1400" dirty="0"/>
              <a:t>used when the number of possible values for the two variables is unequal, yielding a different number of rows and columns in the data matrix (2x3, 3x5, etc.)</a:t>
            </a:r>
          </a:p>
          <a:p>
            <a:r>
              <a:rPr lang="en-US" sz="1400" dirty="0" smtClean="0"/>
              <a:t>Cramer’s </a:t>
            </a:r>
            <a:r>
              <a:rPr lang="en-US" sz="1400" dirty="0"/>
              <a:t>V is computed by taking the square root of the chi-squared statistic divided by the sample size(N) and the length of the minimum dimension (k is the smaller of the number of rows r or columns c)</a:t>
            </a:r>
          </a:p>
          <a:p>
            <a:pPr lvl="1"/>
            <a:r>
              <a:rPr lang="en-US" sz="1200" dirty="0"/>
              <a:t>Cramer’s V will always fall along a range from a low of 0 to a high of 1 with negative correlation being mathematically impossible</a:t>
            </a:r>
          </a:p>
          <a:p>
            <a:endParaRPr lang="en-US" sz="1400" dirty="0"/>
          </a:p>
          <a:p>
            <a:endParaRPr lang="en-US" sz="1400" dirty="0"/>
          </a:p>
        </p:txBody>
      </p:sp>
      <p:sp>
        <p:nvSpPr>
          <p:cNvPr id="4" name="Slide Number Placeholder 3"/>
          <p:cNvSpPr>
            <a:spLocks noGrp="1"/>
          </p:cNvSpPr>
          <p:nvPr>
            <p:ph type="sldNum" sz="quarter" idx="12"/>
          </p:nvPr>
        </p:nvSpPr>
        <p:spPr/>
        <p:txBody>
          <a:bodyPr/>
          <a:lstStyle/>
          <a:p>
            <a:fld id="{5CBDBD4D-7B7B-4EC0-AB6E-424933B04FED}" type="slidenum">
              <a:rPr lang="en-US" smtClean="0"/>
              <a:pPr/>
              <a:t>48</a:t>
            </a:fld>
            <a:endParaRPr lang="en-US"/>
          </a:p>
        </p:txBody>
      </p:sp>
      <p:pic>
        <p:nvPicPr>
          <p:cNvPr id="5" name="Picture 8" descr="http://www.clintools.com/products/org/WebHelp/images/ebx_-1690212883.gi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71511" y="4123815"/>
            <a:ext cx="2540714" cy="14307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232920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Missing </a:t>
            </a:r>
            <a:r>
              <a:rPr lang="en-US" dirty="0" smtClean="0"/>
              <a:t>V</a:t>
            </a:r>
            <a:r>
              <a:rPr lang="en-US" dirty="0" smtClean="0"/>
              <a:t>alue Treatment</a:t>
            </a:r>
            <a:endParaRPr lang="en-US" dirty="0"/>
          </a:p>
        </p:txBody>
      </p:sp>
      <p:sp>
        <p:nvSpPr>
          <p:cNvPr id="3" name="Content Placeholder 2"/>
          <p:cNvSpPr>
            <a:spLocks noGrp="1"/>
          </p:cNvSpPr>
          <p:nvPr>
            <p:ph idx="1"/>
          </p:nvPr>
        </p:nvSpPr>
        <p:spPr/>
        <p:txBody>
          <a:bodyPr/>
          <a:lstStyle/>
          <a:p>
            <a:r>
              <a:rPr lang="en-US" sz="1400" dirty="0"/>
              <a:t>A data set may have missing values for one or more variables. Data objects could have missing values for multiple reasons and these reasons play an important role while treating </a:t>
            </a:r>
            <a:r>
              <a:rPr lang="en-US" sz="1400" dirty="0" smtClean="0"/>
              <a:t>them</a:t>
            </a:r>
            <a:endParaRPr lang="en-US" sz="1400" dirty="0"/>
          </a:p>
          <a:p>
            <a:r>
              <a:rPr lang="en-US" sz="1400" dirty="0"/>
              <a:t>Following approaches may be followed to treat the missing value problem</a:t>
            </a:r>
          </a:p>
          <a:p>
            <a:endParaRPr lang="en-US" dirty="0"/>
          </a:p>
        </p:txBody>
      </p:sp>
      <p:sp>
        <p:nvSpPr>
          <p:cNvPr id="4" name="Slide Number Placeholder 3"/>
          <p:cNvSpPr>
            <a:spLocks noGrp="1"/>
          </p:cNvSpPr>
          <p:nvPr>
            <p:ph type="sldNum" sz="quarter" idx="12"/>
          </p:nvPr>
        </p:nvSpPr>
        <p:spPr/>
        <p:txBody>
          <a:bodyPr/>
          <a:lstStyle/>
          <a:p>
            <a:fld id="{5CBDBD4D-7B7B-4EC0-AB6E-424933B04FED}" type="slidenum">
              <a:rPr lang="en-US" smtClean="0"/>
              <a:pPr/>
              <a:t>49</a:t>
            </a:fld>
            <a:endParaRPr lang="en-US"/>
          </a:p>
        </p:txBody>
      </p:sp>
      <p:sp>
        <p:nvSpPr>
          <p:cNvPr id="5" name="Right Arrow 4"/>
          <p:cNvSpPr/>
          <p:nvPr/>
        </p:nvSpPr>
        <p:spPr bwMode="auto">
          <a:xfrm>
            <a:off x="3300904" y="4104423"/>
            <a:ext cx="1596789" cy="500799"/>
          </a:xfrm>
          <a:prstGeom prst="rightArrow">
            <a:avLst/>
          </a:prstGeom>
          <a:solidFill>
            <a:srgbClr val="739283"/>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square" lIns="45720" tIns="45720" rIns="45720" bIns="45720" numCol="1" rtlCol="0" anchor="ctr" anchorCtr="0" compatLnSpc="1">
            <a:prstTxWarp prst="textNoShape">
              <a:avLst/>
            </a:prstTxWarp>
          </a:bodyPr>
          <a:lstStyle/>
          <a:p>
            <a:pPr fontAlgn="base">
              <a:spcBef>
                <a:spcPct val="100000"/>
              </a:spcBef>
              <a:spcAft>
                <a:spcPct val="0"/>
              </a:spcAft>
            </a:pPr>
            <a:r>
              <a:rPr lang="en-US" sz="1200" b="1" i="1" dirty="0">
                <a:solidFill>
                  <a:schemeClr val="bg1"/>
                </a:solidFill>
              </a:rPr>
              <a:t>Upon elimination</a:t>
            </a:r>
          </a:p>
        </p:txBody>
      </p:sp>
      <p:sp>
        <p:nvSpPr>
          <p:cNvPr id="6" name="Rectangle 5"/>
          <p:cNvSpPr/>
          <p:nvPr/>
        </p:nvSpPr>
        <p:spPr bwMode="auto">
          <a:xfrm flipH="1">
            <a:off x="6043735" y="2814424"/>
            <a:ext cx="4206240" cy="1255679"/>
          </a:xfrm>
          <a:prstGeom prst="rect">
            <a:avLst/>
          </a:prstGeom>
          <a:solidFill>
            <a:schemeClr val="bg1"/>
          </a:solidFill>
          <a:ln w="19050">
            <a:solidFill>
              <a:srgbClr val="800000"/>
            </a:solid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square" lIns="45720" tIns="45720" rIns="45720" bIns="45720" numCol="1" rtlCol="0" anchor="ctr" anchorCtr="0" compatLnSpc="1">
            <a:prstTxWarp prst="textNoShape">
              <a:avLst/>
            </a:prstTxWarp>
          </a:bodyPr>
          <a:lstStyle/>
          <a:p>
            <a:pPr marL="231775" indent="-231775">
              <a:buFont typeface="Webdings" panose="05030102010509060703" pitchFamily="18" charset="2"/>
              <a:buChar char=""/>
            </a:pPr>
            <a:r>
              <a:rPr lang="en-US" sz="1400" dirty="0">
                <a:solidFill>
                  <a:schemeClr val="tx1"/>
                </a:solidFill>
              </a:rPr>
              <a:t>Process of </a:t>
            </a:r>
            <a:r>
              <a:rPr lang="en-US" sz="1400" b="1" dirty="0">
                <a:solidFill>
                  <a:schemeClr val="tx1"/>
                </a:solidFill>
              </a:rPr>
              <a:t>filling in </a:t>
            </a:r>
            <a:r>
              <a:rPr lang="en-US" sz="1400" dirty="0">
                <a:solidFill>
                  <a:schemeClr val="tx1"/>
                </a:solidFill>
              </a:rPr>
              <a:t>missing values of a variable</a:t>
            </a:r>
          </a:p>
          <a:p>
            <a:pPr marL="231775" indent="-231775">
              <a:buFont typeface="Webdings" panose="05030102010509060703" pitchFamily="18" charset="2"/>
              <a:buChar char=""/>
            </a:pPr>
            <a:r>
              <a:rPr lang="en-US" sz="1400" b="1" dirty="0">
                <a:solidFill>
                  <a:schemeClr val="tx1"/>
                </a:solidFill>
              </a:rPr>
              <a:t>Uses available data </a:t>
            </a:r>
            <a:r>
              <a:rPr lang="en-US" sz="1400" dirty="0">
                <a:solidFill>
                  <a:schemeClr val="tx1"/>
                </a:solidFill>
              </a:rPr>
              <a:t>as far as possible </a:t>
            </a:r>
          </a:p>
          <a:p>
            <a:pPr marL="231775" indent="-231775">
              <a:buFont typeface="Webdings" panose="05030102010509060703" pitchFamily="18" charset="2"/>
              <a:buChar char=""/>
            </a:pPr>
            <a:r>
              <a:rPr lang="en-US" sz="1400" dirty="0">
                <a:solidFill>
                  <a:schemeClr val="tx1"/>
                </a:solidFill>
              </a:rPr>
              <a:t>Various methods exist such as substitution with </a:t>
            </a:r>
          </a:p>
          <a:p>
            <a:pPr marL="231775" indent="-231775"/>
            <a:r>
              <a:rPr lang="en-US" sz="1400" dirty="0">
                <a:solidFill>
                  <a:schemeClr val="tx1"/>
                </a:solidFill>
              </a:rPr>
              <a:t>     a measure of central tendency, regression based imputation, expectation maximization etc.</a:t>
            </a:r>
          </a:p>
        </p:txBody>
      </p:sp>
      <p:sp>
        <p:nvSpPr>
          <p:cNvPr id="7" name="Rectangle 6"/>
          <p:cNvSpPr/>
          <p:nvPr/>
        </p:nvSpPr>
        <p:spPr bwMode="auto">
          <a:xfrm flipH="1">
            <a:off x="1306919" y="2828530"/>
            <a:ext cx="4206240" cy="1255679"/>
          </a:xfrm>
          <a:prstGeom prst="rect">
            <a:avLst/>
          </a:prstGeom>
          <a:solidFill>
            <a:schemeClr val="bg1"/>
          </a:solidFill>
          <a:ln w="19050">
            <a:solidFill>
              <a:srgbClr val="800000"/>
            </a:solid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square" lIns="45720" tIns="45720" rIns="45720" bIns="45720" numCol="1" rtlCol="0" anchor="ctr" anchorCtr="0" compatLnSpc="1">
            <a:prstTxWarp prst="textNoShape">
              <a:avLst/>
            </a:prstTxWarp>
          </a:bodyPr>
          <a:lstStyle/>
          <a:p>
            <a:pPr marL="231775" indent="-231775">
              <a:buFont typeface="Webdings" panose="05030102010509060703" pitchFamily="18" charset="2"/>
              <a:buChar char=""/>
            </a:pPr>
            <a:r>
              <a:rPr lang="en-US" sz="1400" b="1" dirty="0">
                <a:solidFill>
                  <a:schemeClr val="tx1"/>
                </a:solidFill>
              </a:rPr>
              <a:t>Delete cases </a:t>
            </a:r>
            <a:r>
              <a:rPr lang="en-US" sz="1400" dirty="0">
                <a:solidFill>
                  <a:schemeClr val="tx1"/>
                </a:solidFill>
              </a:rPr>
              <a:t>with missing values</a:t>
            </a:r>
          </a:p>
          <a:p>
            <a:pPr marL="231775" indent="-231775">
              <a:buFont typeface="Webdings" panose="05030102010509060703" pitchFamily="18" charset="2"/>
              <a:buChar char=""/>
            </a:pPr>
            <a:r>
              <a:rPr lang="en-US" sz="1400" b="1" dirty="0">
                <a:solidFill>
                  <a:schemeClr val="tx1"/>
                </a:solidFill>
              </a:rPr>
              <a:t>Default method </a:t>
            </a:r>
            <a:r>
              <a:rPr lang="en-US" sz="1400" dirty="0">
                <a:solidFill>
                  <a:schemeClr val="tx1"/>
                </a:solidFill>
              </a:rPr>
              <a:t>for most procedures</a:t>
            </a:r>
          </a:p>
          <a:p>
            <a:pPr marL="231775" indent="-231775">
              <a:buFont typeface="Webdings" panose="05030102010509060703" pitchFamily="18" charset="2"/>
              <a:buChar char=""/>
            </a:pPr>
            <a:r>
              <a:rPr lang="en-US" sz="1400" dirty="0">
                <a:solidFill>
                  <a:schemeClr val="tx1"/>
                </a:solidFill>
              </a:rPr>
              <a:t>Results in </a:t>
            </a:r>
            <a:r>
              <a:rPr lang="en-US" sz="1400" b="1" dirty="0">
                <a:solidFill>
                  <a:schemeClr val="tx1"/>
                </a:solidFill>
              </a:rPr>
              <a:t>loss of </a:t>
            </a:r>
            <a:r>
              <a:rPr lang="en-US" sz="1400" dirty="0">
                <a:solidFill>
                  <a:schemeClr val="tx1"/>
                </a:solidFill>
              </a:rPr>
              <a:t>information </a:t>
            </a:r>
          </a:p>
        </p:txBody>
      </p:sp>
      <p:sp>
        <p:nvSpPr>
          <p:cNvPr id="8" name="Rectangle 7"/>
          <p:cNvSpPr/>
          <p:nvPr/>
        </p:nvSpPr>
        <p:spPr bwMode="auto">
          <a:xfrm>
            <a:off x="1320567" y="2565623"/>
            <a:ext cx="4206240" cy="250861"/>
          </a:xfrm>
          <a:prstGeom prst="rect">
            <a:avLst/>
          </a:prstGeom>
          <a:solidFill>
            <a:srgbClr val="739283"/>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fontAlgn="base">
              <a:spcBef>
                <a:spcPct val="100000"/>
              </a:spcBef>
              <a:spcAft>
                <a:spcPct val="0"/>
              </a:spcAft>
            </a:pPr>
            <a:r>
              <a:rPr lang="en-US" sz="1400" b="1" dirty="0">
                <a:solidFill>
                  <a:schemeClr val="bg1"/>
                </a:solidFill>
              </a:rPr>
              <a:t>1. Elimination</a:t>
            </a:r>
          </a:p>
        </p:txBody>
      </p:sp>
      <p:sp>
        <p:nvSpPr>
          <p:cNvPr id="9" name="Rectangle 8"/>
          <p:cNvSpPr/>
          <p:nvPr/>
        </p:nvSpPr>
        <p:spPr bwMode="auto">
          <a:xfrm>
            <a:off x="6043735" y="2555115"/>
            <a:ext cx="4206240" cy="246888"/>
          </a:xfrm>
          <a:prstGeom prst="rect">
            <a:avLst/>
          </a:prstGeom>
          <a:solidFill>
            <a:srgbClr val="739283"/>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fontAlgn="base">
              <a:spcBef>
                <a:spcPct val="100000"/>
              </a:spcBef>
              <a:spcAft>
                <a:spcPct val="0"/>
              </a:spcAft>
            </a:pPr>
            <a:r>
              <a:rPr lang="en-US" sz="1400" b="1" dirty="0">
                <a:solidFill>
                  <a:schemeClr val="bg1"/>
                </a:solidFill>
              </a:rPr>
              <a:t>2. Imputation</a:t>
            </a:r>
          </a:p>
        </p:txBody>
      </p:sp>
      <p:graphicFrame>
        <p:nvGraphicFramePr>
          <p:cNvPr id="10" name="Chart 9"/>
          <p:cNvGraphicFramePr>
            <a:graphicFrameLocks/>
          </p:cNvGraphicFramePr>
          <p:nvPr>
            <p:extLst/>
          </p:nvPr>
        </p:nvGraphicFramePr>
        <p:xfrm>
          <a:off x="6106933" y="4190227"/>
          <a:ext cx="2297484" cy="2218352"/>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1" name="Chart 10"/>
          <p:cNvGraphicFramePr>
            <a:graphicFrameLocks/>
          </p:cNvGraphicFramePr>
          <p:nvPr>
            <p:extLst/>
          </p:nvPr>
        </p:nvGraphicFramePr>
        <p:xfrm>
          <a:off x="8404417" y="4181710"/>
          <a:ext cx="2246250" cy="2241477"/>
        </p:xfrm>
        <a:graphic>
          <a:graphicData uri="http://schemas.openxmlformats.org/drawingml/2006/chart">
            <c:chart xmlns:c="http://schemas.openxmlformats.org/drawingml/2006/chart" xmlns:r="http://schemas.openxmlformats.org/officeDocument/2006/relationships" r:id="rId4"/>
          </a:graphicData>
        </a:graphic>
      </p:graphicFrame>
      <p:sp>
        <p:nvSpPr>
          <p:cNvPr id="12" name="TextBox 11"/>
          <p:cNvSpPr txBox="1"/>
          <p:nvPr/>
        </p:nvSpPr>
        <p:spPr>
          <a:xfrm>
            <a:off x="9428470" y="4549376"/>
            <a:ext cx="2184329" cy="307777"/>
          </a:xfrm>
          <a:prstGeom prst="rect">
            <a:avLst/>
          </a:prstGeom>
          <a:noFill/>
        </p:spPr>
        <p:txBody>
          <a:bodyPr wrap="square" rtlCol="0">
            <a:spAutoFit/>
          </a:bodyPr>
          <a:lstStyle/>
          <a:p>
            <a:r>
              <a:rPr lang="en-US" sz="1400" dirty="0"/>
              <a:t>Mean=5 is imputed</a:t>
            </a:r>
          </a:p>
        </p:txBody>
      </p:sp>
      <p:sp>
        <p:nvSpPr>
          <p:cNvPr id="13" name="Oval 12"/>
          <p:cNvSpPr/>
          <p:nvPr/>
        </p:nvSpPr>
        <p:spPr bwMode="auto">
          <a:xfrm>
            <a:off x="7320461" y="5965878"/>
            <a:ext cx="661193" cy="207402"/>
          </a:xfrm>
          <a:prstGeom prst="ellipse">
            <a:avLst/>
          </a:prstGeom>
          <a:noFill/>
          <a:ln>
            <a:solidFill>
              <a:schemeClr val="tx1"/>
            </a:solid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L="234950" indent="-234950" fontAlgn="base">
              <a:spcBef>
                <a:spcPct val="100000"/>
              </a:spcBef>
              <a:spcAft>
                <a:spcPct val="0"/>
              </a:spcAft>
              <a:buFont typeface="Webdings" pitchFamily="18" charset="2"/>
              <a:buChar char="4"/>
            </a:pPr>
            <a:endParaRPr lang="en-US" sz="1600" dirty="0">
              <a:solidFill>
                <a:schemeClr val="tx1"/>
              </a:solidFill>
            </a:endParaRPr>
          </a:p>
        </p:txBody>
      </p:sp>
      <p:sp>
        <p:nvSpPr>
          <p:cNvPr id="14" name="TextBox 13"/>
          <p:cNvSpPr txBox="1"/>
          <p:nvPr/>
        </p:nvSpPr>
        <p:spPr>
          <a:xfrm>
            <a:off x="7213521" y="4898485"/>
            <a:ext cx="1433388" cy="307777"/>
          </a:xfrm>
          <a:prstGeom prst="rect">
            <a:avLst/>
          </a:prstGeom>
          <a:noFill/>
        </p:spPr>
        <p:txBody>
          <a:bodyPr wrap="square" rtlCol="0">
            <a:spAutoFit/>
          </a:bodyPr>
          <a:lstStyle/>
          <a:p>
            <a:r>
              <a:rPr lang="en-US" sz="1400" dirty="0"/>
              <a:t>Missing values</a:t>
            </a:r>
          </a:p>
        </p:txBody>
      </p:sp>
      <p:cxnSp>
        <p:nvCxnSpPr>
          <p:cNvPr id="15" name="Straight Arrow Connector 14"/>
          <p:cNvCxnSpPr/>
          <p:nvPr/>
        </p:nvCxnSpPr>
        <p:spPr bwMode="auto">
          <a:xfrm flipH="1">
            <a:off x="7732366" y="5206262"/>
            <a:ext cx="197849" cy="743917"/>
          </a:xfrm>
          <a:prstGeom prst="straightConnector1">
            <a:avLst/>
          </a:prstGeom>
          <a:pattFill prst="pct50">
            <a:fgClr>
              <a:schemeClr val="hlink"/>
            </a:fgClr>
            <a:bgClr>
              <a:srgbClr val="FFFFFF"/>
            </a:bgClr>
          </a:pattFill>
          <a:ln w="9525" cap="flat" cmpd="sng" algn="ctr">
            <a:solidFill>
              <a:schemeClr val="tx1"/>
            </a:solidFill>
            <a:prstDash val="solid"/>
            <a:round/>
            <a:headEnd type="none" w="med" len="med"/>
            <a:tailEnd type="arrow"/>
          </a:ln>
          <a:effectLst/>
        </p:spPr>
      </p:cxnSp>
      <p:graphicFrame>
        <p:nvGraphicFramePr>
          <p:cNvPr id="16" name="Table 15"/>
          <p:cNvGraphicFramePr>
            <a:graphicFrameLocks noGrp="1"/>
          </p:cNvGraphicFramePr>
          <p:nvPr>
            <p:extLst/>
          </p:nvPr>
        </p:nvGraphicFramePr>
        <p:xfrm>
          <a:off x="1306919" y="4494399"/>
          <a:ext cx="2612994" cy="1676400"/>
        </p:xfrm>
        <a:graphic>
          <a:graphicData uri="http://schemas.openxmlformats.org/drawingml/2006/table">
            <a:tbl>
              <a:tblPr firstRow="1" bandRow="1">
                <a:tableStyleId>{5C22544A-7EE6-4342-B048-85BDC9FD1C3A}</a:tableStyleId>
              </a:tblPr>
              <a:tblGrid>
                <a:gridCol w="870998">
                  <a:extLst>
                    <a:ext uri="{9D8B030D-6E8A-4147-A177-3AD203B41FA5}">
                      <a16:colId xmlns="" xmlns:a16="http://schemas.microsoft.com/office/drawing/2014/main" val="20000"/>
                    </a:ext>
                  </a:extLst>
                </a:gridCol>
                <a:gridCol w="870998">
                  <a:extLst>
                    <a:ext uri="{9D8B030D-6E8A-4147-A177-3AD203B41FA5}">
                      <a16:colId xmlns="" xmlns:a16="http://schemas.microsoft.com/office/drawing/2014/main" val="20001"/>
                    </a:ext>
                  </a:extLst>
                </a:gridCol>
                <a:gridCol w="870998">
                  <a:extLst>
                    <a:ext uri="{9D8B030D-6E8A-4147-A177-3AD203B41FA5}">
                      <a16:colId xmlns="" xmlns:a16="http://schemas.microsoft.com/office/drawing/2014/main" val="20002"/>
                    </a:ext>
                  </a:extLst>
                </a:gridCol>
              </a:tblGrid>
              <a:tr h="239407">
                <a:tc>
                  <a:txBody>
                    <a:bodyPr/>
                    <a:lstStyle/>
                    <a:p>
                      <a:pPr algn="ctr"/>
                      <a:r>
                        <a:rPr lang="en-US" sz="1000" dirty="0" smtClean="0"/>
                        <a:t>Policy</a:t>
                      </a:r>
                      <a:r>
                        <a:rPr lang="en-US" sz="1000" baseline="0" dirty="0" smtClean="0"/>
                        <a:t> #</a:t>
                      </a:r>
                      <a:endParaRPr lang="en-US" sz="1000" dirty="0"/>
                    </a:p>
                  </a:txBody>
                  <a:tcPr/>
                </a:tc>
                <a:tc>
                  <a:txBody>
                    <a:bodyPr/>
                    <a:lstStyle/>
                    <a:p>
                      <a:pPr algn="ctr"/>
                      <a:r>
                        <a:rPr lang="en-US" sz="1000" dirty="0" smtClean="0"/>
                        <a:t>GEP</a:t>
                      </a:r>
                      <a:endParaRPr lang="en-US" sz="1000" dirty="0"/>
                    </a:p>
                  </a:txBody>
                  <a:tcPr/>
                </a:tc>
                <a:tc>
                  <a:txBody>
                    <a:bodyPr/>
                    <a:lstStyle/>
                    <a:p>
                      <a:pPr algn="ctr"/>
                      <a:r>
                        <a:rPr lang="en-US" sz="1000" dirty="0" smtClean="0"/>
                        <a:t>Policy type</a:t>
                      </a:r>
                      <a:endParaRPr lang="en-US" sz="1000" dirty="0"/>
                    </a:p>
                  </a:txBody>
                  <a:tcPr/>
                </a:tc>
                <a:extLst>
                  <a:ext uri="{0D108BD9-81ED-4DB2-BD59-A6C34878D82A}">
                    <a16:rowId xmlns="" xmlns:a16="http://schemas.microsoft.com/office/drawing/2014/main" val="10000"/>
                  </a:ext>
                </a:extLst>
              </a:tr>
              <a:tr h="239407">
                <a:tc>
                  <a:txBody>
                    <a:bodyPr/>
                    <a:lstStyle/>
                    <a:p>
                      <a:r>
                        <a:rPr lang="en-US" sz="1000" dirty="0" smtClean="0"/>
                        <a:t>001</a:t>
                      </a:r>
                      <a:endParaRPr lang="en-US" sz="1000" dirty="0"/>
                    </a:p>
                  </a:txBody>
                  <a:tcPr/>
                </a:tc>
                <a:tc>
                  <a:txBody>
                    <a:bodyPr/>
                    <a:lstStyle/>
                    <a:p>
                      <a:r>
                        <a:rPr lang="en-US" sz="1000" dirty="0" smtClean="0"/>
                        <a:t>$100</a:t>
                      </a:r>
                      <a:endParaRPr lang="en-US" sz="1000" dirty="0"/>
                    </a:p>
                  </a:txBody>
                  <a:tcPr/>
                </a:tc>
                <a:tc>
                  <a:txBody>
                    <a:bodyPr/>
                    <a:lstStyle/>
                    <a:p>
                      <a:r>
                        <a:rPr lang="en-US" sz="1000" dirty="0" smtClean="0"/>
                        <a:t>Life</a:t>
                      </a:r>
                      <a:endParaRPr lang="en-US" sz="1000" dirty="0"/>
                    </a:p>
                  </a:txBody>
                  <a:tcPr/>
                </a:tc>
                <a:extLst>
                  <a:ext uri="{0D108BD9-81ED-4DB2-BD59-A6C34878D82A}">
                    <a16:rowId xmlns="" xmlns:a16="http://schemas.microsoft.com/office/drawing/2014/main" val="10001"/>
                  </a:ext>
                </a:extLst>
              </a:tr>
              <a:tr h="239407">
                <a:tc>
                  <a:txBody>
                    <a:bodyPr/>
                    <a:lstStyle/>
                    <a:p>
                      <a:r>
                        <a:rPr lang="en-US" sz="1000" dirty="0" smtClean="0"/>
                        <a:t>002</a:t>
                      </a:r>
                      <a:endParaRPr lang="en-US" sz="1000" dirty="0"/>
                    </a:p>
                  </a:txBody>
                  <a:tcPr/>
                </a:tc>
                <a:tc>
                  <a:txBody>
                    <a:bodyPr/>
                    <a:lstStyle/>
                    <a:p>
                      <a:r>
                        <a:rPr lang="en-US" sz="1000" dirty="0" smtClean="0"/>
                        <a:t>$150</a:t>
                      </a:r>
                      <a:endParaRPr lang="en-US" sz="1000" dirty="0"/>
                    </a:p>
                  </a:txBody>
                  <a:tcPr/>
                </a:tc>
                <a:tc>
                  <a:txBody>
                    <a:bodyPr/>
                    <a:lstStyle/>
                    <a:p>
                      <a:r>
                        <a:rPr lang="en-US" sz="1000" dirty="0" smtClean="0"/>
                        <a:t>Auto</a:t>
                      </a:r>
                      <a:endParaRPr lang="en-US" sz="1000" dirty="0"/>
                    </a:p>
                  </a:txBody>
                  <a:tcPr/>
                </a:tc>
                <a:extLst>
                  <a:ext uri="{0D108BD9-81ED-4DB2-BD59-A6C34878D82A}">
                    <a16:rowId xmlns="" xmlns:a16="http://schemas.microsoft.com/office/drawing/2014/main" val="10002"/>
                  </a:ext>
                </a:extLst>
              </a:tr>
              <a:tr h="688294">
                <a:tc>
                  <a:txBody>
                    <a:bodyPr/>
                    <a:lstStyle/>
                    <a:p>
                      <a:r>
                        <a:rPr lang="en-US" sz="1000" dirty="0" smtClean="0"/>
                        <a:t>003</a:t>
                      </a:r>
                      <a:br>
                        <a:rPr lang="en-US" sz="1000" dirty="0" smtClean="0"/>
                      </a:br>
                      <a:r>
                        <a:rPr lang="en-US" sz="1000" dirty="0" smtClean="0"/>
                        <a:t>.</a:t>
                      </a:r>
                      <a:br>
                        <a:rPr lang="en-US" sz="1000" dirty="0" smtClean="0"/>
                      </a:br>
                      <a:r>
                        <a:rPr lang="en-US" sz="1000" dirty="0" smtClean="0"/>
                        <a:t>.</a:t>
                      </a:r>
                      <a:br>
                        <a:rPr lang="en-US" sz="1000" dirty="0" smtClean="0"/>
                      </a:br>
                      <a:r>
                        <a:rPr lang="en-US" sz="1000" dirty="0" smtClean="0"/>
                        <a:t>.</a:t>
                      </a:r>
                      <a:endParaRPr lang="en-US" sz="1000" dirty="0"/>
                    </a:p>
                  </a:txBody>
                  <a:tcPr/>
                </a:tc>
                <a:tc>
                  <a:txBody>
                    <a:bodyPr/>
                    <a:lstStyle/>
                    <a:p>
                      <a:r>
                        <a:rPr lang="en-US" sz="1000" dirty="0" smtClean="0"/>
                        <a:t>$200</a:t>
                      </a:r>
                      <a:br>
                        <a:rPr lang="en-US" sz="1000" dirty="0" smtClean="0"/>
                      </a:br>
                      <a:r>
                        <a:rPr lang="en-US" sz="1000" dirty="0" smtClean="0"/>
                        <a:t>$250</a:t>
                      </a:r>
                      <a:br>
                        <a:rPr lang="en-US" sz="1000" dirty="0" smtClean="0"/>
                      </a:br>
                      <a:r>
                        <a:rPr lang="en-US" sz="1000" dirty="0" smtClean="0"/>
                        <a:t>$300</a:t>
                      </a:r>
                      <a:br>
                        <a:rPr lang="en-US" sz="1000" dirty="0" smtClean="0"/>
                      </a:br>
                      <a:r>
                        <a:rPr lang="en-US" sz="1000" dirty="0" smtClean="0"/>
                        <a:t>$350</a:t>
                      </a:r>
                      <a:endParaRPr lang="en-US" sz="1000" dirty="0"/>
                    </a:p>
                  </a:txBody>
                  <a:tcPr/>
                </a:tc>
                <a:tc>
                  <a:txBody>
                    <a:bodyPr/>
                    <a:lstStyle/>
                    <a:p>
                      <a:r>
                        <a:rPr lang="en-US" sz="1000" dirty="0" smtClean="0"/>
                        <a:t>-</a:t>
                      </a:r>
                      <a:br>
                        <a:rPr lang="en-US" sz="1000" dirty="0" smtClean="0"/>
                      </a:br>
                      <a:r>
                        <a:rPr lang="en-US" sz="1000" dirty="0" smtClean="0"/>
                        <a:t>-</a:t>
                      </a:r>
                      <a:br>
                        <a:rPr lang="en-US" sz="1000" dirty="0" smtClean="0"/>
                      </a:br>
                      <a:r>
                        <a:rPr lang="en-US" sz="1000" dirty="0" smtClean="0"/>
                        <a:t>Homeowner</a:t>
                      </a:r>
                      <a:br>
                        <a:rPr lang="en-US" sz="1000" dirty="0" smtClean="0"/>
                      </a:br>
                      <a:r>
                        <a:rPr lang="en-US" sz="1000" dirty="0" smtClean="0"/>
                        <a:t>-</a:t>
                      </a:r>
                      <a:endParaRPr lang="en-US" sz="1000" dirty="0"/>
                    </a:p>
                  </a:txBody>
                  <a:tcPr/>
                </a:tc>
                <a:extLst>
                  <a:ext uri="{0D108BD9-81ED-4DB2-BD59-A6C34878D82A}">
                    <a16:rowId xmlns="" xmlns:a16="http://schemas.microsoft.com/office/drawing/2014/main" val="10003"/>
                  </a:ext>
                </a:extLst>
              </a:tr>
              <a:tr h="239407">
                <a:tc>
                  <a:txBody>
                    <a:bodyPr/>
                    <a:lstStyle/>
                    <a:p>
                      <a:r>
                        <a:rPr lang="en-US" sz="1000" b="1" dirty="0" smtClean="0"/>
                        <a:t>100</a:t>
                      </a:r>
                      <a:endParaRPr lang="en-US" sz="1000" b="1" dirty="0"/>
                    </a:p>
                  </a:txBody>
                  <a:tcPr/>
                </a:tc>
                <a:tc>
                  <a:txBody>
                    <a:bodyPr/>
                    <a:lstStyle/>
                    <a:p>
                      <a:r>
                        <a:rPr lang="en-US" sz="1000" b="1" dirty="0" smtClean="0"/>
                        <a:t>$10,000</a:t>
                      </a:r>
                    </a:p>
                  </a:txBody>
                  <a:tcPr/>
                </a:tc>
                <a:tc>
                  <a:txBody>
                    <a:bodyPr/>
                    <a:lstStyle/>
                    <a:p>
                      <a:r>
                        <a:rPr lang="en-US" sz="1000" b="1" dirty="0" smtClean="0"/>
                        <a:t>-</a:t>
                      </a:r>
                      <a:endParaRPr lang="en-US" sz="1000" b="1" dirty="0"/>
                    </a:p>
                  </a:txBody>
                  <a:tcPr/>
                </a:tc>
                <a:extLst>
                  <a:ext uri="{0D108BD9-81ED-4DB2-BD59-A6C34878D82A}">
                    <a16:rowId xmlns="" xmlns:a16="http://schemas.microsoft.com/office/drawing/2014/main" val="10004"/>
                  </a:ext>
                </a:extLst>
              </a:tr>
            </a:tbl>
          </a:graphicData>
        </a:graphic>
      </p:graphicFrame>
      <p:sp>
        <p:nvSpPr>
          <p:cNvPr id="17" name="Multiply 16"/>
          <p:cNvSpPr/>
          <p:nvPr/>
        </p:nvSpPr>
        <p:spPr bwMode="auto">
          <a:xfrm>
            <a:off x="3006334" y="4223785"/>
            <a:ext cx="273006" cy="333442"/>
          </a:xfrm>
          <a:prstGeom prst="mathMultiply">
            <a:avLst/>
          </a:prstGeom>
          <a:solidFill>
            <a:srgbClr val="FF0000"/>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L="234950" indent="-234950" fontAlgn="base">
              <a:spcBef>
                <a:spcPct val="100000"/>
              </a:spcBef>
              <a:spcAft>
                <a:spcPct val="0"/>
              </a:spcAft>
              <a:buFont typeface="Webdings" pitchFamily="18" charset="2"/>
              <a:buChar char="4"/>
            </a:pPr>
            <a:endParaRPr lang="en-US" sz="1600" dirty="0">
              <a:solidFill>
                <a:schemeClr val="tx1"/>
              </a:solidFill>
            </a:endParaRPr>
          </a:p>
        </p:txBody>
      </p:sp>
      <p:graphicFrame>
        <p:nvGraphicFramePr>
          <p:cNvPr id="18" name="Table 17"/>
          <p:cNvGraphicFramePr>
            <a:graphicFrameLocks noGrp="1"/>
          </p:cNvGraphicFramePr>
          <p:nvPr>
            <p:extLst/>
          </p:nvPr>
        </p:nvGraphicFramePr>
        <p:xfrm>
          <a:off x="3949303" y="4482479"/>
          <a:ext cx="1580218" cy="1685849"/>
        </p:xfrm>
        <a:graphic>
          <a:graphicData uri="http://schemas.openxmlformats.org/drawingml/2006/table">
            <a:tbl>
              <a:tblPr firstRow="1" bandRow="1">
                <a:tableStyleId>{5C22544A-7EE6-4342-B048-85BDC9FD1C3A}</a:tableStyleId>
              </a:tblPr>
              <a:tblGrid>
                <a:gridCol w="790109">
                  <a:extLst>
                    <a:ext uri="{9D8B030D-6E8A-4147-A177-3AD203B41FA5}">
                      <a16:colId xmlns="" xmlns:a16="http://schemas.microsoft.com/office/drawing/2014/main" val="20000"/>
                    </a:ext>
                  </a:extLst>
                </a:gridCol>
                <a:gridCol w="790109">
                  <a:extLst>
                    <a:ext uri="{9D8B030D-6E8A-4147-A177-3AD203B41FA5}">
                      <a16:colId xmlns="" xmlns:a16="http://schemas.microsoft.com/office/drawing/2014/main" val="20001"/>
                    </a:ext>
                  </a:extLst>
                </a:gridCol>
              </a:tblGrid>
              <a:tr h="253289">
                <a:tc>
                  <a:txBody>
                    <a:bodyPr/>
                    <a:lstStyle/>
                    <a:p>
                      <a:pPr algn="ctr"/>
                      <a:r>
                        <a:rPr lang="en-US" sz="1000" dirty="0" smtClean="0"/>
                        <a:t>Policy</a:t>
                      </a:r>
                      <a:r>
                        <a:rPr lang="en-US" sz="1000" baseline="0" dirty="0" smtClean="0"/>
                        <a:t> #</a:t>
                      </a:r>
                      <a:endParaRPr lang="en-US" sz="1000" dirty="0"/>
                    </a:p>
                  </a:txBody>
                  <a:tcPr/>
                </a:tc>
                <a:tc>
                  <a:txBody>
                    <a:bodyPr/>
                    <a:lstStyle/>
                    <a:p>
                      <a:pPr algn="ctr"/>
                      <a:r>
                        <a:rPr lang="en-US" sz="1000" dirty="0" smtClean="0"/>
                        <a:t>GEP</a:t>
                      </a:r>
                      <a:endParaRPr lang="en-US" sz="1000" dirty="0"/>
                    </a:p>
                  </a:txBody>
                  <a:tcPr/>
                </a:tc>
                <a:extLst>
                  <a:ext uri="{0D108BD9-81ED-4DB2-BD59-A6C34878D82A}">
                    <a16:rowId xmlns="" xmlns:a16="http://schemas.microsoft.com/office/drawing/2014/main" val="10000"/>
                  </a:ext>
                </a:extLst>
              </a:tr>
              <a:tr h="239407">
                <a:tc>
                  <a:txBody>
                    <a:bodyPr/>
                    <a:lstStyle/>
                    <a:p>
                      <a:r>
                        <a:rPr lang="en-US" sz="1000" dirty="0" smtClean="0"/>
                        <a:t>001</a:t>
                      </a:r>
                      <a:endParaRPr lang="en-US" sz="1000" dirty="0"/>
                    </a:p>
                  </a:txBody>
                  <a:tcPr/>
                </a:tc>
                <a:tc>
                  <a:txBody>
                    <a:bodyPr/>
                    <a:lstStyle/>
                    <a:p>
                      <a:r>
                        <a:rPr lang="en-US" sz="1000" dirty="0" smtClean="0"/>
                        <a:t>$100</a:t>
                      </a:r>
                      <a:endParaRPr lang="en-US" sz="1000" dirty="0"/>
                    </a:p>
                  </a:txBody>
                  <a:tcPr/>
                </a:tc>
                <a:extLst>
                  <a:ext uri="{0D108BD9-81ED-4DB2-BD59-A6C34878D82A}">
                    <a16:rowId xmlns="" xmlns:a16="http://schemas.microsoft.com/office/drawing/2014/main" val="10001"/>
                  </a:ext>
                </a:extLst>
              </a:tr>
              <a:tr h="239407">
                <a:tc>
                  <a:txBody>
                    <a:bodyPr/>
                    <a:lstStyle/>
                    <a:p>
                      <a:r>
                        <a:rPr lang="en-US" sz="1000" dirty="0" smtClean="0"/>
                        <a:t>002</a:t>
                      </a:r>
                      <a:endParaRPr lang="en-US" sz="1000" dirty="0"/>
                    </a:p>
                  </a:txBody>
                  <a:tcPr/>
                </a:tc>
                <a:tc>
                  <a:txBody>
                    <a:bodyPr/>
                    <a:lstStyle/>
                    <a:p>
                      <a:r>
                        <a:rPr lang="en-US" sz="1000" dirty="0" smtClean="0"/>
                        <a:t>$150</a:t>
                      </a:r>
                      <a:endParaRPr lang="en-US" sz="1000" dirty="0"/>
                    </a:p>
                  </a:txBody>
                  <a:tcPr/>
                </a:tc>
                <a:extLst>
                  <a:ext uri="{0D108BD9-81ED-4DB2-BD59-A6C34878D82A}">
                    <a16:rowId xmlns="" xmlns:a16="http://schemas.microsoft.com/office/drawing/2014/main" val="10002"/>
                  </a:ext>
                </a:extLst>
              </a:tr>
              <a:tr h="688294">
                <a:tc>
                  <a:txBody>
                    <a:bodyPr/>
                    <a:lstStyle/>
                    <a:p>
                      <a:r>
                        <a:rPr lang="en-US" sz="1000" dirty="0" smtClean="0"/>
                        <a:t>003</a:t>
                      </a:r>
                      <a:br>
                        <a:rPr lang="en-US" sz="1000" dirty="0" smtClean="0"/>
                      </a:br>
                      <a:r>
                        <a:rPr lang="en-US" sz="1000" dirty="0" smtClean="0"/>
                        <a:t>.</a:t>
                      </a:r>
                      <a:br>
                        <a:rPr lang="en-US" sz="1000" dirty="0" smtClean="0"/>
                      </a:br>
                      <a:r>
                        <a:rPr lang="en-US" sz="1000" dirty="0" smtClean="0"/>
                        <a:t>.</a:t>
                      </a:r>
                      <a:br>
                        <a:rPr lang="en-US" sz="1000" dirty="0" smtClean="0"/>
                      </a:br>
                      <a:r>
                        <a:rPr lang="en-US" sz="1000" dirty="0" smtClean="0"/>
                        <a:t>.</a:t>
                      </a:r>
                      <a:endParaRPr lang="en-US" sz="1000" dirty="0"/>
                    </a:p>
                  </a:txBody>
                  <a:tcPr/>
                </a:tc>
                <a:tc>
                  <a:txBody>
                    <a:bodyPr/>
                    <a:lstStyle/>
                    <a:p>
                      <a:r>
                        <a:rPr lang="en-US" sz="1000" dirty="0" smtClean="0"/>
                        <a:t>$200</a:t>
                      </a:r>
                      <a:br>
                        <a:rPr lang="en-US" sz="1000" dirty="0" smtClean="0"/>
                      </a:br>
                      <a:r>
                        <a:rPr lang="en-US" sz="1000" dirty="0" smtClean="0"/>
                        <a:t>.</a:t>
                      </a:r>
                      <a:br>
                        <a:rPr lang="en-US" sz="1000" dirty="0" smtClean="0"/>
                      </a:br>
                      <a:r>
                        <a:rPr lang="en-US" sz="1000" dirty="0" smtClean="0"/>
                        <a:t>.</a:t>
                      </a:r>
                      <a:br>
                        <a:rPr lang="en-US" sz="1000" dirty="0" smtClean="0"/>
                      </a:br>
                      <a:r>
                        <a:rPr lang="en-US" sz="1000" dirty="0" smtClean="0"/>
                        <a:t>.</a:t>
                      </a:r>
                      <a:endParaRPr lang="en-US" sz="1000" dirty="0"/>
                    </a:p>
                  </a:txBody>
                  <a:tcPr/>
                </a:tc>
                <a:extLst>
                  <a:ext uri="{0D108BD9-81ED-4DB2-BD59-A6C34878D82A}">
                    <a16:rowId xmlns="" xmlns:a16="http://schemas.microsoft.com/office/drawing/2014/main" val="10003"/>
                  </a:ext>
                </a:extLst>
              </a:tr>
              <a:tr h="239407">
                <a:tc>
                  <a:txBody>
                    <a:bodyPr/>
                    <a:lstStyle/>
                    <a:p>
                      <a:r>
                        <a:rPr lang="en-US" sz="1000" b="1" dirty="0" smtClean="0"/>
                        <a:t>100</a:t>
                      </a:r>
                      <a:endParaRPr lang="en-US" sz="1000" b="1" dirty="0"/>
                    </a:p>
                  </a:txBody>
                  <a:tcPr/>
                </a:tc>
                <a:tc>
                  <a:txBody>
                    <a:bodyPr/>
                    <a:lstStyle/>
                    <a:p>
                      <a:r>
                        <a:rPr lang="en-US" sz="1000" b="1" dirty="0" smtClean="0"/>
                        <a:t>$10,000</a:t>
                      </a:r>
                    </a:p>
                  </a:txBody>
                  <a:tcPr/>
                </a:tc>
                <a:extLst>
                  <a:ext uri="{0D108BD9-81ED-4DB2-BD59-A6C34878D82A}">
                    <a16:rowId xmlns="" xmlns:a16="http://schemas.microsoft.com/office/drawing/2014/main" val="10004"/>
                  </a:ext>
                </a:extLst>
              </a:tr>
            </a:tbl>
          </a:graphicData>
        </a:graphic>
      </p:graphicFrame>
      <p:sp>
        <p:nvSpPr>
          <p:cNvPr id="19" name="Rounded Rectangle 18"/>
          <p:cNvSpPr/>
          <p:nvPr/>
        </p:nvSpPr>
        <p:spPr bwMode="auto">
          <a:xfrm>
            <a:off x="1464600" y="6168494"/>
            <a:ext cx="1737360" cy="274320"/>
          </a:xfrm>
          <a:prstGeom prst="roundRect">
            <a:avLst/>
          </a:prstGeom>
          <a:solidFill>
            <a:srgbClr val="739283"/>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fontAlgn="base">
              <a:spcBef>
                <a:spcPct val="100000"/>
              </a:spcBef>
              <a:spcAft>
                <a:spcPct val="0"/>
              </a:spcAft>
            </a:pPr>
            <a:r>
              <a:rPr lang="en-US" sz="1200" b="1" dirty="0">
                <a:solidFill>
                  <a:schemeClr val="bg1"/>
                </a:solidFill>
              </a:rPr>
              <a:t>Total # of policies : 100</a:t>
            </a:r>
          </a:p>
        </p:txBody>
      </p:sp>
      <p:sp>
        <p:nvSpPr>
          <p:cNvPr id="20" name="Rounded Rectangle 19"/>
          <p:cNvSpPr/>
          <p:nvPr/>
        </p:nvSpPr>
        <p:spPr bwMode="auto">
          <a:xfrm>
            <a:off x="3865322" y="6200193"/>
            <a:ext cx="1646065" cy="273473"/>
          </a:xfrm>
          <a:prstGeom prst="roundRect">
            <a:avLst/>
          </a:prstGeom>
          <a:solidFill>
            <a:srgbClr val="800000"/>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fontAlgn="base">
              <a:spcBef>
                <a:spcPct val="100000"/>
              </a:spcBef>
              <a:spcAft>
                <a:spcPct val="0"/>
              </a:spcAft>
            </a:pPr>
            <a:r>
              <a:rPr lang="en-US" sz="1200" b="1" dirty="0">
                <a:solidFill>
                  <a:schemeClr val="bg1"/>
                </a:solidFill>
              </a:rPr>
              <a:t>Total # of policies : 70</a:t>
            </a:r>
          </a:p>
        </p:txBody>
      </p:sp>
      <p:cxnSp>
        <p:nvCxnSpPr>
          <p:cNvPr id="21" name="Straight Arrow Connector 20"/>
          <p:cNvCxnSpPr/>
          <p:nvPr/>
        </p:nvCxnSpPr>
        <p:spPr bwMode="auto">
          <a:xfrm flipH="1">
            <a:off x="9683577" y="4886824"/>
            <a:ext cx="331341" cy="358573"/>
          </a:xfrm>
          <a:prstGeom prst="straightConnector1">
            <a:avLst/>
          </a:prstGeom>
          <a:pattFill prst="pct50">
            <a:fgClr>
              <a:schemeClr val="hlink"/>
            </a:fgClr>
            <a:bgClr>
              <a:srgbClr val="FFFFFF"/>
            </a:bgClr>
          </a:pattFill>
          <a:ln w="9525" cap="flat" cmpd="sng" algn="ctr">
            <a:solidFill>
              <a:schemeClr val="tx1"/>
            </a:solidFill>
            <a:prstDash val="solid"/>
            <a:round/>
            <a:headEnd type="none" w="med" len="med"/>
            <a:tailEnd type="arrow"/>
          </a:ln>
          <a:effectLst/>
        </p:spPr>
      </p:cxnSp>
      <p:sp>
        <p:nvSpPr>
          <p:cNvPr id="22" name="Oval 21"/>
          <p:cNvSpPr/>
          <p:nvPr/>
        </p:nvSpPr>
        <p:spPr bwMode="auto">
          <a:xfrm>
            <a:off x="9577848" y="5266422"/>
            <a:ext cx="323422" cy="207402"/>
          </a:xfrm>
          <a:prstGeom prst="ellipse">
            <a:avLst/>
          </a:prstGeom>
          <a:noFill/>
          <a:ln>
            <a:solidFill>
              <a:schemeClr val="tx1"/>
            </a:solid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L="234950" indent="-234950" fontAlgn="base">
              <a:spcBef>
                <a:spcPct val="100000"/>
              </a:spcBef>
              <a:spcAft>
                <a:spcPct val="0"/>
              </a:spcAft>
              <a:buFont typeface="Webdings" pitchFamily="18" charset="2"/>
              <a:buChar char="4"/>
            </a:pPr>
            <a:endParaRPr lang="en-US" sz="1600" dirty="0">
              <a:solidFill>
                <a:schemeClr val="tx1"/>
              </a:solidFill>
            </a:endParaRPr>
          </a:p>
        </p:txBody>
      </p:sp>
      <p:sp>
        <p:nvSpPr>
          <p:cNvPr id="23" name="Oval 22"/>
          <p:cNvSpPr/>
          <p:nvPr/>
        </p:nvSpPr>
        <p:spPr bwMode="auto">
          <a:xfrm>
            <a:off x="9863457" y="5245396"/>
            <a:ext cx="323422" cy="207402"/>
          </a:xfrm>
          <a:prstGeom prst="ellipse">
            <a:avLst/>
          </a:prstGeom>
          <a:noFill/>
          <a:ln>
            <a:solidFill>
              <a:schemeClr val="tx1"/>
            </a:solid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L="234950" indent="-234950" fontAlgn="base">
              <a:spcBef>
                <a:spcPct val="100000"/>
              </a:spcBef>
              <a:spcAft>
                <a:spcPct val="0"/>
              </a:spcAft>
              <a:buFont typeface="Webdings" pitchFamily="18" charset="2"/>
              <a:buChar char="4"/>
            </a:pPr>
            <a:endParaRPr lang="en-US" sz="1600" dirty="0">
              <a:solidFill>
                <a:schemeClr val="tx1"/>
              </a:solidFill>
            </a:endParaRPr>
          </a:p>
        </p:txBody>
      </p:sp>
      <p:cxnSp>
        <p:nvCxnSpPr>
          <p:cNvPr id="24" name="Straight Arrow Connector 23"/>
          <p:cNvCxnSpPr>
            <a:endCxn id="23" idx="0"/>
          </p:cNvCxnSpPr>
          <p:nvPr/>
        </p:nvCxnSpPr>
        <p:spPr bwMode="auto">
          <a:xfrm>
            <a:off x="10001648" y="4886824"/>
            <a:ext cx="23521" cy="358573"/>
          </a:xfrm>
          <a:prstGeom prst="straightConnector1">
            <a:avLst/>
          </a:prstGeom>
          <a:pattFill prst="pct50">
            <a:fgClr>
              <a:schemeClr val="hlink"/>
            </a:fgClr>
            <a:bgClr>
              <a:srgbClr val="FFFFFF"/>
            </a:bgClr>
          </a:pattFill>
          <a:ln w="9525" cap="flat" cmpd="sng" algn="ctr">
            <a:solidFill>
              <a:schemeClr val="tx1"/>
            </a:solidFill>
            <a:prstDash val="solid"/>
            <a:round/>
            <a:headEnd type="none" w="med" len="med"/>
            <a:tailEnd type="arrow"/>
          </a:ln>
          <a:effectLst/>
        </p:spPr>
      </p:cxnSp>
    </p:spTree>
    <p:extLst>
      <p:ext uri="{BB962C8B-B14F-4D97-AF65-F5344CB8AC3E}">
        <p14:creationId xmlns:p14="http://schemas.microsoft.com/office/powerpoint/2010/main" val="2596906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3"/>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Graphic spid="10" grpId="0">
        <p:bldAsOne/>
      </p:bldGraphic>
      <p:bldGraphic spid="11" grpId="0">
        <p:bldAsOne/>
      </p:bldGraphic>
      <p:bldP spid="12" grpId="0"/>
      <p:bldP spid="13" grpId="0" animBg="1"/>
      <p:bldP spid="14" grpId="0"/>
      <p:bldP spid="17" grpId="0" animBg="1"/>
      <p:bldP spid="19" grpId="0" animBg="1"/>
      <p:bldP spid="20" grpId="0" animBg="1"/>
      <p:bldP spid="22" grpId="0" animBg="1"/>
      <p:bldP spid="23"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5" descr="C:\Users\vishnu.subramoniam\Desktop\AIG\Work\cadillac.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79180" y="1732427"/>
            <a:ext cx="4171950" cy="170497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smtClean="0"/>
              <a:t>Types of Data</a:t>
            </a:r>
            <a:endParaRPr lang="en-US" dirty="0"/>
          </a:p>
        </p:txBody>
      </p:sp>
      <p:sp>
        <p:nvSpPr>
          <p:cNvPr id="4" name="Slide Number Placeholder 3"/>
          <p:cNvSpPr>
            <a:spLocks noGrp="1"/>
          </p:cNvSpPr>
          <p:nvPr>
            <p:ph type="sldNum" sz="quarter" idx="12"/>
          </p:nvPr>
        </p:nvSpPr>
        <p:spPr/>
        <p:txBody>
          <a:bodyPr/>
          <a:lstStyle/>
          <a:p>
            <a:fld id="{5CBDBD4D-7B7B-4EC0-AB6E-424933B04FED}" type="slidenum">
              <a:rPr lang="en-US" smtClean="0"/>
              <a:pPr/>
              <a:t>5</a:t>
            </a:fld>
            <a:endParaRPr lang="en-US"/>
          </a:p>
        </p:txBody>
      </p:sp>
      <p:graphicFrame>
        <p:nvGraphicFramePr>
          <p:cNvPr id="5" name="Content Placeholder 6"/>
          <p:cNvGraphicFramePr>
            <a:graphicFrameLocks/>
          </p:cNvGraphicFramePr>
          <p:nvPr>
            <p:extLst>
              <p:ext uri="{D42A27DB-BD31-4B8C-83A1-F6EECF244321}">
                <p14:modId xmlns:p14="http://schemas.microsoft.com/office/powerpoint/2010/main" val="2863440578"/>
              </p:ext>
            </p:extLst>
          </p:nvPr>
        </p:nvGraphicFramePr>
        <p:xfrm>
          <a:off x="1419228" y="3832088"/>
          <a:ext cx="9072560" cy="2455757"/>
        </p:xfrm>
        <a:graphic>
          <a:graphicData uri="http://schemas.openxmlformats.org/drawingml/2006/table">
            <a:tbl>
              <a:tblPr firstRow="1" bandRow="1">
                <a:tableStyleId>{5C22544A-7EE6-4342-B048-85BDC9FD1C3A}</a:tableStyleId>
              </a:tblPr>
              <a:tblGrid>
                <a:gridCol w="1789641">
                  <a:extLst>
                    <a:ext uri="{9D8B030D-6E8A-4147-A177-3AD203B41FA5}">
                      <a16:colId xmlns="" xmlns:a16="http://schemas.microsoft.com/office/drawing/2014/main" val="20000"/>
                    </a:ext>
                  </a:extLst>
                </a:gridCol>
                <a:gridCol w="1789641">
                  <a:extLst>
                    <a:ext uri="{9D8B030D-6E8A-4147-A177-3AD203B41FA5}">
                      <a16:colId xmlns="" xmlns:a16="http://schemas.microsoft.com/office/drawing/2014/main" val="20001"/>
                    </a:ext>
                  </a:extLst>
                </a:gridCol>
                <a:gridCol w="1789641">
                  <a:extLst>
                    <a:ext uri="{9D8B030D-6E8A-4147-A177-3AD203B41FA5}">
                      <a16:colId xmlns="" xmlns:a16="http://schemas.microsoft.com/office/drawing/2014/main" val="20002"/>
                    </a:ext>
                  </a:extLst>
                </a:gridCol>
                <a:gridCol w="3703637">
                  <a:extLst>
                    <a:ext uri="{9D8B030D-6E8A-4147-A177-3AD203B41FA5}">
                      <a16:colId xmlns="" xmlns:a16="http://schemas.microsoft.com/office/drawing/2014/main" val="20003"/>
                    </a:ext>
                  </a:extLst>
                </a:gridCol>
              </a:tblGrid>
              <a:tr h="370723">
                <a:tc>
                  <a:txBody>
                    <a:bodyPr/>
                    <a:lstStyle/>
                    <a:p>
                      <a:pPr algn="ctr"/>
                      <a:r>
                        <a:rPr lang="en-US" sz="1400" dirty="0" smtClean="0"/>
                        <a:t>Variable</a:t>
                      </a:r>
                      <a:endParaRPr lang="en-US" sz="1400" dirty="0"/>
                    </a:p>
                  </a:txBody>
                  <a:tcPr anchor="ctr"/>
                </a:tc>
                <a:tc>
                  <a:txBody>
                    <a:bodyPr/>
                    <a:lstStyle/>
                    <a:p>
                      <a:pPr algn="ctr"/>
                      <a:r>
                        <a:rPr lang="en-US" sz="1400" dirty="0" smtClean="0"/>
                        <a:t>Values</a:t>
                      </a:r>
                      <a:endParaRPr lang="en-US" sz="1400" dirty="0"/>
                    </a:p>
                  </a:txBody>
                  <a:tcPr anchor="ctr"/>
                </a:tc>
                <a:tc>
                  <a:txBody>
                    <a:bodyPr/>
                    <a:lstStyle/>
                    <a:p>
                      <a:pPr algn="ctr"/>
                      <a:r>
                        <a:rPr lang="en-US" sz="1400" dirty="0" smtClean="0"/>
                        <a:t>Type</a:t>
                      </a:r>
                      <a:endParaRPr lang="en-US" sz="1400" dirty="0"/>
                    </a:p>
                  </a:txBody>
                  <a:tcPr anchor="ctr"/>
                </a:tc>
                <a:tc>
                  <a:txBody>
                    <a:bodyPr/>
                    <a:lstStyle/>
                    <a:p>
                      <a:pPr algn="ctr"/>
                      <a:r>
                        <a:rPr lang="en-US" sz="1400" dirty="0" smtClean="0"/>
                        <a:t>Description</a:t>
                      </a:r>
                      <a:endParaRPr lang="en-US" sz="1400" dirty="0"/>
                    </a:p>
                  </a:txBody>
                  <a:tcPr anchor="ctr"/>
                </a:tc>
                <a:extLst>
                  <a:ext uri="{0D108BD9-81ED-4DB2-BD59-A6C34878D82A}">
                    <a16:rowId xmlns="" xmlns:a16="http://schemas.microsoft.com/office/drawing/2014/main" val="10000"/>
                  </a:ext>
                </a:extLst>
              </a:tr>
              <a:tr h="458841">
                <a:tc>
                  <a:txBody>
                    <a:bodyPr/>
                    <a:lstStyle/>
                    <a:p>
                      <a:r>
                        <a:rPr lang="en-US" sz="1200" b="0" dirty="0" smtClean="0"/>
                        <a:t>Brand</a:t>
                      </a:r>
                      <a:endParaRPr lang="en-US" sz="1200" b="0" dirty="0"/>
                    </a:p>
                  </a:txBody>
                  <a:tcPr anchor="ctr"/>
                </a:tc>
                <a:tc>
                  <a:txBody>
                    <a:bodyPr/>
                    <a:lstStyle/>
                    <a:p>
                      <a:r>
                        <a:rPr lang="en-US" sz="1200" b="0" dirty="0" smtClean="0"/>
                        <a:t>Porsche, Toyota, Ford,</a:t>
                      </a:r>
                      <a:r>
                        <a:rPr lang="en-US" sz="1200" b="0" baseline="0" dirty="0" smtClean="0"/>
                        <a:t> Cadillac</a:t>
                      </a:r>
                      <a:endParaRPr lang="en-US" sz="1200" b="0" dirty="0"/>
                    </a:p>
                  </a:txBody>
                  <a:tcPr anchor="ctr"/>
                </a:tc>
                <a:tc>
                  <a:txBody>
                    <a:bodyPr/>
                    <a:lstStyle/>
                    <a:p>
                      <a:pPr algn="ctr"/>
                      <a:r>
                        <a:rPr lang="en-US" sz="1200" b="0" dirty="0" smtClean="0"/>
                        <a:t>Nominal</a:t>
                      </a:r>
                      <a:endParaRPr lang="en-US" sz="1200" b="0" dirty="0"/>
                    </a:p>
                  </a:txBody>
                  <a:tcPr anchor="ct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1200" b="0" dirty="0" smtClean="0"/>
                        <a:t>Values </a:t>
                      </a:r>
                      <a:r>
                        <a:rPr lang="en-US" sz="1200" b="0" baseline="0" dirty="0" smtClean="0"/>
                        <a:t>cannot be </a:t>
                      </a:r>
                      <a:r>
                        <a:rPr lang="en-US" sz="1200" b="0" dirty="0" smtClean="0"/>
                        <a:t>organized</a:t>
                      </a:r>
                      <a:r>
                        <a:rPr lang="en-US" sz="1200" b="0" baseline="0" dirty="0" smtClean="0"/>
                        <a:t> in a logical sequence</a:t>
                      </a:r>
                      <a:endParaRPr lang="en-US" sz="1200" b="0" dirty="0"/>
                    </a:p>
                  </a:txBody>
                  <a:tcPr anchor="ctr"/>
                </a:tc>
                <a:extLst>
                  <a:ext uri="{0D108BD9-81ED-4DB2-BD59-A6C34878D82A}">
                    <a16:rowId xmlns="" xmlns:a16="http://schemas.microsoft.com/office/drawing/2014/main" val="10001"/>
                  </a:ext>
                </a:extLst>
              </a:tr>
              <a:tr h="428361">
                <a:tc>
                  <a:txBody>
                    <a:bodyPr/>
                    <a:lstStyle/>
                    <a:p>
                      <a:r>
                        <a:rPr lang="en-US" sz="1200" b="0" dirty="0" smtClean="0"/>
                        <a:t>Model number</a:t>
                      </a:r>
                      <a:endParaRPr lang="en-US" sz="1200" b="0" dirty="0"/>
                    </a:p>
                  </a:txBody>
                  <a:tcPr anchor="ctr"/>
                </a:tc>
                <a:tc>
                  <a:txBody>
                    <a:bodyPr/>
                    <a:lstStyle/>
                    <a:p>
                      <a:r>
                        <a:rPr lang="en-US" sz="1200" b="0" dirty="0" smtClean="0"/>
                        <a:t>AUDI</a:t>
                      </a:r>
                      <a:r>
                        <a:rPr lang="en-US" sz="1200" b="0" baseline="0" dirty="0" smtClean="0"/>
                        <a:t> A1, AUDI A3, </a:t>
                      </a:r>
                      <a:br>
                        <a:rPr lang="en-US" sz="1200" b="0" baseline="0" dirty="0" smtClean="0"/>
                      </a:br>
                      <a:r>
                        <a:rPr lang="en-US" sz="1200" b="0" baseline="0" dirty="0" smtClean="0"/>
                        <a:t>AUDI A4, AUDI A6</a:t>
                      </a:r>
                      <a:endParaRPr lang="en-US" sz="1200" b="0" dirty="0"/>
                    </a:p>
                  </a:txBody>
                  <a:tcPr anchor="ctr"/>
                </a:tc>
                <a:tc>
                  <a:txBody>
                    <a:bodyPr/>
                    <a:lstStyle/>
                    <a:p>
                      <a:pPr algn="ctr"/>
                      <a:r>
                        <a:rPr lang="en-US" sz="1200" b="0" dirty="0" smtClean="0"/>
                        <a:t>Ordinal</a:t>
                      </a:r>
                      <a:endParaRPr lang="en-US" sz="1200" b="0" dirty="0"/>
                    </a:p>
                  </a:txBody>
                  <a:tcPr anchor="ct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1200" b="0" dirty="0" smtClean="0"/>
                        <a:t>Values can be logically ordered or ranked</a:t>
                      </a:r>
                      <a:endParaRPr lang="en-US" sz="1200" b="0" dirty="0"/>
                    </a:p>
                  </a:txBody>
                  <a:tcPr anchor="ctr"/>
                </a:tc>
                <a:extLst>
                  <a:ext uri="{0D108BD9-81ED-4DB2-BD59-A6C34878D82A}">
                    <a16:rowId xmlns="" xmlns:a16="http://schemas.microsoft.com/office/drawing/2014/main" val="10002"/>
                  </a:ext>
                </a:extLst>
              </a:tr>
              <a:tr h="528913">
                <a:tc>
                  <a:txBody>
                    <a:bodyPr/>
                    <a:lstStyle/>
                    <a:p>
                      <a:r>
                        <a:rPr lang="en-US" sz="1200" b="0" dirty="0" smtClean="0"/>
                        <a:t>Speed</a:t>
                      </a:r>
                      <a:endParaRPr lang="en-US" sz="1200" b="0" dirty="0"/>
                    </a:p>
                  </a:txBody>
                  <a:tcPr anchor="ctr"/>
                </a:tc>
                <a:tc>
                  <a:txBody>
                    <a:bodyPr/>
                    <a:lstStyle/>
                    <a:p>
                      <a:r>
                        <a:rPr lang="en-US" sz="1200" b="0" dirty="0" smtClean="0"/>
                        <a:t>90mph,  50m/s</a:t>
                      </a:r>
                      <a:endParaRPr lang="en-US" sz="1200" b="0" dirty="0"/>
                    </a:p>
                  </a:txBody>
                  <a:tcPr anchor="ctr"/>
                </a:tc>
                <a:tc>
                  <a:txBody>
                    <a:bodyPr/>
                    <a:lstStyle/>
                    <a:p>
                      <a:pPr algn="ctr"/>
                      <a:r>
                        <a:rPr lang="en-US" sz="1200" b="0" dirty="0" smtClean="0"/>
                        <a:t>Ratio</a:t>
                      </a:r>
                      <a:endParaRPr lang="en-US" sz="1200" b="0" dirty="0"/>
                    </a:p>
                  </a:txBody>
                  <a:tcPr anchor="ctr"/>
                </a:tc>
                <a:tc>
                  <a:txBody>
                    <a:bodyPr/>
                    <a:lstStyle/>
                    <a:p>
                      <a:r>
                        <a:rPr lang="en-US" altLang="en-US" sz="1200" b="0" dirty="0" smtClean="0"/>
                        <a:t>Values</a:t>
                      </a:r>
                      <a:r>
                        <a:rPr lang="en-US" altLang="en-US" sz="1200" b="0" baseline="0" dirty="0" smtClean="0"/>
                        <a:t> </a:t>
                      </a:r>
                      <a:r>
                        <a:rPr lang="en-US" altLang="en-US" sz="1200" b="0" dirty="0" smtClean="0"/>
                        <a:t>represent regular intervals which are proportional</a:t>
                      </a:r>
                      <a:endParaRPr lang="en-US" sz="1200" b="0" dirty="0"/>
                    </a:p>
                  </a:txBody>
                  <a:tcPr anchor="ctr"/>
                </a:tc>
                <a:extLst>
                  <a:ext uri="{0D108BD9-81ED-4DB2-BD59-A6C34878D82A}">
                    <a16:rowId xmlns="" xmlns:a16="http://schemas.microsoft.com/office/drawing/2014/main" val="10003"/>
                  </a:ext>
                </a:extLst>
              </a:tr>
              <a:tr h="640080">
                <a:tc>
                  <a:txBody>
                    <a:bodyPr/>
                    <a:lstStyle/>
                    <a:p>
                      <a:r>
                        <a:rPr lang="en-US" sz="1200" b="0" dirty="0" smtClean="0"/>
                        <a:t>Fuel</a:t>
                      </a:r>
                      <a:r>
                        <a:rPr lang="en-US" sz="1200" b="0" baseline="0" dirty="0" smtClean="0"/>
                        <a:t> economy</a:t>
                      </a:r>
                      <a:endParaRPr lang="en-US" sz="1200" b="0" dirty="0"/>
                    </a:p>
                  </a:txBody>
                  <a:tcPr anchor="ctr"/>
                </a:tc>
                <a:tc>
                  <a:txBody>
                    <a:bodyPr/>
                    <a:lstStyle/>
                    <a:p>
                      <a:r>
                        <a:rPr lang="en-US" sz="1200" b="0" dirty="0" smtClean="0"/>
                        <a:t>0-30mph</a:t>
                      </a:r>
                      <a:r>
                        <a:rPr lang="en-US" sz="1200" b="0" baseline="0" dirty="0" smtClean="0"/>
                        <a:t>: Average</a:t>
                      </a:r>
                      <a:br>
                        <a:rPr lang="en-US" sz="1200" b="0" baseline="0" dirty="0" smtClean="0"/>
                      </a:br>
                      <a:r>
                        <a:rPr lang="en-US" sz="1200" b="0" baseline="0" dirty="0" smtClean="0"/>
                        <a:t>30-60mph: Economical</a:t>
                      </a:r>
                      <a:br>
                        <a:rPr lang="en-US" sz="1200" b="0" baseline="0" dirty="0" smtClean="0"/>
                      </a:br>
                      <a:r>
                        <a:rPr lang="en-US" sz="1200" b="0" baseline="0" dirty="0" smtClean="0"/>
                        <a:t>&gt;60mph: Least </a:t>
                      </a:r>
                      <a:endParaRPr lang="en-US" sz="1200" b="0" dirty="0"/>
                    </a:p>
                  </a:txBody>
                  <a:tcPr anchor="ctr"/>
                </a:tc>
                <a:tc>
                  <a:txBody>
                    <a:bodyPr/>
                    <a:lstStyle/>
                    <a:p>
                      <a:pPr algn="ctr"/>
                      <a:r>
                        <a:rPr lang="en-US" sz="1200" b="0" dirty="0" smtClean="0"/>
                        <a:t>Interval</a:t>
                      </a:r>
                      <a:endParaRPr lang="en-US" sz="1200" b="0" dirty="0"/>
                    </a:p>
                  </a:txBody>
                  <a:tcPr anchor="ct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altLang="en-US" sz="1200" b="0" dirty="0" smtClean="0"/>
                        <a:t>Sequential order</a:t>
                      </a:r>
                      <a:r>
                        <a:rPr lang="en-US" altLang="en-US" sz="1200" b="0" baseline="0" dirty="0" smtClean="0"/>
                        <a:t> but </a:t>
                      </a:r>
                      <a:r>
                        <a:rPr lang="en-US" altLang="en-US" sz="1200" b="0" dirty="0" smtClean="0"/>
                        <a:t>the intervals are generally irregular</a:t>
                      </a:r>
                      <a:endParaRPr lang="en-US" sz="1200" b="0" dirty="0" smtClean="0"/>
                    </a:p>
                  </a:txBody>
                  <a:tcPr anchor="ctr"/>
                </a:tc>
                <a:extLst>
                  <a:ext uri="{0D108BD9-81ED-4DB2-BD59-A6C34878D82A}">
                    <a16:rowId xmlns="" xmlns:a16="http://schemas.microsoft.com/office/drawing/2014/main" val="10004"/>
                  </a:ext>
                </a:extLst>
              </a:tr>
            </a:tbl>
          </a:graphicData>
        </a:graphic>
      </p:graphicFrame>
      <p:graphicFrame>
        <p:nvGraphicFramePr>
          <p:cNvPr id="6" name="Diagram 5"/>
          <p:cNvGraphicFramePr/>
          <p:nvPr>
            <p:extLst>
              <p:ext uri="{D42A27DB-BD31-4B8C-83A1-F6EECF244321}">
                <p14:modId xmlns:p14="http://schemas.microsoft.com/office/powerpoint/2010/main" val="2776792232"/>
              </p:ext>
            </p:extLst>
          </p:nvPr>
        </p:nvGraphicFramePr>
        <p:xfrm>
          <a:off x="1580657" y="1862422"/>
          <a:ext cx="3528574" cy="2235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extBox 6"/>
          <p:cNvSpPr txBox="1"/>
          <p:nvPr/>
        </p:nvSpPr>
        <p:spPr>
          <a:xfrm>
            <a:off x="5490230" y="3373722"/>
            <a:ext cx="4838700" cy="338554"/>
          </a:xfrm>
          <a:prstGeom prst="rect">
            <a:avLst/>
          </a:prstGeom>
          <a:noFill/>
        </p:spPr>
        <p:txBody>
          <a:bodyPr wrap="square" rtlCol="0">
            <a:spAutoFit/>
          </a:bodyPr>
          <a:lstStyle/>
          <a:p>
            <a:r>
              <a:rPr lang="en-US" sz="1600" b="1" i="1" dirty="0"/>
              <a:t>What are the different characteristics of a car?</a:t>
            </a:r>
          </a:p>
        </p:txBody>
      </p:sp>
      <p:sp>
        <p:nvSpPr>
          <p:cNvPr id="9" name="Content Placeholder 2"/>
          <p:cNvSpPr>
            <a:spLocks noGrp="1"/>
          </p:cNvSpPr>
          <p:nvPr>
            <p:ph idx="1"/>
          </p:nvPr>
        </p:nvSpPr>
        <p:spPr>
          <a:xfrm>
            <a:off x="914401" y="1482726"/>
            <a:ext cx="10363200" cy="4689474"/>
          </a:xfrm>
        </p:spPr>
        <p:txBody>
          <a:bodyPr/>
          <a:lstStyle/>
          <a:p>
            <a:pPr marL="0" indent="0">
              <a:buNone/>
            </a:pPr>
            <a:r>
              <a:rPr lang="en-US" sz="1400" dirty="0" smtClean="0"/>
              <a:t>Data elements describe objects and events and can be classified into different variable types</a:t>
            </a:r>
            <a:endParaRPr lang="en-US" sz="1400" dirty="0" smtClean="0"/>
          </a:p>
          <a:p>
            <a:endParaRPr lang="en-US" sz="1400" dirty="0"/>
          </a:p>
        </p:txBody>
      </p:sp>
    </p:spTree>
    <p:extLst>
      <p:ext uri="{BB962C8B-B14F-4D97-AF65-F5344CB8AC3E}">
        <p14:creationId xmlns:p14="http://schemas.microsoft.com/office/powerpoint/2010/main" val="2151511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fill="hold"/>
                                        <p:tgtEl>
                                          <p:spTgt spid="5"/>
                                        </p:tgtEl>
                                        <p:attrNameLst>
                                          <p:attrName>ppt_x</p:attrName>
                                        </p:attrNameLst>
                                      </p:cBhvr>
                                      <p:tavLst>
                                        <p:tav tm="0">
                                          <p:val>
                                            <p:strVal val="#ppt_x"/>
                                          </p:val>
                                        </p:tav>
                                        <p:tav tm="100000">
                                          <p:val>
                                            <p:strVal val="#ppt_x"/>
                                          </p:val>
                                        </p:tav>
                                      </p:tavLst>
                                    </p:anim>
                                    <p:anim calcmode="lin" valueType="num">
                                      <p:cBhvr additive="base">
                                        <p:cTn id="1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P spid="7"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Missing Value </a:t>
            </a:r>
            <a:r>
              <a:rPr lang="en-US" dirty="0" smtClean="0"/>
              <a:t>Treatment – Imputation</a:t>
            </a:r>
            <a:endParaRPr lang="en-US" dirty="0"/>
          </a:p>
        </p:txBody>
      </p:sp>
      <p:sp>
        <p:nvSpPr>
          <p:cNvPr id="4" name="Slide Number Placeholder 3"/>
          <p:cNvSpPr>
            <a:spLocks noGrp="1"/>
          </p:cNvSpPr>
          <p:nvPr>
            <p:ph type="sldNum" sz="quarter" idx="12"/>
          </p:nvPr>
        </p:nvSpPr>
        <p:spPr/>
        <p:txBody>
          <a:bodyPr/>
          <a:lstStyle/>
          <a:p>
            <a:fld id="{5CBDBD4D-7B7B-4EC0-AB6E-424933B04FED}" type="slidenum">
              <a:rPr lang="en-US" smtClean="0"/>
              <a:pPr/>
              <a:t>50</a:t>
            </a:fld>
            <a:endParaRPr lang="en-US"/>
          </a:p>
        </p:txBody>
      </p:sp>
      <p:pic>
        <p:nvPicPr>
          <p:cNvPr id="5" name="Picture 3" descr="C:\Users\pankaj.soni1\Desktop\AIG training\EDA deck\downloads\Pictures\imagesCA8TSDBU.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1" y="2473980"/>
            <a:ext cx="1940993" cy="1541637"/>
          </a:xfrm>
          <a:prstGeom prst="rect">
            <a:avLst/>
          </a:prstGeom>
          <a:noFill/>
          <a:extLst>
            <a:ext uri="{909E8E84-426E-40DD-AFC4-6F175D3DCCD1}">
              <a14:hiddenFill xmlns:a14="http://schemas.microsoft.com/office/drawing/2010/main">
                <a:solidFill>
                  <a:srgbClr val="FFFFFF"/>
                </a:solidFill>
              </a14:hiddenFill>
            </a:ext>
          </a:extLst>
        </p:spPr>
      </p:pic>
      <p:sp>
        <p:nvSpPr>
          <p:cNvPr id="6" name="Rounded Rectangle 5"/>
          <p:cNvSpPr/>
          <p:nvPr/>
        </p:nvSpPr>
        <p:spPr bwMode="auto">
          <a:xfrm>
            <a:off x="4735773" y="2557223"/>
            <a:ext cx="6135992" cy="1072243"/>
          </a:xfrm>
          <a:prstGeom prst="roundRect">
            <a:avLst/>
          </a:prstGeom>
          <a:solidFill>
            <a:schemeClr val="bg1"/>
          </a:solidFill>
          <a:ln>
            <a:solidFill>
              <a:schemeClr val="accent1"/>
            </a:solid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algn="l"/>
            <a:r>
              <a:rPr lang="en-US" sz="1400" dirty="0">
                <a:solidFill>
                  <a:schemeClr val="tx1"/>
                </a:solidFill>
              </a:rPr>
              <a:t>Often, values may be found missing due to:</a:t>
            </a:r>
          </a:p>
          <a:p>
            <a:pPr marL="342900" indent="-342900">
              <a:buFont typeface="Webdings" panose="05030102010509060703" pitchFamily="18" charset="2"/>
              <a:buChar char="4"/>
            </a:pPr>
            <a:r>
              <a:rPr lang="en-US" sz="1400" dirty="0">
                <a:solidFill>
                  <a:schemeClr val="tx1"/>
                </a:solidFill>
              </a:rPr>
              <a:t>Non-response to a survey or dropouts</a:t>
            </a:r>
          </a:p>
          <a:p>
            <a:pPr marL="342900" indent="-342900">
              <a:buFont typeface="Webdings" panose="05030102010509060703" pitchFamily="18" charset="2"/>
              <a:buChar char="4"/>
            </a:pPr>
            <a:r>
              <a:rPr lang="en-US" sz="1400" dirty="0">
                <a:solidFill>
                  <a:schemeClr val="tx1"/>
                </a:solidFill>
              </a:rPr>
              <a:t>Data has been corrupted  during collection and recording</a:t>
            </a:r>
          </a:p>
          <a:p>
            <a:pPr marL="342900" indent="-342900">
              <a:buFont typeface="Webdings" panose="05030102010509060703" pitchFamily="18" charset="2"/>
              <a:buChar char="4"/>
            </a:pPr>
            <a:r>
              <a:rPr lang="en-US" sz="1400" dirty="0">
                <a:solidFill>
                  <a:schemeClr val="tx1"/>
                </a:solidFill>
              </a:rPr>
              <a:t>A binary level (say ‘0’) has been interpreted as a missing value</a:t>
            </a:r>
          </a:p>
        </p:txBody>
      </p:sp>
      <p:graphicFrame>
        <p:nvGraphicFramePr>
          <p:cNvPr id="7" name="Table 6"/>
          <p:cNvGraphicFramePr>
            <a:graphicFrameLocks noGrp="1"/>
          </p:cNvGraphicFramePr>
          <p:nvPr>
            <p:extLst>
              <p:ext uri="{D42A27DB-BD31-4B8C-83A1-F6EECF244321}">
                <p14:modId xmlns:p14="http://schemas.microsoft.com/office/powerpoint/2010/main" val="956138963"/>
              </p:ext>
            </p:extLst>
          </p:nvPr>
        </p:nvGraphicFramePr>
        <p:xfrm>
          <a:off x="4329937" y="4156609"/>
          <a:ext cx="6949116" cy="370840"/>
        </p:xfrm>
        <a:graphic>
          <a:graphicData uri="http://schemas.openxmlformats.org/drawingml/2006/table">
            <a:tbl>
              <a:tblPr firstRow="1" bandRow="1">
                <a:tableStyleId>{5C22544A-7EE6-4342-B048-85BDC9FD1C3A}</a:tableStyleId>
              </a:tblPr>
              <a:tblGrid>
                <a:gridCol w="1737036"/>
                <a:gridCol w="1737360"/>
                <a:gridCol w="1737360"/>
                <a:gridCol w="1737360"/>
              </a:tblGrid>
              <a:tr h="370840">
                <a:tc>
                  <a:txBody>
                    <a:bodyPr/>
                    <a:lstStyle/>
                    <a:p>
                      <a:r>
                        <a:rPr lang="en-US" sz="1100" dirty="0" smtClean="0"/>
                        <a:t>Continuous, symmetric</a:t>
                      </a:r>
                      <a:endParaRPr lang="en-US" sz="1100" dirty="0"/>
                    </a:p>
                  </a:txBody>
                  <a:tcPr/>
                </a:tc>
                <a:tc>
                  <a:txBody>
                    <a:bodyPr/>
                    <a:lstStyle/>
                    <a:p>
                      <a:r>
                        <a:rPr lang="en-US" sz="1100" dirty="0" smtClean="0"/>
                        <a:t>Discrete, symmetric</a:t>
                      </a:r>
                      <a:endParaRPr lang="en-US" sz="1100" dirty="0"/>
                    </a:p>
                  </a:txBody>
                  <a:tcPr/>
                </a:tc>
                <a:tc>
                  <a:txBody>
                    <a:bodyPr/>
                    <a:lstStyle/>
                    <a:p>
                      <a:r>
                        <a:rPr lang="en-US" sz="1100" dirty="0" smtClean="0"/>
                        <a:t>Skewed</a:t>
                      </a:r>
                      <a:endParaRPr lang="en-US" sz="1100" dirty="0"/>
                    </a:p>
                  </a:txBody>
                  <a:tcPr/>
                </a:tc>
                <a:tc>
                  <a:txBody>
                    <a:bodyPr/>
                    <a:lstStyle/>
                    <a:p>
                      <a:r>
                        <a:rPr lang="en-US" sz="1100" dirty="0" smtClean="0"/>
                        <a:t>Having many outliers</a:t>
                      </a:r>
                      <a:endParaRPr lang="en-US" sz="1100" dirty="0"/>
                    </a:p>
                  </a:txBody>
                  <a:tcPr/>
                </a:tc>
              </a:tr>
            </a:tbl>
          </a:graphicData>
        </a:graphic>
      </p:graphicFrame>
      <p:pic>
        <p:nvPicPr>
          <p:cNvPr id="8" name="Picture 6" descr="C:\Users\aditi.nair\Pictures\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82150" y="4547960"/>
            <a:ext cx="1737360" cy="1428749"/>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9" name="Picture 2" descr="C:\Users\aditi.nair\Pictures\untitled.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18875" y="4518929"/>
            <a:ext cx="1763275" cy="1509734"/>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2446199" y="4186962"/>
            <a:ext cx="1710369" cy="276999"/>
          </a:xfrm>
          <a:prstGeom prst="rect">
            <a:avLst/>
          </a:prstGeom>
          <a:noFill/>
        </p:spPr>
        <p:txBody>
          <a:bodyPr wrap="square" rtlCol="0">
            <a:spAutoFit/>
          </a:bodyPr>
          <a:lstStyle/>
          <a:p>
            <a:r>
              <a:rPr lang="en-US" sz="1200" b="1" dirty="0"/>
              <a:t>Distribution type</a:t>
            </a:r>
          </a:p>
        </p:txBody>
      </p:sp>
      <p:pic>
        <p:nvPicPr>
          <p:cNvPr id="12" name="Picture 5" descr="C:\Users\aditi.nair\Pictures\images8TIFKLL4.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819511" y="4547960"/>
            <a:ext cx="1716377" cy="1428749"/>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3" name="Picture 7" descr="C:\Users\aditi.nair\Pictures\4.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50415" y="4553400"/>
            <a:ext cx="1727186" cy="1423308"/>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2446198" y="6028664"/>
            <a:ext cx="1710369" cy="276999"/>
          </a:xfrm>
          <a:prstGeom prst="rect">
            <a:avLst/>
          </a:prstGeom>
          <a:noFill/>
        </p:spPr>
        <p:txBody>
          <a:bodyPr wrap="square" rtlCol="0">
            <a:spAutoFit/>
          </a:bodyPr>
          <a:lstStyle/>
          <a:p>
            <a:r>
              <a:rPr lang="en-US" sz="1200" b="1" dirty="0"/>
              <a:t>Replace with</a:t>
            </a:r>
          </a:p>
        </p:txBody>
      </p:sp>
      <p:graphicFrame>
        <p:nvGraphicFramePr>
          <p:cNvPr id="15" name="Table 14"/>
          <p:cNvGraphicFramePr>
            <a:graphicFrameLocks noGrp="1"/>
          </p:cNvGraphicFramePr>
          <p:nvPr>
            <p:extLst>
              <p:ext uri="{D42A27DB-BD31-4B8C-83A1-F6EECF244321}">
                <p14:modId xmlns:p14="http://schemas.microsoft.com/office/powerpoint/2010/main" val="1717149215"/>
              </p:ext>
            </p:extLst>
          </p:nvPr>
        </p:nvGraphicFramePr>
        <p:xfrm>
          <a:off x="4344952" y="5999516"/>
          <a:ext cx="6949116" cy="370840"/>
        </p:xfrm>
        <a:graphic>
          <a:graphicData uri="http://schemas.openxmlformats.org/drawingml/2006/table">
            <a:tbl>
              <a:tblPr firstRow="1" bandRow="1">
                <a:tableStyleId>{5C22544A-7EE6-4342-B048-85BDC9FD1C3A}</a:tableStyleId>
              </a:tblPr>
              <a:tblGrid>
                <a:gridCol w="1737036"/>
                <a:gridCol w="1737360"/>
                <a:gridCol w="1737360"/>
                <a:gridCol w="1737360"/>
              </a:tblGrid>
              <a:tr h="370840">
                <a:tc>
                  <a:txBody>
                    <a:bodyPr/>
                    <a:lstStyle/>
                    <a:p>
                      <a:r>
                        <a:rPr lang="en-US" sz="1100" dirty="0" smtClean="0"/>
                        <a:t>Column</a:t>
                      </a:r>
                      <a:r>
                        <a:rPr lang="en-US" sz="1100" baseline="0" dirty="0" smtClean="0"/>
                        <a:t> mean</a:t>
                      </a:r>
                      <a:endParaRPr lang="en-US" sz="1100" dirty="0"/>
                    </a:p>
                  </a:txBody>
                  <a:tcPr/>
                </a:tc>
                <a:tc>
                  <a:txBody>
                    <a:bodyPr/>
                    <a:lstStyle/>
                    <a:p>
                      <a:r>
                        <a:rPr lang="en-US" sz="1100" dirty="0" smtClean="0"/>
                        <a:t>Mode of</a:t>
                      </a:r>
                      <a:r>
                        <a:rPr lang="en-US" sz="1100" baseline="0" dirty="0" smtClean="0"/>
                        <a:t> variable</a:t>
                      </a:r>
                      <a:endParaRPr lang="en-US" sz="1100" dirty="0"/>
                    </a:p>
                  </a:txBody>
                  <a:tcPr/>
                </a:tc>
                <a:tc>
                  <a:txBody>
                    <a:bodyPr/>
                    <a:lstStyle/>
                    <a:p>
                      <a:r>
                        <a:rPr lang="en-US" sz="1100" dirty="0" smtClean="0"/>
                        <a:t>Median</a:t>
                      </a:r>
                      <a:endParaRPr lang="en-US" sz="1100" dirty="0"/>
                    </a:p>
                  </a:txBody>
                  <a:tcPr/>
                </a:tc>
                <a:tc>
                  <a:txBody>
                    <a:bodyPr/>
                    <a:lstStyle/>
                    <a:p>
                      <a:r>
                        <a:rPr lang="en-US" sz="1100" dirty="0" smtClean="0"/>
                        <a:t>Trimmed</a:t>
                      </a:r>
                      <a:r>
                        <a:rPr lang="en-US" sz="1100" baseline="0" dirty="0" smtClean="0"/>
                        <a:t> mean</a:t>
                      </a:r>
                      <a:endParaRPr lang="en-US" sz="1100" dirty="0"/>
                    </a:p>
                  </a:txBody>
                  <a:tcPr/>
                </a:tc>
              </a:tr>
            </a:tbl>
          </a:graphicData>
        </a:graphic>
      </p:graphicFrame>
      <p:sp>
        <p:nvSpPr>
          <p:cNvPr id="16" name="TextBox 15"/>
          <p:cNvSpPr txBox="1"/>
          <p:nvPr/>
        </p:nvSpPr>
        <p:spPr>
          <a:xfrm>
            <a:off x="4329937" y="3817461"/>
            <a:ext cx="6947664" cy="307777"/>
          </a:xfrm>
          <a:prstGeom prst="rect">
            <a:avLst/>
          </a:prstGeom>
          <a:solidFill>
            <a:srgbClr val="E2E1C0"/>
          </a:solidFill>
        </p:spPr>
        <p:txBody>
          <a:bodyPr wrap="square" rtlCol="0">
            <a:spAutoFit/>
          </a:bodyPr>
          <a:lstStyle/>
          <a:p>
            <a:pPr algn="l"/>
            <a:r>
              <a:rPr lang="en-US" sz="1400" dirty="0"/>
              <a:t>If missing values are found, we can impute them on the basis of their distribution type</a:t>
            </a:r>
          </a:p>
        </p:txBody>
      </p:sp>
      <p:sp>
        <p:nvSpPr>
          <p:cNvPr id="17" name="Rounded Rectangular Callout 16"/>
          <p:cNvSpPr/>
          <p:nvPr/>
        </p:nvSpPr>
        <p:spPr bwMode="auto">
          <a:xfrm>
            <a:off x="2523937" y="1499121"/>
            <a:ext cx="4255623" cy="741829"/>
          </a:xfrm>
          <a:prstGeom prst="wedgeRoundRectCallout">
            <a:avLst>
              <a:gd name="adj1" fmla="val -53764"/>
              <a:gd name="adj2" fmla="val 112068"/>
              <a:gd name="adj3" fmla="val 16667"/>
            </a:avLst>
          </a:prstGeom>
          <a:noFill/>
          <a:ln>
            <a:solidFill>
              <a:schemeClr val="accent1"/>
            </a:solid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algn="l"/>
            <a:r>
              <a:rPr lang="en-US" sz="1400" dirty="0">
                <a:solidFill>
                  <a:schemeClr val="tx1"/>
                </a:solidFill>
              </a:rPr>
              <a:t>  Before imputation, one must ask:</a:t>
            </a:r>
          </a:p>
          <a:p>
            <a:pPr algn="l"/>
            <a:r>
              <a:rPr lang="en-US" sz="1400" dirty="0">
                <a:solidFill>
                  <a:schemeClr val="tx1"/>
                </a:solidFill>
              </a:rPr>
              <a:t> </a:t>
            </a:r>
            <a:r>
              <a:rPr lang="en-US" sz="1400" b="1" i="1" dirty="0">
                <a:solidFill>
                  <a:srgbClr val="800000"/>
                </a:solidFill>
              </a:rPr>
              <a:t>What are the reasons for values to be missing?</a:t>
            </a:r>
          </a:p>
        </p:txBody>
      </p:sp>
      <p:pic>
        <p:nvPicPr>
          <p:cNvPr id="18" name="Picture 1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651962" y="1461707"/>
            <a:ext cx="754738" cy="739418"/>
          </a:xfrm>
          <a:prstGeom prst="rect">
            <a:avLst/>
          </a:prstGeom>
        </p:spPr>
      </p:pic>
      <p:cxnSp>
        <p:nvCxnSpPr>
          <p:cNvPr id="19" name="Straight Arrow Connector 18"/>
          <p:cNvCxnSpPr/>
          <p:nvPr/>
        </p:nvCxnSpPr>
        <p:spPr bwMode="auto">
          <a:xfrm>
            <a:off x="3780972" y="6172200"/>
            <a:ext cx="323993" cy="0"/>
          </a:xfrm>
          <a:prstGeom prst="straightConnector1">
            <a:avLst/>
          </a:prstGeom>
          <a:pattFill prst="pct50">
            <a:fgClr>
              <a:schemeClr val="hlink"/>
            </a:fgClr>
            <a:bgClr>
              <a:srgbClr val="FFFFFF"/>
            </a:bgClr>
          </a:pattFill>
          <a:ln w="9525" cap="flat" cmpd="sng" algn="ctr">
            <a:solidFill>
              <a:schemeClr val="tx1"/>
            </a:solidFill>
            <a:prstDash val="solid"/>
            <a:round/>
            <a:headEnd type="none" w="med" len="med"/>
            <a:tailEnd type="arrow"/>
          </a:ln>
          <a:effectLst/>
        </p:spPr>
      </p:cxnSp>
      <p:cxnSp>
        <p:nvCxnSpPr>
          <p:cNvPr id="20" name="Straight Arrow Connector 19"/>
          <p:cNvCxnSpPr/>
          <p:nvPr/>
        </p:nvCxnSpPr>
        <p:spPr bwMode="auto">
          <a:xfrm>
            <a:off x="3849827" y="4306249"/>
            <a:ext cx="323993" cy="0"/>
          </a:xfrm>
          <a:prstGeom prst="straightConnector1">
            <a:avLst/>
          </a:prstGeom>
          <a:pattFill prst="pct50">
            <a:fgClr>
              <a:schemeClr val="hlink"/>
            </a:fgClr>
            <a:bgClr>
              <a:srgbClr val="FFFFFF"/>
            </a:bgClr>
          </a:pattFill>
          <a:ln w="9525" cap="flat" cmpd="sng" algn="ctr">
            <a:solidFill>
              <a:schemeClr val="tx1"/>
            </a:solidFill>
            <a:prstDash val="solid"/>
            <a:round/>
            <a:headEnd type="none" w="med" len="med"/>
            <a:tailEnd type="arrow"/>
          </a:ln>
          <a:effectLst/>
        </p:spPr>
      </p:cxnSp>
    </p:spTree>
    <p:extLst>
      <p:ext uri="{BB962C8B-B14F-4D97-AF65-F5344CB8AC3E}">
        <p14:creationId xmlns:p14="http://schemas.microsoft.com/office/powerpoint/2010/main" val="3126051207"/>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smtClean="0"/>
              <a:t>Outliers</a:t>
            </a:r>
            <a:endParaRPr lang="en-US" dirty="0"/>
          </a:p>
        </p:txBody>
      </p:sp>
      <p:sp>
        <p:nvSpPr>
          <p:cNvPr id="4" name="Slide Number Placeholder 3"/>
          <p:cNvSpPr>
            <a:spLocks noGrp="1"/>
          </p:cNvSpPr>
          <p:nvPr>
            <p:ph type="sldNum" sz="quarter" idx="12"/>
          </p:nvPr>
        </p:nvSpPr>
        <p:spPr/>
        <p:txBody>
          <a:bodyPr/>
          <a:lstStyle/>
          <a:p>
            <a:fld id="{5CBDBD4D-7B7B-4EC0-AB6E-424933B04FED}" type="slidenum">
              <a:rPr lang="en-US" smtClean="0"/>
              <a:pPr/>
              <a:t>51</a:t>
            </a:fld>
            <a:endParaRPr lang="en-US"/>
          </a:p>
        </p:txBody>
      </p:sp>
      <p:sp>
        <p:nvSpPr>
          <p:cNvPr id="5" name="Rectangle 4"/>
          <p:cNvSpPr/>
          <p:nvPr/>
        </p:nvSpPr>
        <p:spPr bwMode="auto">
          <a:xfrm>
            <a:off x="935610" y="2235258"/>
            <a:ext cx="1685787" cy="1325880"/>
          </a:xfrm>
          <a:prstGeom prst="rect">
            <a:avLst/>
          </a:prstGeom>
          <a:solidFill>
            <a:srgbClr val="739283"/>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square" lIns="45720" tIns="45720" rIns="45720" bIns="45720" numCol="1" rtlCol="0" anchor="ctr" anchorCtr="0" compatLnSpc="1">
            <a:prstTxWarp prst="textNoShape">
              <a:avLst/>
            </a:prstTxWarp>
          </a:bodyPr>
          <a:lstStyle/>
          <a:p>
            <a:pPr>
              <a:spcBef>
                <a:spcPts val="300"/>
              </a:spcBef>
            </a:pPr>
            <a:r>
              <a:rPr lang="en-US" sz="1400" b="1" dirty="0">
                <a:solidFill>
                  <a:schemeClr val="bg1"/>
                </a:solidFill>
              </a:rPr>
              <a:t>Extreme Value Outlier</a:t>
            </a:r>
          </a:p>
        </p:txBody>
      </p:sp>
      <p:sp>
        <p:nvSpPr>
          <p:cNvPr id="6" name="Rectangle 5"/>
          <p:cNvSpPr/>
          <p:nvPr/>
        </p:nvSpPr>
        <p:spPr bwMode="auto">
          <a:xfrm>
            <a:off x="935610" y="3637254"/>
            <a:ext cx="1685787" cy="1325880"/>
          </a:xfrm>
          <a:prstGeom prst="rect">
            <a:avLst/>
          </a:prstGeom>
          <a:solidFill>
            <a:srgbClr val="739283"/>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square" lIns="45720" tIns="45720" rIns="45720" bIns="45720" numCol="1" rtlCol="0" anchor="ctr" anchorCtr="0" compatLnSpc="1">
            <a:prstTxWarp prst="textNoShape">
              <a:avLst/>
            </a:prstTxWarp>
          </a:bodyPr>
          <a:lstStyle/>
          <a:p>
            <a:r>
              <a:rPr lang="en-US" sz="1400" b="1" dirty="0"/>
              <a:t>Global outliers</a:t>
            </a:r>
          </a:p>
        </p:txBody>
      </p:sp>
      <p:sp>
        <p:nvSpPr>
          <p:cNvPr id="7" name="Rectangle 6"/>
          <p:cNvSpPr/>
          <p:nvPr/>
        </p:nvSpPr>
        <p:spPr bwMode="auto">
          <a:xfrm>
            <a:off x="915900" y="5036825"/>
            <a:ext cx="1685787" cy="1325880"/>
          </a:xfrm>
          <a:prstGeom prst="rect">
            <a:avLst/>
          </a:prstGeom>
          <a:solidFill>
            <a:srgbClr val="739283"/>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square" lIns="45720" tIns="45720" rIns="45720" bIns="45720" numCol="1" rtlCol="0" anchor="ctr" anchorCtr="0" compatLnSpc="1">
            <a:prstTxWarp prst="textNoShape">
              <a:avLst/>
            </a:prstTxWarp>
          </a:bodyPr>
          <a:lstStyle/>
          <a:p>
            <a:r>
              <a:rPr lang="en-US" sz="1400" b="1" dirty="0"/>
              <a:t>Contextual outliers</a:t>
            </a:r>
          </a:p>
        </p:txBody>
      </p:sp>
      <p:sp>
        <p:nvSpPr>
          <p:cNvPr id="8" name="TextBox 7"/>
          <p:cNvSpPr txBox="1"/>
          <p:nvPr/>
        </p:nvSpPr>
        <p:spPr>
          <a:xfrm>
            <a:off x="1160156" y="1955053"/>
            <a:ext cx="1261436" cy="276999"/>
          </a:xfrm>
          <a:prstGeom prst="rect">
            <a:avLst/>
          </a:prstGeom>
          <a:noFill/>
        </p:spPr>
        <p:txBody>
          <a:bodyPr wrap="none" rtlCol="0">
            <a:spAutoFit/>
          </a:bodyPr>
          <a:lstStyle/>
          <a:p>
            <a:r>
              <a:rPr lang="en-US" sz="1200" u="sng" dirty="0"/>
              <a:t>Types of Outlier</a:t>
            </a:r>
          </a:p>
        </p:txBody>
      </p:sp>
      <p:pic>
        <p:nvPicPr>
          <p:cNvPr id="9"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912759" y="1547177"/>
            <a:ext cx="2665435" cy="19907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0" name="Group 9"/>
          <p:cNvGrpSpPr/>
          <p:nvPr/>
        </p:nvGrpSpPr>
        <p:grpSpPr>
          <a:xfrm>
            <a:off x="7883858" y="3500086"/>
            <a:ext cx="2507223" cy="1600215"/>
            <a:chOff x="7178722" y="1305688"/>
            <a:chExt cx="2511188" cy="2297323"/>
          </a:xfrm>
        </p:grpSpPr>
        <p:pic>
          <p:nvPicPr>
            <p:cNvPr id="1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78722" y="1305688"/>
              <a:ext cx="2511188" cy="229732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TextBox 11"/>
            <p:cNvSpPr txBox="1"/>
            <p:nvPr/>
          </p:nvSpPr>
          <p:spPr>
            <a:xfrm>
              <a:off x="8593300" y="2677534"/>
              <a:ext cx="864339" cy="480930"/>
            </a:xfrm>
            <a:prstGeom prst="rect">
              <a:avLst/>
            </a:prstGeom>
            <a:noFill/>
          </p:spPr>
          <p:txBody>
            <a:bodyPr wrap="none" rtlCol="0">
              <a:spAutoFit/>
            </a:bodyPr>
            <a:lstStyle/>
            <a:p>
              <a:r>
                <a:rPr lang="en-US" dirty="0"/>
                <a:t>Outlier</a:t>
              </a:r>
            </a:p>
          </p:txBody>
        </p:sp>
        <p:cxnSp>
          <p:nvCxnSpPr>
            <p:cNvPr id="13" name="Straight Arrow Connector 12"/>
            <p:cNvCxnSpPr>
              <a:stCxn id="12" idx="1"/>
            </p:cNvCxnSpPr>
            <p:nvPr/>
          </p:nvCxnSpPr>
          <p:spPr bwMode="auto">
            <a:xfrm flipH="1" flipV="1">
              <a:off x="7642746" y="2552132"/>
              <a:ext cx="950554" cy="365867"/>
            </a:xfrm>
            <a:prstGeom prst="straightConnector1">
              <a:avLst/>
            </a:prstGeom>
            <a:pattFill prst="pct50">
              <a:fgClr>
                <a:schemeClr val="hlink"/>
              </a:fgClr>
              <a:bgClr>
                <a:srgbClr val="FFFFFF"/>
              </a:bgClr>
            </a:pattFill>
            <a:ln w="9525" cap="flat" cmpd="sng" algn="ctr">
              <a:solidFill>
                <a:schemeClr val="tx1"/>
              </a:solidFill>
              <a:prstDash val="solid"/>
              <a:round/>
              <a:headEnd type="none" w="med" len="med"/>
              <a:tailEnd type="arrow"/>
            </a:ln>
            <a:effectLst/>
          </p:spPr>
        </p:cxnSp>
      </p:grpSp>
      <p:grpSp>
        <p:nvGrpSpPr>
          <p:cNvPr id="14" name="Group 13"/>
          <p:cNvGrpSpPr/>
          <p:nvPr/>
        </p:nvGrpSpPr>
        <p:grpSpPr>
          <a:xfrm>
            <a:off x="7893996" y="5082407"/>
            <a:ext cx="2296868" cy="1509811"/>
            <a:chOff x="6565852" y="5052307"/>
            <a:chExt cx="2296868" cy="1509811"/>
          </a:xfrm>
        </p:grpSpPr>
        <p:cxnSp>
          <p:nvCxnSpPr>
            <p:cNvPr id="15" name="Straight Arrow Connector 14"/>
            <p:cNvCxnSpPr/>
            <p:nvPr/>
          </p:nvCxnSpPr>
          <p:spPr bwMode="auto">
            <a:xfrm flipV="1">
              <a:off x="6842851" y="5072551"/>
              <a:ext cx="0" cy="1190656"/>
            </a:xfrm>
            <a:prstGeom prst="straightConnector1">
              <a:avLst/>
            </a:prstGeom>
            <a:pattFill prst="pct50">
              <a:fgClr>
                <a:schemeClr val="hlink"/>
              </a:fgClr>
              <a:bgClr>
                <a:srgbClr val="FFFFFF"/>
              </a:bgClr>
            </a:pattFill>
            <a:ln w="9525" cap="flat" cmpd="sng" algn="ctr">
              <a:solidFill>
                <a:schemeClr val="tx1"/>
              </a:solidFill>
              <a:prstDash val="solid"/>
              <a:round/>
              <a:headEnd type="none" w="med" len="med"/>
              <a:tailEnd type="none"/>
            </a:ln>
            <a:effectLst/>
          </p:spPr>
        </p:cxnSp>
        <p:cxnSp>
          <p:nvCxnSpPr>
            <p:cNvPr id="16" name="Straight Arrow Connector 15"/>
            <p:cNvCxnSpPr/>
            <p:nvPr/>
          </p:nvCxnSpPr>
          <p:spPr bwMode="auto">
            <a:xfrm>
              <a:off x="6856499" y="6263207"/>
              <a:ext cx="2006221" cy="0"/>
            </a:xfrm>
            <a:prstGeom prst="straightConnector1">
              <a:avLst/>
            </a:prstGeom>
            <a:pattFill prst="pct50">
              <a:fgClr>
                <a:schemeClr val="hlink"/>
              </a:fgClr>
              <a:bgClr>
                <a:srgbClr val="FFFFFF"/>
              </a:bgClr>
            </a:pattFill>
            <a:ln w="9525" cap="flat" cmpd="sng" algn="ctr">
              <a:solidFill>
                <a:schemeClr val="tx1"/>
              </a:solidFill>
              <a:prstDash val="solid"/>
              <a:round/>
              <a:headEnd type="none" w="med" len="med"/>
              <a:tailEnd type="none"/>
            </a:ln>
            <a:effectLst/>
          </p:spPr>
        </p:cxnSp>
        <p:sp>
          <p:nvSpPr>
            <p:cNvPr id="17" name="Oval 16"/>
            <p:cNvSpPr/>
            <p:nvPr/>
          </p:nvSpPr>
          <p:spPr bwMode="auto">
            <a:xfrm>
              <a:off x="6986153" y="6060100"/>
              <a:ext cx="129653" cy="115290"/>
            </a:xfrm>
            <a:prstGeom prst="ellipse">
              <a:avLst/>
            </a:prstGeom>
            <a:solidFill>
              <a:schemeClr val="accent2"/>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L="234950" indent="-234950" fontAlgn="base">
                <a:spcBef>
                  <a:spcPct val="100000"/>
                </a:spcBef>
                <a:spcAft>
                  <a:spcPct val="0"/>
                </a:spcAft>
                <a:buFont typeface="Webdings" pitchFamily="18" charset="2"/>
                <a:buChar char="4"/>
              </a:pPr>
              <a:endParaRPr lang="en-US" sz="1600" dirty="0">
                <a:solidFill>
                  <a:schemeClr val="tx1"/>
                </a:solidFill>
              </a:endParaRPr>
            </a:p>
          </p:txBody>
        </p:sp>
        <p:sp>
          <p:nvSpPr>
            <p:cNvPr id="18" name="TextBox 17"/>
            <p:cNvSpPr txBox="1"/>
            <p:nvPr/>
          </p:nvSpPr>
          <p:spPr>
            <a:xfrm>
              <a:off x="6938384" y="6285119"/>
              <a:ext cx="1842449" cy="276999"/>
            </a:xfrm>
            <a:prstGeom prst="rect">
              <a:avLst/>
            </a:prstGeom>
            <a:noFill/>
          </p:spPr>
          <p:txBody>
            <a:bodyPr wrap="square" rtlCol="0">
              <a:spAutoFit/>
            </a:bodyPr>
            <a:lstStyle/>
            <a:p>
              <a:r>
                <a:rPr lang="en-US" sz="1200" b="1" i="1" dirty="0"/>
                <a:t>Age</a:t>
              </a:r>
            </a:p>
          </p:txBody>
        </p:sp>
        <p:sp>
          <p:nvSpPr>
            <p:cNvPr id="19" name="TextBox 18"/>
            <p:cNvSpPr txBox="1"/>
            <p:nvPr/>
          </p:nvSpPr>
          <p:spPr>
            <a:xfrm rot="16200000">
              <a:off x="5996894" y="5621265"/>
              <a:ext cx="1414915" cy="276999"/>
            </a:xfrm>
            <a:prstGeom prst="rect">
              <a:avLst/>
            </a:prstGeom>
            <a:noFill/>
          </p:spPr>
          <p:txBody>
            <a:bodyPr wrap="square" rtlCol="0">
              <a:spAutoFit/>
            </a:bodyPr>
            <a:lstStyle/>
            <a:p>
              <a:r>
                <a:rPr lang="en-US" sz="1200" b="1" i="1" dirty="0"/>
                <a:t>Height</a:t>
              </a:r>
            </a:p>
          </p:txBody>
        </p:sp>
        <p:sp>
          <p:nvSpPr>
            <p:cNvPr id="20" name="Oval 19"/>
            <p:cNvSpPr/>
            <p:nvPr/>
          </p:nvSpPr>
          <p:spPr bwMode="auto">
            <a:xfrm>
              <a:off x="7383072" y="5644165"/>
              <a:ext cx="129653" cy="115290"/>
            </a:xfrm>
            <a:prstGeom prst="ellipse">
              <a:avLst/>
            </a:prstGeom>
            <a:solidFill>
              <a:schemeClr val="accent2"/>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L="234950" indent="-234950" fontAlgn="base">
                <a:spcBef>
                  <a:spcPct val="100000"/>
                </a:spcBef>
                <a:spcAft>
                  <a:spcPct val="0"/>
                </a:spcAft>
                <a:buFont typeface="Webdings" pitchFamily="18" charset="2"/>
                <a:buChar char="4"/>
              </a:pPr>
              <a:endParaRPr lang="en-US" sz="1600" dirty="0">
                <a:solidFill>
                  <a:schemeClr val="tx1"/>
                </a:solidFill>
              </a:endParaRPr>
            </a:p>
          </p:txBody>
        </p:sp>
        <p:sp>
          <p:nvSpPr>
            <p:cNvPr id="21" name="Oval 20"/>
            <p:cNvSpPr/>
            <p:nvPr/>
          </p:nvSpPr>
          <p:spPr bwMode="auto">
            <a:xfrm>
              <a:off x="7573006" y="5543157"/>
              <a:ext cx="129653" cy="115290"/>
            </a:xfrm>
            <a:prstGeom prst="ellipse">
              <a:avLst/>
            </a:prstGeom>
            <a:solidFill>
              <a:schemeClr val="accent2"/>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L="234950" indent="-234950" fontAlgn="base">
                <a:spcBef>
                  <a:spcPct val="100000"/>
                </a:spcBef>
                <a:spcAft>
                  <a:spcPct val="0"/>
                </a:spcAft>
                <a:buFont typeface="Webdings" pitchFamily="18" charset="2"/>
                <a:buChar char="4"/>
              </a:pPr>
              <a:endParaRPr lang="en-US" sz="1600" dirty="0">
                <a:solidFill>
                  <a:schemeClr val="tx1"/>
                </a:solidFill>
              </a:endParaRPr>
            </a:p>
          </p:txBody>
        </p:sp>
        <p:sp>
          <p:nvSpPr>
            <p:cNvPr id="22" name="Oval 21"/>
            <p:cNvSpPr/>
            <p:nvPr/>
          </p:nvSpPr>
          <p:spPr bwMode="auto">
            <a:xfrm>
              <a:off x="7443353" y="5831394"/>
              <a:ext cx="129653" cy="115290"/>
            </a:xfrm>
            <a:prstGeom prst="ellipse">
              <a:avLst/>
            </a:prstGeom>
            <a:solidFill>
              <a:schemeClr val="accent2"/>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L="234950" indent="-234950" fontAlgn="base">
                <a:spcBef>
                  <a:spcPct val="100000"/>
                </a:spcBef>
                <a:spcAft>
                  <a:spcPct val="0"/>
                </a:spcAft>
                <a:buFont typeface="Webdings" pitchFamily="18" charset="2"/>
                <a:buChar char="4"/>
              </a:pPr>
              <a:endParaRPr lang="en-US" sz="1600" dirty="0">
                <a:solidFill>
                  <a:schemeClr val="tx1"/>
                </a:solidFill>
              </a:endParaRPr>
            </a:p>
          </p:txBody>
        </p:sp>
        <p:sp>
          <p:nvSpPr>
            <p:cNvPr id="23" name="Oval 22"/>
            <p:cNvSpPr/>
            <p:nvPr/>
          </p:nvSpPr>
          <p:spPr bwMode="auto">
            <a:xfrm>
              <a:off x="7737342" y="5620188"/>
              <a:ext cx="129653" cy="115290"/>
            </a:xfrm>
            <a:prstGeom prst="ellipse">
              <a:avLst/>
            </a:prstGeom>
            <a:solidFill>
              <a:schemeClr val="accent2"/>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L="234950" indent="-234950" fontAlgn="base">
                <a:spcBef>
                  <a:spcPct val="100000"/>
                </a:spcBef>
                <a:spcAft>
                  <a:spcPct val="0"/>
                </a:spcAft>
                <a:buFont typeface="Webdings" pitchFamily="18" charset="2"/>
                <a:buChar char="4"/>
              </a:pPr>
              <a:endParaRPr lang="en-US" sz="1600" dirty="0">
                <a:solidFill>
                  <a:schemeClr val="tx1"/>
                </a:solidFill>
              </a:endParaRPr>
            </a:p>
          </p:txBody>
        </p:sp>
        <p:sp>
          <p:nvSpPr>
            <p:cNvPr id="24" name="Oval 23"/>
            <p:cNvSpPr/>
            <p:nvPr/>
          </p:nvSpPr>
          <p:spPr bwMode="auto">
            <a:xfrm>
              <a:off x="7138553" y="5828011"/>
              <a:ext cx="129653" cy="115290"/>
            </a:xfrm>
            <a:prstGeom prst="ellipse">
              <a:avLst/>
            </a:prstGeom>
            <a:solidFill>
              <a:schemeClr val="accent2"/>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L="234950" indent="-234950" fontAlgn="base">
                <a:spcBef>
                  <a:spcPct val="100000"/>
                </a:spcBef>
                <a:spcAft>
                  <a:spcPct val="0"/>
                </a:spcAft>
                <a:buFont typeface="Webdings" pitchFamily="18" charset="2"/>
                <a:buChar char="4"/>
              </a:pPr>
              <a:endParaRPr lang="en-US" sz="1600" dirty="0">
                <a:solidFill>
                  <a:schemeClr val="tx1"/>
                </a:solidFill>
              </a:endParaRPr>
            </a:p>
          </p:txBody>
        </p:sp>
        <p:sp>
          <p:nvSpPr>
            <p:cNvPr id="25" name="Oval 24"/>
            <p:cNvSpPr/>
            <p:nvPr/>
          </p:nvSpPr>
          <p:spPr bwMode="auto">
            <a:xfrm>
              <a:off x="7886321" y="5460032"/>
              <a:ext cx="129653" cy="115290"/>
            </a:xfrm>
            <a:prstGeom prst="ellipse">
              <a:avLst/>
            </a:prstGeom>
            <a:solidFill>
              <a:schemeClr val="accent2"/>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L="234950" indent="-234950" fontAlgn="base">
                <a:spcBef>
                  <a:spcPct val="100000"/>
                </a:spcBef>
                <a:spcAft>
                  <a:spcPct val="0"/>
                </a:spcAft>
                <a:buFont typeface="Webdings" pitchFamily="18" charset="2"/>
                <a:buChar char="4"/>
              </a:pPr>
              <a:endParaRPr lang="en-US" sz="1600" dirty="0">
                <a:solidFill>
                  <a:schemeClr val="tx1"/>
                </a:solidFill>
              </a:endParaRPr>
            </a:p>
          </p:txBody>
        </p:sp>
        <p:sp>
          <p:nvSpPr>
            <p:cNvPr id="26" name="Oval 25"/>
            <p:cNvSpPr/>
            <p:nvPr/>
          </p:nvSpPr>
          <p:spPr bwMode="auto">
            <a:xfrm>
              <a:off x="8530979" y="5512012"/>
              <a:ext cx="129653" cy="115290"/>
            </a:xfrm>
            <a:prstGeom prst="ellipse">
              <a:avLst/>
            </a:prstGeom>
            <a:solidFill>
              <a:schemeClr val="accent1"/>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L="234950" indent="-234950" fontAlgn="base">
                <a:spcBef>
                  <a:spcPct val="100000"/>
                </a:spcBef>
                <a:spcAft>
                  <a:spcPct val="0"/>
                </a:spcAft>
                <a:buFont typeface="Webdings" pitchFamily="18" charset="2"/>
                <a:buChar char="4"/>
              </a:pPr>
              <a:endParaRPr lang="en-US" sz="1600" dirty="0">
                <a:solidFill>
                  <a:schemeClr val="tx1"/>
                </a:solidFill>
              </a:endParaRPr>
            </a:p>
          </p:txBody>
        </p:sp>
        <p:sp>
          <p:nvSpPr>
            <p:cNvPr id="27" name="Oval 26"/>
            <p:cNvSpPr/>
            <p:nvPr/>
          </p:nvSpPr>
          <p:spPr bwMode="auto">
            <a:xfrm>
              <a:off x="8378579" y="5646520"/>
              <a:ext cx="129653" cy="115290"/>
            </a:xfrm>
            <a:prstGeom prst="ellipse">
              <a:avLst/>
            </a:prstGeom>
            <a:solidFill>
              <a:schemeClr val="accent1"/>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L="234950" indent="-234950" fontAlgn="base">
                <a:spcBef>
                  <a:spcPct val="100000"/>
                </a:spcBef>
                <a:spcAft>
                  <a:spcPct val="0"/>
                </a:spcAft>
                <a:buFont typeface="Webdings" pitchFamily="18" charset="2"/>
                <a:buChar char="4"/>
              </a:pPr>
              <a:endParaRPr lang="en-US" sz="1600" dirty="0">
                <a:solidFill>
                  <a:schemeClr val="tx1"/>
                </a:solidFill>
              </a:endParaRPr>
            </a:p>
          </p:txBody>
        </p:sp>
        <p:sp>
          <p:nvSpPr>
            <p:cNvPr id="28" name="Oval 27"/>
            <p:cNvSpPr/>
            <p:nvPr/>
          </p:nvSpPr>
          <p:spPr bwMode="auto">
            <a:xfrm>
              <a:off x="8160216" y="5437313"/>
              <a:ext cx="643697" cy="422921"/>
            </a:xfrm>
            <a:prstGeom prst="ellipse">
              <a:avLst/>
            </a:prstGeom>
            <a:noFill/>
            <a:ln>
              <a:solidFill>
                <a:schemeClr val="tx1"/>
              </a:solidFill>
              <a:prstDash val="lgDash"/>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L="234950" indent="-234950" fontAlgn="base">
                <a:spcBef>
                  <a:spcPct val="100000"/>
                </a:spcBef>
                <a:spcAft>
                  <a:spcPct val="0"/>
                </a:spcAft>
                <a:buFont typeface="Webdings" pitchFamily="18" charset="2"/>
                <a:buChar char="4"/>
              </a:pPr>
              <a:endParaRPr lang="en-US" sz="1600" dirty="0">
                <a:solidFill>
                  <a:schemeClr val="tx1"/>
                </a:solidFill>
              </a:endParaRPr>
            </a:p>
          </p:txBody>
        </p:sp>
      </p:grpSp>
      <p:sp>
        <p:nvSpPr>
          <p:cNvPr id="29" name="Rectangle 28"/>
          <p:cNvSpPr/>
          <p:nvPr/>
        </p:nvSpPr>
        <p:spPr bwMode="auto">
          <a:xfrm>
            <a:off x="2718378" y="2235258"/>
            <a:ext cx="4494973" cy="1325880"/>
          </a:xfrm>
          <a:prstGeom prst="rect">
            <a:avLst/>
          </a:prstGeom>
          <a:solidFill>
            <a:srgbClr val="E2E1C0"/>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square" lIns="45720" tIns="45720" rIns="45720" bIns="45720" numCol="1" rtlCol="0" anchor="ctr" anchorCtr="0" compatLnSpc="1">
            <a:prstTxWarp prst="textNoShape">
              <a:avLst/>
            </a:prstTxWarp>
          </a:bodyPr>
          <a:lstStyle/>
          <a:p>
            <a:pPr marL="234950" indent="-234950">
              <a:spcBef>
                <a:spcPts val="300"/>
              </a:spcBef>
              <a:buFont typeface="Webdings" panose="05030102010509060703" pitchFamily="18" charset="2"/>
              <a:buChar char="4"/>
            </a:pPr>
            <a:r>
              <a:rPr lang="en-US" sz="1400" dirty="0">
                <a:solidFill>
                  <a:schemeClr val="tx1"/>
                </a:solidFill>
              </a:rPr>
              <a:t>An extreme value outlier is an observation that is numerically far from the rest of the data points</a:t>
            </a:r>
          </a:p>
        </p:txBody>
      </p:sp>
      <p:sp>
        <p:nvSpPr>
          <p:cNvPr id="30" name="Rectangle 29"/>
          <p:cNvSpPr/>
          <p:nvPr/>
        </p:nvSpPr>
        <p:spPr bwMode="auto">
          <a:xfrm>
            <a:off x="2718378" y="3637254"/>
            <a:ext cx="4494973" cy="1325880"/>
          </a:xfrm>
          <a:prstGeom prst="rect">
            <a:avLst/>
          </a:prstGeom>
          <a:solidFill>
            <a:srgbClr val="E2E1C0"/>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square" lIns="45720" tIns="45720" rIns="45720" bIns="45720" numCol="1" rtlCol="0" anchor="ctr" anchorCtr="0" compatLnSpc="1">
            <a:prstTxWarp prst="textNoShape">
              <a:avLst/>
            </a:prstTxWarp>
          </a:bodyPr>
          <a:lstStyle/>
          <a:p>
            <a:pPr marL="234950" indent="-234950">
              <a:spcBef>
                <a:spcPts val="300"/>
              </a:spcBef>
              <a:buFont typeface="Webdings" panose="05030102010509060703" pitchFamily="18" charset="2"/>
              <a:buChar char="4"/>
            </a:pPr>
            <a:r>
              <a:rPr lang="en-US" sz="1400" dirty="0">
                <a:solidFill>
                  <a:schemeClr val="tx1"/>
                </a:solidFill>
              </a:rPr>
              <a:t>Outlier can also exist in multivariate scenario where few observations can show abnormal behavior </a:t>
            </a:r>
          </a:p>
        </p:txBody>
      </p:sp>
      <p:sp>
        <p:nvSpPr>
          <p:cNvPr id="31" name="Rectangle 30"/>
          <p:cNvSpPr/>
          <p:nvPr/>
        </p:nvSpPr>
        <p:spPr bwMode="auto">
          <a:xfrm>
            <a:off x="2698668" y="5036825"/>
            <a:ext cx="4494973" cy="1325880"/>
          </a:xfrm>
          <a:prstGeom prst="rect">
            <a:avLst/>
          </a:prstGeom>
          <a:solidFill>
            <a:srgbClr val="E2E1C0"/>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square" lIns="45720" tIns="45720" rIns="45720" bIns="45720" numCol="1" rtlCol="0" anchor="ctr" anchorCtr="0" compatLnSpc="1">
            <a:prstTxWarp prst="textNoShape">
              <a:avLst/>
            </a:prstTxWarp>
          </a:bodyPr>
          <a:lstStyle/>
          <a:p>
            <a:pPr marL="234950" indent="-234950">
              <a:spcBef>
                <a:spcPts val="300"/>
              </a:spcBef>
              <a:buFont typeface="Webdings" panose="05030102010509060703" pitchFamily="18" charset="2"/>
              <a:buChar char="4"/>
            </a:pPr>
            <a:r>
              <a:rPr lang="en-US" sz="1400" dirty="0">
                <a:solidFill>
                  <a:schemeClr val="tx1"/>
                </a:solidFill>
              </a:rPr>
              <a:t>In certain business context values can be outlier if they fall beyond normal range </a:t>
            </a:r>
          </a:p>
          <a:p>
            <a:pPr marL="234950" indent="-234950">
              <a:spcBef>
                <a:spcPts val="300"/>
              </a:spcBef>
              <a:buFont typeface="Webdings" panose="05030102010509060703" pitchFamily="18" charset="2"/>
              <a:buChar char="4"/>
            </a:pPr>
            <a:r>
              <a:rPr lang="en-US" sz="1400" dirty="0">
                <a:solidFill>
                  <a:schemeClr val="tx1"/>
                </a:solidFill>
              </a:rPr>
              <a:t>Ex. Age &gt; 21 are considered outliers while reviewing in relation with height since growth normally stops after age 21</a:t>
            </a:r>
          </a:p>
        </p:txBody>
      </p:sp>
      <p:sp>
        <p:nvSpPr>
          <p:cNvPr id="32" name="TextBox 31"/>
          <p:cNvSpPr txBox="1"/>
          <p:nvPr/>
        </p:nvSpPr>
        <p:spPr>
          <a:xfrm>
            <a:off x="4257206" y="1985124"/>
            <a:ext cx="950901" cy="276999"/>
          </a:xfrm>
          <a:prstGeom prst="rect">
            <a:avLst/>
          </a:prstGeom>
          <a:noFill/>
        </p:spPr>
        <p:txBody>
          <a:bodyPr wrap="none" rtlCol="0">
            <a:spAutoFit/>
          </a:bodyPr>
          <a:lstStyle/>
          <a:p>
            <a:r>
              <a:rPr lang="en-US" sz="1200" u="sng" dirty="0"/>
              <a:t>Description</a:t>
            </a:r>
          </a:p>
        </p:txBody>
      </p:sp>
      <p:sp>
        <p:nvSpPr>
          <p:cNvPr id="34" name="Content Placeholder 2"/>
          <p:cNvSpPr>
            <a:spLocks noGrp="1"/>
          </p:cNvSpPr>
          <p:nvPr>
            <p:ph idx="1"/>
          </p:nvPr>
        </p:nvSpPr>
        <p:spPr>
          <a:xfrm>
            <a:off x="914401" y="1482726"/>
            <a:ext cx="10363200" cy="4689474"/>
          </a:xfrm>
        </p:spPr>
        <p:txBody>
          <a:bodyPr/>
          <a:lstStyle/>
          <a:p>
            <a:pPr marL="0" indent="0">
              <a:buNone/>
            </a:pPr>
            <a:r>
              <a:rPr lang="en-US" sz="1400" dirty="0" smtClean="0"/>
              <a:t>Outliers are extreme data values deviating significantly from the rest of the sample</a:t>
            </a:r>
            <a:endParaRPr lang="en-US" sz="1400" dirty="0"/>
          </a:p>
        </p:txBody>
      </p:sp>
    </p:spTree>
    <p:extLst>
      <p:ext uri="{BB962C8B-B14F-4D97-AF65-F5344CB8AC3E}">
        <p14:creationId xmlns:p14="http://schemas.microsoft.com/office/powerpoint/2010/main" val="3742307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p:bldP spid="29" grpId="0" animBg="1"/>
      <p:bldP spid="30" grpId="0" animBg="1"/>
      <p:bldP spid="31" grpId="0" animBg="1"/>
      <p:bldP spid="32"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Outliers </a:t>
            </a:r>
            <a:r>
              <a:rPr lang="en-US" dirty="0" smtClean="0"/>
              <a:t>Treatments</a:t>
            </a:r>
            <a:endParaRPr lang="en-US" dirty="0"/>
          </a:p>
        </p:txBody>
      </p:sp>
      <p:sp>
        <p:nvSpPr>
          <p:cNvPr id="4" name="Slide Number Placeholder 3"/>
          <p:cNvSpPr>
            <a:spLocks noGrp="1"/>
          </p:cNvSpPr>
          <p:nvPr>
            <p:ph type="sldNum" sz="quarter" idx="12"/>
          </p:nvPr>
        </p:nvSpPr>
        <p:spPr/>
        <p:txBody>
          <a:bodyPr/>
          <a:lstStyle/>
          <a:p>
            <a:fld id="{5CBDBD4D-7B7B-4EC0-AB6E-424933B04FED}" type="slidenum">
              <a:rPr lang="en-US" smtClean="0"/>
              <a:pPr/>
              <a:t>52</a:t>
            </a:fld>
            <a:endParaRPr lang="en-US"/>
          </a:p>
        </p:txBody>
      </p:sp>
      <p:sp>
        <p:nvSpPr>
          <p:cNvPr id="5" name="TextBox 4"/>
          <p:cNvSpPr txBox="1"/>
          <p:nvPr/>
        </p:nvSpPr>
        <p:spPr>
          <a:xfrm>
            <a:off x="1676400" y="1447800"/>
            <a:ext cx="2286000" cy="338554"/>
          </a:xfrm>
          <a:prstGeom prst="rect">
            <a:avLst/>
          </a:prstGeom>
          <a:noFill/>
        </p:spPr>
        <p:txBody>
          <a:bodyPr wrap="square" rtlCol="0">
            <a:spAutoFit/>
          </a:bodyPr>
          <a:lstStyle/>
          <a:p>
            <a:pPr algn="l"/>
            <a:r>
              <a:rPr lang="en-US" sz="1600" b="1" dirty="0">
                <a:solidFill>
                  <a:schemeClr val="bg2"/>
                </a:solidFill>
              </a:rPr>
              <a:t>Transform Variables</a:t>
            </a:r>
          </a:p>
        </p:txBody>
      </p:sp>
      <p:sp>
        <p:nvSpPr>
          <p:cNvPr id="6" name="TextBox 5"/>
          <p:cNvSpPr txBox="1"/>
          <p:nvPr/>
        </p:nvSpPr>
        <p:spPr>
          <a:xfrm>
            <a:off x="1516173" y="4959706"/>
            <a:ext cx="2612685" cy="523220"/>
          </a:xfrm>
          <a:prstGeom prst="rect">
            <a:avLst/>
          </a:prstGeom>
          <a:noFill/>
        </p:spPr>
        <p:txBody>
          <a:bodyPr wrap="square" rtlCol="0">
            <a:spAutoFit/>
          </a:bodyPr>
          <a:lstStyle/>
          <a:p>
            <a:pPr algn="l"/>
            <a:r>
              <a:rPr lang="en-US" sz="1400" dirty="0"/>
              <a:t>Useful in reducing the impact of outliers</a:t>
            </a:r>
          </a:p>
        </p:txBody>
      </p:sp>
      <p:sp>
        <p:nvSpPr>
          <p:cNvPr id="7" name="TextBox 6"/>
          <p:cNvSpPr txBox="1"/>
          <p:nvPr/>
        </p:nvSpPr>
        <p:spPr>
          <a:xfrm>
            <a:off x="1516173" y="5482926"/>
            <a:ext cx="2446228" cy="738664"/>
          </a:xfrm>
          <a:prstGeom prst="rect">
            <a:avLst/>
          </a:prstGeom>
          <a:noFill/>
        </p:spPr>
        <p:txBody>
          <a:bodyPr wrap="square" rtlCol="0">
            <a:spAutoFit/>
          </a:bodyPr>
          <a:lstStyle/>
          <a:p>
            <a:pPr algn="l"/>
            <a:r>
              <a:rPr lang="en-US" sz="1400" dirty="0"/>
              <a:t>Log and Square root transformations are mostly used </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6173" y="1942957"/>
            <a:ext cx="2446228" cy="1513998"/>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5699" y="3456956"/>
            <a:ext cx="2436703" cy="1502751"/>
          </a:xfrm>
          <a:prstGeom prst="rect">
            <a:avLst/>
          </a:prstGeom>
        </p:spPr>
      </p:pic>
      <p:sp>
        <p:nvSpPr>
          <p:cNvPr id="10" name="TextBox 9"/>
          <p:cNvSpPr txBox="1"/>
          <p:nvPr/>
        </p:nvSpPr>
        <p:spPr>
          <a:xfrm>
            <a:off x="5023006" y="1447800"/>
            <a:ext cx="2286000" cy="338554"/>
          </a:xfrm>
          <a:prstGeom prst="rect">
            <a:avLst/>
          </a:prstGeom>
          <a:noFill/>
        </p:spPr>
        <p:txBody>
          <a:bodyPr wrap="square" rtlCol="0">
            <a:spAutoFit/>
          </a:bodyPr>
          <a:lstStyle/>
          <a:p>
            <a:r>
              <a:rPr lang="en-US" sz="1600" b="1" dirty="0">
                <a:solidFill>
                  <a:schemeClr val="bg2"/>
                </a:solidFill>
              </a:rPr>
              <a:t>Trimming</a:t>
            </a:r>
          </a:p>
        </p:txBody>
      </p:sp>
      <p:sp>
        <p:nvSpPr>
          <p:cNvPr id="11" name="TextBox 10"/>
          <p:cNvSpPr txBox="1"/>
          <p:nvPr/>
        </p:nvSpPr>
        <p:spPr>
          <a:xfrm>
            <a:off x="4565806" y="2979004"/>
            <a:ext cx="3276600" cy="307777"/>
          </a:xfrm>
          <a:prstGeom prst="rect">
            <a:avLst/>
          </a:prstGeom>
          <a:noFill/>
        </p:spPr>
        <p:txBody>
          <a:bodyPr wrap="square" rtlCol="0">
            <a:spAutoFit/>
          </a:bodyPr>
          <a:lstStyle/>
          <a:p>
            <a:pPr algn="l"/>
            <a:r>
              <a:rPr lang="en-US" sz="1400" dirty="0"/>
              <a:t>Removing extreme values from data</a:t>
            </a:r>
          </a:p>
        </p:txBody>
      </p:sp>
      <p:sp>
        <p:nvSpPr>
          <p:cNvPr id="12" name="TextBox 11"/>
          <p:cNvSpPr txBox="1"/>
          <p:nvPr/>
        </p:nvSpPr>
        <p:spPr>
          <a:xfrm>
            <a:off x="4565806" y="3228724"/>
            <a:ext cx="3276600" cy="523220"/>
          </a:xfrm>
          <a:prstGeom prst="rect">
            <a:avLst/>
          </a:prstGeom>
          <a:noFill/>
        </p:spPr>
        <p:txBody>
          <a:bodyPr wrap="square" rtlCol="0">
            <a:spAutoFit/>
          </a:bodyPr>
          <a:lstStyle/>
          <a:p>
            <a:pPr algn="l"/>
            <a:r>
              <a:rPr lang="en-US" sz="1400" dirty="0"/>
              <a:t>Method of last resort as it leads to loss of data</a:t>
            </a:r>
          </a:p>
        </p:txBody>
      </p:sp>
      <p:pic>
        <p:nvPicPr>
          <p:cNvPr id="13" name="Picture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32481" y="1828801"/>
            <a:ext cx="3133725" cy="1177285"/>
          </a:xfrm>
          <a:prstGeom prst="rect">
            <a:avLst/>
          </a:prstGeom>
        </p:spPr>
      </p:pic>
      <p:sp>
        <p:nvSpPr>
          <p:cNvPr id="14" name="TextBox 13"/>
          <p:cNvSpPr txBox="1"/>
          <p:nvPr/>
        </p:nvSpPr>
        <p:spPr>
          <a:xfrm>
            <a:off x="8230280" y="1447801"/>
            <a:ext cx="2286000" cy="584775"/>
          </a:xfrm>
          <a:prstGeom prst="rect">
            <a:avLst/>
          </a:prstGeom>
          <a:noFill/>
        </p:spPr>
        <p:txBody>
          <a:bodyPr wrap="square" rtlCol="0">
            <a:spAutoFit/>
          </a:bodyPr>
          <a:lstStyle/>
          <a:p>
            <a:r>
              <a:rPr lang="en-US" sz="1600" b="1" dirty="0">
                <a:solidFill>
                  <a:schemeClr val="bg2"/>
                </a:solidFill>
              </a:rPr>
              <a:t>Mean/median/mode imputation</a:t>
            </a:r>
          </a:p>
        </p:txBody>
      </p:sp>
      <p:sp>
        <p:nvSpPr>
          <p:cNvPr id="15" name="TextBox 14"/>
          <p:cNvSpPr txBox="1"/>
          <p:nvPr/>
        </p:nvSpPr>
        <p:spPr>
          <a:xfrm>
            <a:off x="4582361" y="5486346"/>
            <a:ext cx="3276600" cy="523220"/>
          </a:xfrm>
          <a:prstGeom prst="rect">
            <a:avLst/>
          </a:prstGeom>
          <a:noFill/>
        </p:spPr>
        <p:txBody>
          <a:bodyPr wrap="square" rtlCol="0">
            <a:spAutoFit/>
          </a:bodyPr>
          <a:lstStyle/>
          <a:p>
            <a:pPr algn="l"/>
            <a:r>
              <a:rPr lang="en-US" sz="1400" dirty="0"/>
              <a:t>Extreme values are replaced by some percentile value</a:t>
            </a:r>
          </a:p>
        </p:txBody>
      </p:sp>
      <p:sp>
        <p:nvSpPr>
          <p:cNvPr id="16" name="TextBox 15"/>
          <p:cNvSpPr txBox="1"/>
          <p:nvPr/>
        </p:nvSpPr>
        <p:spPr>
          <a:xfrm>
            <a:off x="4582361" y="5955065"/>
            <a:ext cx="3276600" cy="307777"/>
          </a:xfrm>
          <a:prstGeom prst="rect">
            <a:avLst/>
          </a:prstGeom>
          <a:noFill/>
        </p:spPr>
        <p:txBody>
          <a:bodyPr wrap="square" rtlCol="0">
            <a:spAutoFit/>
          </a:bodyPr>
          <a:lstStyle/>
          <a:p>
            <a:pPr algn="l"/>
            <a:r>
              <a:rPr lang="en-US" sz="1400" dirty="0"/>
              <a:t>Does not leads to loss of data</a:t>
            </a:r>
          </a:p>
        </p:txBody>
      </p:sp>
      <p:pic>
        <p:nvPicPr>
          <p:cNvPr id="17" name="Picture 1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67201" y="4147765"/>
            <a:ext cx="3591761" cy="1374132"/>
          </a:xfrm>
          <a:prstGeom prst="rect">
            <a:avLst/>
          </a:prstGeom>
        </p:spPr>
      </p:pic>
      <p:pic>
        <p:nvPicPr>
          <p:cNvPr id="18" name="Picture 1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229601" y="2324073"/>
            <a:ext cx="2390703" cy="2057400"/>
          </a:xfrm>
          <a:prstGeom prst="rect">
            <a:avLst/>
          </a:prstGeom>
        </p:spPr>
      </p:pic>
      <p:sp>
        <p:nvSpPr>
          <p:cNvPr id="19" name="TextBox 18"/>
          <p:cNvSpPr txBox="1"/>
          <p:nvPr/>
        </p:nvSpPr>
        <p:spPr>
          <a:xfrm>
            <a:off x="8358151" y="4573221"/>
            <a:ext cx="2133600" cy="523220"/>
          </a:xfrm>
          <a:prstGeom prst="rect">
            <a:avLst/>
          </a:prstGeom>
          <a:noFill/>
        </p:spPr>
        <p:txBody>
          <a:bodyPr wrap="square" rtlCol="0">
            <a:spAutoFit/>
          </a:bodyPr>
          <a:lstStyle/>
          <a:p>
            <a:pPr algn="l"/>
            <a:r>
              <a:rPr lang="en-US" sz="1400" dirty="0"/>
              <a:t>Central value is imputed into outlier values</a:t>
            </a:r>
          </a:p>
        </p:txBody>
      </p:sp>
      <p:sp>
        <p:nvSpPr>
          <p:cNvPr id="20" name="TextBox 19"/>
          <p:cNvSpPr txBox="1"/>
          <p:nvPr/>
        </p:nvSpPr>
        <p:spPr>
          <a:xfrm>
            <a:off x="5023006" y="3974582"/>
            <a:ext cx="2286000" cy="338554"/>
          </a:xfrm>
          <a:prstGeom prst="rect">
            <a:avLst/>
          </a:prstGeom>
          <a:noFill/>
        </p:spPr>
        <p:txBody>
          <a:bodyPr wrap="square" rtlCol="0">
            <a:spAutoFit/>
          </a:bodyPr>
          <a:lstStyle/>
          <a:p>
            <a:r>
              <a:rPr lang="en-US" sz="1600" b="1" dirty="0" err="1">
                <a:solidFill>
                  <a:schemeClr val="bg2"/>
                </a:solidFill>
              </a:rPr>
              <a:t>Winsorizing</a:t>
            </a:r>
            <a:r>
              <a:rPr lang="en-US" sz="1600" b="1" dirty="0">
                <a:solidFill>
                  <a:schemeClr val="bg2"/>
                </a:solidFill>
              </a:rPr>
              <a:t>/Capping</a:t>
            </a:r>
          </a:p>
        </p:txBody>
      </p:sp>
    </p:spTree>
    <p:extLst>
      <p:ext uri="{BB962C8B-B14F-4D97-AF65-F5344CB8AC3E}">
        <p14:creationId xmlns:p14="http://schemas.microsoft.com/office/powerpoint/2010/main" val="2212046488"/>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ontent Placeholder 2"/>
          <p:cNvSpPr>
            <a:spLocks noGrp="1"/>
          </p:cNvSpPr>
          <p:nvPr>
            <p:ph idx="1"/>
          </p:nvPr>
        </p:nvSpPr>
        <p:spPr>
          <a:xfrm>
            <a:off x="914401" y="1482726"/>
            <a:ext cx="10363200" cy="4689474"/>
          </a:xfrm>
        </p:spPr>
        <p:txBody>
          <a:bodyPr/>
          <a:lstStyle/>
          <a:p>
            <a:pPr marL="0" indent="0">
              <a:buNone/>
            </a:pPr>
            <a:r>
              <a:rPr lang="en-US" sz="1400" dirty="0" smtClean="0"/>
              <a:t>Outliers should not be removed from the data without due consideration</a:t>
            </a:r>
            <a:endParaRPr lang="en-US" sz="1400" dirty="0"/>
          </a:p>
        </p:txBody>
      </p:sp>
      <p:sp>
        <p:nvSpPr>
          <p:cNvPr id="2" name="Title 1"/>
          <p:cNvSpPr>
            <a:spLocks noGrp="1"/>
          </p:cNvSpPr>
          <p:nvPr>
            <p:ph type="title"/>
          </p:nvPr>
        </p:nvSpPr>
        <p:spPr/>
        <p:txBody>
          <a:bodyPr/>
          <a:lstStyle/>
          <a:p>
            <a:r>
              <a:rPr lang="en-US" dirty="0"/>
              <a:t>Outliers </a:t>
            </a:r>
            <a:r>
              <a:rPr lang="en-US" dirty="0" smtClean="0"/>
              <a:t>Treatments</a:t>
            </a:r>
            <a:endParaRPr lang="en-US" dirty="0"/>
          </a:p>
        </p:txBody>
      </p:sp>
      <p:sp>
        <p:nvSpPr>
          <p:cNvPr id="4" name="Slide Number Placeholder 3"/>
          <p:cNvSpPr>
            <a:spLocks noGrp="1"/>
          </p:cNvSpPr>
          <p:nvPr>
            <p:ph type="sldNum" sz="quarter" idx="12"/>
          </p:nvPr>
        </p:nvSpPr>
        <p:spPr/>
        <p:txBody>
          <a:bodyPr/>
          <a:lstStyle/>
          <a:p>
            <a:fld id="{5CBDBD4D-7B7B-4EC0-AB6E-424933B04FED}" type="slidenum">
              <a:rPr lang="en-US" smtClean="0"/>
              <a:pPr/>
              <a:t>53</a:t>
            </a:fld>
            <a:endParaRPr lang="en-US"/>
          </a:p>
        </p:txBody>
      </p:sp>
      <p:sp>
        <p:nvSpPr>
          <p:cNvPr id="5" name="Rectangle 4"/>
          <p:cNvSpPr/>
          <p:nvPr/>
        </p:nvSpPr>
        <p:spPr bwMode="auto">
          <a:xfrm>
            <a:off x="935610" y="2236231"/>
            <a:ext cx="1685787" cy="1143000"/>
          </a:xfrm>
          <a:prstGeom prst="rect">
            <a:avLst/>
          </a:prstGeom>
          <a:solidFill>
            <a:srgbClr val="739283"/>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a:spcBef>
                <a:spcPts val="300"/>
              </a:spcBef>
            </a:pPr>
            <a:r>
              <a:rPr lang="en-US" sz="1400" b="1" dirty="0">
                <a:solidFill>
                  <a:schemeClr val="bg1"/>
                </a:solidFill>
              </a:rPr>
              <a:t>Capping / Flooring </a:t>
            </a:r>
          </a:p>
          <a:p>
            <a:pPr>
              <a:spcBef>
                <a:spcPts val="300"/>
              </a:spcBef>
            </a:pPr>
            <a:r>
              <a:rPr lang="en-US" sz="1400" b="1" dirty="0">
                <a:solidFill>
                  <a:schemeClr val="bg1"/>
                </a:solidFill>
              </a:rPr>
              <a:t>(Sigma </a:t>
            </a:r>
          </a:p>
          <a:p>
            <a:pPr>
              <a:spcBef>
                <a:spcPts val="300"/>
              </a:spcBef>
            </a:pPr>
            <a:r>
              <a:rPr lang="en-US" sz="1400" b="1" dirty="0">
                <a:solidFill>
                  <a:schemeClr val="bg1"/>
                </a:solidFill>
              </a:rPr>
              <a:t>Approach) </a:t>
            </a:r>
          </a:p>
        </p:txBody>
      </p:sp>
      <p:sp>
        <p:nvSpPr>
          <p:cNvPr id="6" name="Rectangle 5"/>
          <p:cNvSpPr/>
          <p:nvPr/>
        </p:nvSpPr>
        <p:spPr bwMode="auto">
          <a:xfrm>
            <a:off x="935610" y="3511988"/>
            <a:ext cx="1685787" cy="1144851"/>
          </a:xfrm>
          <a:prstGeom prst="rect">
            <a:avLst/>
          </a:prstGeom>
          <a:solidFill>
            <a:srgbClr val="739283"/>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square" lIns="45720" tIns="45720" rIns="45720" bIns="45720" numCol="1" rtlCol="0" anchor="ctr" anchorCtr="0" compatLnSpc="1">
            <a:prstTxWarp prst="textNoShape">
              <a:avLst/>
            </a:prstTxWarp>
          </a:bodyPr>
          <a:lstStyle/>
          <a:p>
            <a:pPr>
              <a:spcBef>
                <a:spcPts val="300"/>
              </a:spcBef>
            </a:pPr>
            <a:r>
              <a:rPr lang="en-US" sz="1400" b="1" dirty="0"/>
              <a:t>Mahalanobis </a:t>
            </a:r>
            <a:r>
              <a:rPr lang="en-US" sz="1400" b="1" dirty="0">
                <a:solidFill>
                  <a:schemeClr val="bg1"/>
                </a:solidFill>
              </a:rPr>
              <a:t>Distance Approach</a:t>
            </a:r>
          </a:p>
        </p:txBody>
      </p:sp>
      <p:sp>
        <p:nvSpPr>
          <p:cNvPr id="7" name="Rectangle 6"/>
          <p:cNvSpPr/>
          <p:nvPr/>
        </p:nvSpPr>
        <p:spPr bwMode="auto">
          <a:xfrm>
            <a:off x="914401" y="4789597"/>
            <a:ext cx="1685787" cy="1398472"/>
          </a:xfrm>
          <a:prstGeom prst="rect">
            <a:avLst/>
          </a:prstGeom>
          <a:solidFill>
            <a:srgbClr val="739283"/>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square" lIns="45720" tIns="45720" rIns="45720" bIns="45720" numCol="1" rtlCol="0" anchor="ctr" anchorCtr="0" compatLnSpc="1">
            <a:prstTxWarp prst="textNoShape">
              <a:avLst/>
            </a:prstTxWarp>
          </a:bodyPr>
          <a:lstStyle/>
          <a:p>
            <a:pPr>
              <a:spcBef>
                <a:spcPts val="300"/>
              </a:spcBef>
            </a:pPr>
            <a:r>
              <a:rPr lang="en-US" sz="1400" b="1" dirty="0"/>
              <a:t>Robust Regression Approach</a:t>
            </a:r>
            <a:endParaRPr lang="en-US" sz="1400" b="1" dirty="0">
              <a:solidFill>
                <a:schemeClr val="bg1"/>
              </a:solidFill>
            </a:endParaRPr>
          </a:p>
        </p:txBody>
      </p:sp>
      <p:sp>
        <p:nvSpPr>
          <p:cNvPr id="8" name="Rectangle 7"/>
          <p:cNvSpPr/>
          <p:nvPr/>
        </p:nvSpPr>
        <p:spPr bwMode="auto">
          <a:xfrm>
            <a:off x="2718378" y="2236231"/>
            <a:ext cx="5368484" cy="1143000"/>
          </a:xfrm>
          <a:prstGeom prst="rect">
            <a:avLst/>
          </a:prstGeom>
          <a:solidFill>
            <a:srgbClr val="E2E1C0"/>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square" lIns="45720" tIns="45720" rIns="45720" bIns="45720" numCol="1" rtlCol="0" anchor="ctr" anchorCtr="0" compatLnSpc="1">
            <a:prstTxWarp prst="textNoShape">
              <a:avLst/>
            </a:prstTxWarp>
          </a:bodyPr>
          <a:lstStyle/>
          <a:p>
            <a:pPr marL="234950" indent="-234950">
              <a:spcBef>
                <a:spcPts val="300"/>
              </a:spcBef>
              <a:buFont typeface="Webdings" pitchFamily="18" charset="2"/>
              <a:buChar char="4"/>
            </a:pPr>
            <a:r>
              <a:rPr lang="en-US" sz="1400" dirty="0">
                <a:solidFill>
                  <a:schemeClr val="tx1"/>
                </a:solidFill>
              </a:rPr>
              <a:t>A value is identified as outlier if it exceeds the value of the 99th percentile</a:t>
            </a:r>
            <a:r>
              <a:rPr lang="en-US" sz="1400" baseline="30000" dirty="0">
                <a:solidFill>
                  <a:schemeClr val="tx1"/>
                </a:solidFill>
              </a:rPr>
              <a:t>1</a:t>
            </a:r>
            <a:r>
              <a:rPr lang="en-US" sz="1400" dirty="0">
                <a:solidFill>
                  <a:schemeClr val="tx1"/>
                </a:solidFill>
              </a:rPr>
              <a:t>or if it is below the 1st percentile of given values by some factor</a:t>
            </a:r>
          </a:p>
          <a:p>
            <a:pPr marL="234950" indent="-234950">
              <a:spcBef>
                <a:spcPts val="300"/>
              </a:spcBef>
              <a:buFont typeface="Webdings" pitchFamily="18" charset="2"/>
              <a:buChar char="4"/>
            </a:pPr>
            <a:r>
              <a:rPr lang="en-US" sz="1400" dirty="0">
                <a:solidFill>
                  <a:schemeClr val="tx1"/>
                </a:solidFill>
              </a:rPr>
              <a:t>Outlier capped value P99 value if they are above P99</a:t>
            </a:r>
          </a:p>
        </p:txBody>
      </p:sp>
      <p:sp>
        <p:nvSpPr>
          <p:cNvPr id="9" name="Rectangle 8"/>
          <p:cNvSpPr/>
          <p:nvPr/>
        </p:nvSpPr>
        <p:spPr bwMode="auto">
          <a:xfrm>
            <a:off x="2718378" y="3511988"/>
            <a:ext cx="5368484" cy="1144851"/>
          </a:xfrm>
          <a:prstGeom prst="rect">
            <a:avLst/>
          </a:prstGeom>
          <a:solidFill>
            <a:srgbClr val="E2E1C0"/>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square" lIns="45720" tIns="45720" rIns="45720" bIns="45720" numCol="1" rtlCol="0" anchor="ctr" anchorCtr="0" compatLnSpc="1">
            <a:prstTxWarp prst="textNoShape">
              <a:avLst/>
            </a:prstTxWarp>
          </a:bodyPr>
          <a:lstStyle/>
          <a:p>
            <a:pPr marL="234950" indent="-234950">
              <a:spcBef>
                <a:spcPts val="300"/>
              </a:spcBef>
              <a:buFont typeface="Webdings" pitchFamily="18" charset="2"/>
              <a:buChar char="4"/>
            </a:pPr>
            <a:r>
              <a:rPr lang="en-US" sz="1400" dirty="0">
                <a:solidFill>
                  <a:schemeClr val="tx1"/>
                </a:solidFill>
              </a:rPr>
              <a:t>To detect outlier in multivariate setting  Mahalanobis distance is computed for every observation. Observations with extreme values get higher distance and given lower weight.  </a:t>
            </a:r>
          </a:p>
          <a:p>
            <a:pPr marL="234950" indent="-234950">
              <a:spcBef>
                <a:spcPts val="300"/>
              </a:spcBef>
              <a:buFont typeface="Webdings" pitchFamily="18" charset="2"/>
              <a:buChar char="4"/>
            </a:pPr>
            <a:r>
              <a:rPr lang="en-US" sz="1400" dirty="0">
                <a:solidFill>
                  <a:schemeClr val="tx1"/>
                </a:solidFill>
              </a:rPr>
              <a:t>Weighted analysis is conducted to minimize the effect of outliers</a:t>
            </a:r>
          </a:p>
        </p:txBody>
      </p:sp>
      <p:sp>
        <p:nvSpPr>
          <p:cNvPr id="10" name="Rectangle 9"/>
          <p:cNvSpPr/>
          <p:nvPr/>
        </p:nvSpPr>
        <p:spPr bwMode="auto">
          <a:xfrm>
            <a:off x="2697169" y="4789597"/>
            <a:ext cx="5368484" cy="1398472"/>
          </a:xfrm>
          <a:prstGeom prst="rect">
            <a:avLst/>
          </a:prstGeom>
          <a:solidFill>
            <a:srgbClr val="E2E1C0"/>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square" lIns="45720" tIns="45720" rIns="45720" bIns="45720" numCol="1" rtlCol="0" anchor="ctr" anchorCtr="0" compatLnSpc="1">
            <a:prstTxWarp prst="textNoShape">
              <a:avLst/>
            </a:prstTxWarp>
          </a:bodyPr>
          <a:lstStyle/>
          <a:p>
            <a:pPr marL="234950" indent="-234950">
              <a:spcBef>
                <a:spcPts val="300"/>
              </a:spcBef>
              <a:buFont typeface="Webdings" pitchFamily="18" charset="2"/>
              <a:buChar char="4"/>
            </a:pPr>
            <a:r>
              <a:rPr lang="en-US" sz="1400" dirty="0">
                <a:solidFill>
                  <a:schemeClr val="tx1"/>
                </a:solidFill>
              </a:rPr>
              <a:t>To reduce impact of outlier in regression </a:t>
            </a:r>
          </a:p>
          <a:p>
            <a:pPr marL="234950" indent="-234950">
              <a:spcBef>
                <a:spcPts val="300"/>
              </a:spcBef>
              <a:buFont typeface="Webdings" pitchFamily="18" charset="2"/>
              <a:buChar char="4"/>
            </a:pPr>
            <a:r>
              <a:rPr lang="en-US" sz="1400" dirty="0">
                <a:solidFill>
                  <a:schemeClr val="tx1"/>
                </a:solidFill>
              </a:rPr>
              <a:t>Runs regression on the dataset and then calculate the residuals</a:t>
            </a:r>
          </a:p>
          <a:p>
            <a:pPr marL="234950" indent="-234950">
              <a:spcBef>
                <a:spcPts val="300"/>
              </a:spcBef>
              <a:buFont typeface="Webdings" pitchFamily="18" charset="2"/>
              <a:buChar char="4"/>
            </a:pPr>
            <a:r>
              <a:rPr lang="en-US" sz="1400" dirty="0">
                <a:solidFill>
                  <a:schemeClr val="tx1"/>
                </a:solidFill>
              </a:rPr>
              <a:t>Compute residual / MAD (Mean Absolute Deviation) and use this as weight in the model </a:t>
            </a:r>
          </a:p>
          <a:p>
            <a:pPr marL="234950" indent="-234950">
              <a:spcBef>
                <a:spcPts val="300"/>
              </a:spcBef>
              <a:buFont typeface="Webdings" pitchFamily="18" charset="2"/>
              <a:buChar char="4"/>
            </a:pPr>
            <a:r>
              <a:rPr lang="en-US" sz="1400" dirty="0">
                <a:solidFill>
                  <a:schemeClr val="tx1"/>
                </a:solidFill>
              </a:rPr>
              <a:t>Iterative run of the process leads to “0” weight to outliers </a:t>
            </a:r>
          </a:p>
        </p:txBody>
      </p:sp>
      <p:sp>
        <p:nvSpPr>
          <p:cNvPr id="11" name="TextBox 10"/>
          <p:cNvSpPr txBox="1"/>
          <p:nvPr/>
        </p:nvSpPr>
        <p:spPr>
          <a:xfrm>
            <a:off x="935610" y="1980718"/>
            <a:ext cx="1511055" cy="276999"/>
          </a:xfrm>
          <a:prstGeom prst="rect">
            <a:avLst/>
          </a:prstGeom>
          <a:noFill/>
        </p:spPr>
        <p:txBody>
          <a:bodyPr wrap="none" rtlCol="0">
            <a:spAutoFit/>
          </a:bodyPr>
          <a:lstStyle/>
          <a:p>
            <a:r>
              <a:rPr lang="en-US" sz="1200" u="sng" dirty="0"/>
              <a:t>Treatment Methods</a:t>
            </a:r>
          </a:p>
        </p:txBody>
      </p:sp>
      <p:sp>
        <p:nvSpPr>
          <p:cNvPr id="12" name="TextBox 11"/>
          <p:cNvSpPr txBox="1"/>
          <p:nvPr/>
        </p:nvSpPr>
        <p:spPr>
          <a:xfrm>
            <a:off x="4245951" y="1980718"/>
            <a:ext cx="950901" cy="276999"/>
          </a:xfrm>
          <a:prstGeom prst="rect">
            <a:avLst/>
          </a:prstGeom>
          <a:noFill/>
        </p:spPr>
        <p:txBody>
          <a:bodyPr wrap="none" rtlCol="0">
            <a:spAutoFit/>
          </a:bodyPr>
          <a:lstStyle/>
          <a:p>
            <a:r>
              <a:rPr lang="en-US" sz="1200" u="sng" dirty="0"/>
              <a:t>Description</a:t>
            </a:r>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34063" y="3246389"/>
            <a:ext cx="2468534" cy="149997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00422" y="4789597"/>
            <a:ext cx="2342409" cy="1499616"/>
          </a:xfrm>
          <a:prstGeom prst="rect">
            <a:avLst/>
          </a:prstGeom>
        </p:spPr>
      </p:pic>
      <p:pic>
        <p:nvPicPr>
          <p:cNvPr id="15"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53959" y="1299784"/>
            <a:ext cx="1757722" cy="18295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73286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9" grpId="0" animBg="1"/>
      <p:bldP spid="10"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381001"/>
            <a:ext cx="10593237" cy="808038"/>
          </a:xfrm>
        </p:spPr>
        <p:txBody>
          <a:bodyPr/>
          <a:lstStyle/>
          <a:p>
            <a:r>
              <a:rPr lang="en-US" dirty="0"/>
              <a:t>The </a:t>
            </a:r>
            <a:r>
              <a:rPr lang="en-US" dirty="0" err="1"/>
              <a:t>Mahalanobis</a:t>
            </a:r>
            <a:r>
              <a:rPr lang="en-US" dirty="0"/>
              <a:t> </a:t>
            </a:r>
            <a:r>
              <a:rPr lang="en-US" dirty="0" smtClean="0"/>
              <a:t>Distance</a:t>
            </a:r>
            <a:endParaRPr lang="en-US" dirty="0"/>
          </a:p>
        </p:txBody>
      </p:sp>
      <p:sp>
        <p:nvSpPr>
          <p:cNvPr id="3" name="Content Placeholder 2"/>
          <p:cNvSpPr>
            <a:spLocks noGrp="1"/>
          </p:cNvSpPr>
          <p:nvPr>
            <p:ph idx="1"/>
          </p:nvPr>
        </p:nvSpPr>
        <p:spPr/>
        <p:txBody>
          <a:bodyPr/>
          <a:lstStyle/>
          <a:p>
            <a:r>
              <a:rPr lang="en-US" altLang="en-US" sz="1400" dirty="0" err="1"/>
              <a:t>Mahalanobis</a:t>
            </a:r>
            <a:r>
              <a:rPr lang="en-US" altLang="en-US" sz="1400" dirty="0"/>
              <a:t> distances are based on both the </a:t>
            </a:r>
            <a:r>
              <a:rPr lang="en-US" altLang="en-US" sz="1400" u="sng" dirty="0"/>
              <a:t>mean and variance </a:t>
            </a:r>
            <a:r>
              <a:rPr lang="en-US" altLang="en-US" sz="1400" dirty="0"/>
              <a:t>of the predictor variables, plus the covariance matrix of all the </a:t>
            </a:r>
            <a:r>
              <a:rPr lang="en-US" altLang="en-US" sz="1400" dirty="0" smtClean="0"/>
              <a:t>variables. </a:t>
            </a:r>
            <a:r>
              <a:rPr lang="en-US" sz="1400" dirty="0"/>
              <a:t>is a very useful way of determining the similarity of a set of values from an </a:t>
            </a:r>
            <a:r>
              <a:rPr lang="en-US" sz="1400" dirty="0" smtClean="0"/>
              <a:t>unknown.</a:t>
            </a:r>
            <a:endParaRPr lang="en-US" altLang="en-US" sz="1400" dirty="0"/>
          </a:p>
          <a:p>
            <a:r>
              <a:rPr lang="en-US" sz="1400" dirty="0" err="1"/>
              <a:t>Mahalanobis</a:t>
            </a:r>
            <a:r>
              <a:rPr lang="en-US" sz="1400" dirty="0"/>
              <a:t> distance method is used is that it is very sensitive</a:t>
            </a:r>
            <a:br>
              <a:rPr lang="en-US" sz="1400" dirty="0"/>
            </a:br>
            <a:r>
              <a:rPr lang="en-US" sz="1400" dirty="0"/>
              <a:t>to inter-variable changes in the data and is measured in terms</a:t>
            </a:r>
            <a:br>
              <a:rPr lang="en-US" sz="1400" dirty="0"/>
            </a:br>
            <a:r>
              <a:rPr lang="en-US" sz="1400" dirty="0"/>
              <a:t>of </a:t>
            </a:r>
            <a:r>
              <a:rPr lang="en-US" sz="1400" u="sng" dirty="0"/>
              <a:t>standard deviations from the mean</a:t>
            </a:r>
          </a:p>
          <a:p>
            <a:r>
              <a:rPr lang="en-US" altLang="en-US" sz="1400" dirty="0" err="1"/>
              <a:t>Mahalanobis</a:t>
            </a:r>
            <a:r>
              <a:rPr lang="en-US" altLang="en-US" sz="1400" dirty="0"/>
              <a:t> distances are calculated as:</a:t>
            </a:r>
          </a:p>
          <a:p>
            <a:endParaRPr lang="en-US" altLang="en-US" sz="1400" dirty="0"/>
          </a:p>
          <a:p>
            <a:endParaRPr lang="en-US" altLang="en-US" sz="1400" dirty="0"/>
          </a:p>
          <a:p>
            <a:pPr marL="0" indent="0">
              <a:buNone/>
            </a:pPr>
            <a:r>
              <a:rPr lang="en-US" altLang="en-US" sz="1400" dirty="0" smtClean="0"/>
              <a:t/>
            </a:r>
            <a:br>
              <a:rPr lang="en-US" altLang="en-US" sz="1400" dirty="0" smtClean="0"/>
            </a:br>
            <a:endParaRPr lang="en-US" altLang="en-US" sz="1400" dirty="0"/>
          </a:p>
          <a:p>
            <a:r>
              <a:rPr lang="en-US" altLang="en-US" sz="1400" dirty="0"/>
              <a:t>Compared to </a:t>
            </a:r>
            <a:r>
              <a:rPr lang="en-US" altLang="en-US" sz="1400" dirty="0" err="1"/>
              <a:t>Mahalanobis</a:t>
            </a:r>
            <a:r>
              <a:rPr lang="en-US" altLang="en-US" sz="1400" dirty="0"/>
              <a:t>, Euclidean distance does not give any statistical measurement of how well the unknown matches</a:t>
            </a:r>
          </a:p>
          <a:p>
            <a:endParaRPr lang="en-US" sz="1400" dirty="0"/>
          </a:p>
        </p:txBody>
      </p:sp>
      <p:sp>
        <p:nvSpPr>
          <p:cNvPr id="4" name="Slide Number Placeholder 3"/>
          <p:cNvSpPr>
            <a:spLocks noGrp="1"/>
          </p:cNvSpPr>
          <p:nvPr>
            <p:ph type="sldNum" sz="quarter" idx="12"/>
          </p:nvPr>
        </p:nvSpPr>
        <p:spPr/>
        <p:txBody>
          <a:bodyPr/>
          <a:lstStyle/>
          <a:p>
            <a:fld id="{5CBDBD4D-7B7B-4EC0-AB6E-424933B04FED}" type="slidenum">
              <a:rPr lang="en-US" smtClean="0"/>
              <a:pPr/>
              <a:t>54</a:t>
            </a:fld>
            <a:endParaRPr lang="en-US"/>
          </a:p>
        </p:txBody>
      </p:sp>
      <p:sp>
        <p:nvSpPr>
          <p:cNvPr id="6" name="TextBox 5"/>
          <p:cNvSpPr txBox="1"/>
          <p:nvPr/>
        </p:nvSpPr>
        <p:spPr>
          <a:xfrm>
            <a:off x="1460883" y="3654172"/>
            <a:ext cx="4230806" cy="1384995"/>
          </a:xfrm>
          <a:prstGeom prst="rect">
            <a:avLst/>
          </a:prstGeom>
          <a:noFill/>
        </p:spPr>
        <p:txBody>
          <a:bodyPr wrap="square" rtlCol="0">
            <a:spAutoFit/>
          </a:bodyPr>
          <a:lstStyle/>
          <a:p>
            <a:r>
              <a:rPr lang="en-US" sz="1400" b="1" dirty="0"/>
              <a:t>D</a:t>
            </a:r>
            <a:r>
              <a:rPr lang="en-US" sz="1400" b="1" baseline="30000" dirty="0"/>
              <a:t>2</a:t>
            </a:r>
            <a:r>
              <a:rPr lang="en-US" sz="1400" b="1" dirty="0"/>
              <a:t> = (x-m)</a:t>
            </a:r>
            <a:r>
              <a:rPr lang="en-US" sz="1400" b="1" baseline="30000" dirty="0"/>
              <a:t>T</a:t>
            </a:r>
            <a:r>
              <a:rPr lang="en-US" sz="1400" b="1" dirty="0"/>
              <a:t> C</a:t>
            </a:r>
            <a:r>
              <a:rPr lang="en-US" sz="1400" b="1" baseline="30000" dirty="0"/>
              <a:t>-1</a:t>
            </a:r>
            <a:r>
              <a:rPr lang="en-US" sz="1400" b="1" dirty="0"/>
              <a:t>(x-m)</a:t>
            </a:r>
          </a:p>
          <a:p>
            <a:pPr algn="l"/>
            <a:r>
              <a:rPr lang="en-US" sz="1400" dirty="0"/>
              <a:t>D</a:t>
            </a:r>
            <a:r>
              <a:rPr lang="en-US" sz="1400" baseline="30000" dirty="0"/>
              <a:t>2 </a:t>
            </a:r>
            <a:r>
              <a:rPr lang="en-US" sz="1400" dirty="0"/>
              <a:t>= Mahalanobis distance</a:t>
            </a:r>
          </a:p>
          <a:p>
            <a:pPr algn="l"/>
            <a:r>
              <a:rPr lang="en-US" sz="1400" dirty="0"/>
              <a:t>x = Vector of data</a:t>
            </a:r>
          </a:p>
          <a:p>
            <a:pPr algn="l"/>
            <a:r>
              <a:rPr lang="en-US" sz="1400" dirty="0"/>
              <a:t>m = Vector of mean values</a:t>
            </a:r>
          </a:p>
          <a:p>
            <a:pPr algn="l"/>
            <a:r>
              <a:rPr lang="en-US" sz="1400" dirty="0"/>
              <a:t>T  = Indicates vector should be transposed</a:t>
            </a:r>
          </a:p>
          <a:p>
            <a:pPr algn="l"/>
            <a:r>
              <a:rPr lang="en-US" sz="1400" dirty="0"/>
              <a:t>C</a:t>
            </a:r>
            <a:r>
              <a:rPr lang="en-US" sz="1400" baseline="30000" dirty="0"/>
              <a:t>-1</a:t>
            </a:r>
            <a:r>
              <a:rPr lang="en-US" sz="1400" dirty="0"/>
              <a:t> = Inverse covariance matrix</a:t>
            </a:r>
            <a:endParaRPr lang="en-US" sz="1400" baseline="30000" dirty="0"/>
          </a:p>
        </p:txBody>
      </p:sp>
      <p:pic>
        <p:nvPicPr>
          <p:cNvPr id="7" name="Picture 4" descr="http://www.intechopen.com/source/html/41378/media/image5.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44528" y="2477449"/>
            <a:ext cx="2960806" cy="3046125"/>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p:cNvGrpSpPr/>
          <p:nvPr/>
        </p:nvGrpSpPr>
        <p:grpSpPr>
          <a:xfrm>
            <a:off x="8135856" y="1965083"/>
            <a:ext cx="2797786" cy="548640"/>
            <a:chOff x="6680958" y="2034094"/>
            <a:chExt cx="2797786" cy="548640"/>
          </a:xfrm>
        </p:grpSpPr>
        <p:grpSp>
          <p:nvGrpSpPr>
            <p:cNvPr id="9" name="Group 8"/>
            <p:cNvGrpSpPr/>
            <p:nvPr/>
          </p:nvGrpSpPr>
          <p:grpSpPr>
            <a:xfrm>
              <a:off x="6680958" y="2197972"/>
              <a:ext cx="1555845" cy="369332"/>
              <a:chOff x="-1201003" y="2060812"/>
              <a:chExt cx="1555845" cy="369332"/>
            </a:xfrm>
          </p:grpSpPr>
          <p:sp>
            <p:nvSpPr>
              <p:cNvPr id="13" name="TextBox 12"/>
              <p:cNvSpPr txBox="1"/>
              <p:nvPr/>
            </p:nvSpPr>
            <p:spPr>
              <a:xfrm>
                <a:off x="-1201003" y="2060812"/>
                <a:ext cx="1555845" cy="369332"/>
              </a:xfrm>
              <a:prstGeom prst="rect">
                <a:avLst/>
              </a:prstGeom>
              <a:noFill/>
            </p:spPr>
            <p:txBody>
              <a:bodyPr wrap="square" rtlCol="0">
                <a:spAutoFit/>
              </a:bodyPr>
              <a:lstStyle/>
              <a:p>
                <a:r>
                  <a:rPr lang="en-US" dirty="0" smtClean="0"/>
                  <a:t>Euclidean</a:t>
                </a:r>
                <a:endParaRPr lang="en-US" dirty="0"/>
              </a:p>
            </p:txBody>
          </p:sp>
          <p:sp>
            <p:nvSpPr>
              <p:cNvPr id="14" name="Oval 13"/>
              <p:cNvSpPr/>
              <p:nvPr/>
            </p:nvSpPr>
            <p:spPr bwMode="auto">
              <a:xfrm>
                <a:off x="-1158695" y="2060812"/>
                <a:ext cx="274320" cy="274320"/>
              </a:xfrm>
              <a:prstGeom prst="ellipse">
                <a:avLst/>
              </a:prstGeom>
              <a:noFill/>
              <a:ln>
                <a:solidFill>
                  <a:schemeClr val="tx1"/>
                </a:solidFill>
                <a:prstDash val="lgDash"/>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L="234950" indent="-234950" fontAlgn="base">
                  <a:spcBef>
                    <a:spcPct val="100000"/>
                  </a:spcBef>
                  <a:spcAft>
                    <a:spcPct val="0"/>
                  </a:spcAft>
                  <a:buFont typeface="Webdings" pitchFamily="18" charset="2"/>
                  <a:buChar char="4"/>
                </a:pPr>
                <a:endParaRPr lang="en-US" sz="1600" dirty="0">
                  <a:solidFill>
                    <a:schemeClr val="tx1"/>
                  </a:solidFill>
                </a:endParaRPr>
              </a:p>
            </p:txBody>
          </p:sp>
        </p:grpSp>
        <p:grpSp>
          <p:nvGrpSpPr>
            <p:cNvPr id="10" name="Group 9"/>
            <p:cNvGrpSpPr/>
            <p:nvPr/>
          </p:nvGrpSpPr>
          <p:grpSpPr>
            <a:xfrm>
              <a:off x="7922899" y="2034094"/>
              <a:ext cx="1555845" cy="548640"/>
              <a:chOff x="-1349617" y="2719439"/>
              <a:chExt cx="1555845" cy="548640"/>
            </a:xfrm>
          </p:grpSpPr>
          <p:sp>
            <p:nvSpPr>
              <p:cNvPr id="11" name="TextBox 10"/>
              <p:cNvSpPr txBox="1"/>
              <p:nvPr/>
            </p:nvSpPr>
            <p:spPr>
              <a:xfrm>
                <a:off x="-1349617" y="2882635"/>
                <a:ext cx="1555845" cy="369332"/>
              </a:xfrm>
              <a:prstGeom prst="rect">
                <a:avLst/>
              </a:prstGeom>
              <a:noFill/>
            </p:spPr>
            <p:txBody>
              <a:bodyPr wrap="square" rtlCol="0">
                <a:spAutoFit/>
              </a:bodyPr>
              <a:lstStyle/>
              <a:p>
                <a:r>
                  <a:rPr lang="en-US" dirty="0"/>
                  <a:t>Mahalanobis</a:t>
                </a:r>
              </a:p>
            </p:txBody>
          </p:sp>
          <p:sp>
            <p:nvSpPr>
              <p:cNvPr id="12" name="Oval 11"/>
              <p:cNvSpPr/>
              <p:nvPr/>
            </p:nvSpPr>
            <p:spPr bwMode="auto">
              <a:xfrm>
                <a:off x="-1349617" y="2719439"/>
                <a:ext cx="274320" cy="548640"/>
              </a:xfrm>
              <a:prstGeom prst="ellipse">
                <a:avLst/>
              </a:prstGeom>
              <a:noFill/>
              <a:ln>
                <a:solidFill>
                  <a:schemeClr val="tx1"/>
                </a:solidFill>
                <a:prstDash val="lgDash"/>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L="234950" indent="-234950" fontAlgn="base">
                  <a:spcBef>
                    <a:spcPct val="100000"/>
                  </a:spcBef>
                  <a:spcAft>
                    <a:spcPct val="0"/>
                  </a:spcAft>
                  <a:buFont typeface="Webdings" pitchFamily="18" charset="2"/>
                  <a:buChar char="4"/>
                </a:pPr>
                <a:endParaRPr lang="en-US" sz="1600" dirty="0">
                  <a:solidFill>
                    <a:schemeClr val="tx1"/>
                  </a:solidFill>
                </a:endParaRPr>
              </a:p>
            </p:txBody>
          </p:sp>
        </p:grpSp>
      </p:grpSp>
    </p:spTree>
    <p:extLst>
      <p:ext uri="{BB962C8B-B14F-4D97-AF65-F5344CB8AC3E}">
        <p14:creationId xmlns:p14="http://schemas.microsoft.com/office/powerpoint/2010/main" val="3189970675"/>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381001"/>
            <a:ext cx="10495127" cy="808038"/>
          </a:xfrm>
        </p:spPr>
        <p:txBody>
          <a:bodyPr/>
          <a:lstStyle/>
          <a:p>
            <a:r>
              <a:rPr lang="en-US" altLang="en-US" dirty="0">
                <a:latin typeface="Arial" charset="0"/>
                <a:cs typeface="Arial" charset="0"/>
              </a:rPr>
              <a:t>Robust </a:t>
            </a:r>
            <a:r>
              <a:rPr lang="en-US" altLang="en-US" dirty="0">
                <a:latin typeface="Arial" charset="0"/>
                <a:cs typeface="Arial" charset="0"/>
              </a:rPr>
              <a:t>R</a:t>
            </a:r>
            <a:r>
              <a:rPr lang="en-US" altLang="en-US" dirty="0" smtClean="0">
                <a:latin typeface="Arial" charset="0"/>
                <a:cs typeface="Arial" charset="0"/>
              </a:rPr>
              <a:t>egression</a:t>
            </a:r>
            <a:endParaRPr lang="en-US" dirty="0"/>
          </a:p>
        </p:txBody>
      </p:sp>
      <p:sp>
        <p:nvSpPr>
          <p:cNvPr id="3" name="Content Placeholder 2"/>
          <p:cNvSpPr>
            <a:spLocks noGrp="1"/>
          </p:cNvSpPr>
          <p:nvPr>
            <p:ph idx="1"/>
          </p:nvPr>
        </p:nvSpPr>
        <p:spPr/>
        <p:txBody>
          <a:bodyPr/>
          <a:lstStyle/>
          <a:p>
            <a:r>
              <a:rPr lang="en-US" altLang="en-US" sz="1400" dirty="0" smtClean="0">
                <a:latin typeface="Arial" charset="0"/>
                <a:cs typeface="Arial" charset="0"/>
              </a:rPr>
              <a:t>Robust regression provides </a:t>
            </a:r>
            <a:r>
              <a:rPr lang="en-US" altLang="en-US" sz="1400" dirty="0">
                <a:latin typeface="Arial" charset="0"/>
                <a:cs typeface="Arial" charset="0"/>
              </a:rPr>
              <a:t>alternatives to an OLS* model when the data violates the fundamental </a:t>
            </a:r>
            <a:r>
              <a:rPr lang="en-US" altLang="en-US" sz="1400" dirty="0" smtClean="0">
                <a:latin typeface="Arial" charset="0"/>
                <a:cs typeface="Arial" charset="0"/>
              </a:rPr>
              <a:t>assumption</a:t>
            </a:r>
          </a:p>
          <a:p>
            <a:pPr lvl="1"/>
            <a:r>
              <a:rPr lang="en-US" altLang="en-US" sz="1400" dirty="0" smtClean="0">
                <a:latin typeface="Arial" charset="0"/>
                <a:cs typeface="Arial" charset="0"/>
              </a:rPr>
              <a:t>This procedure dampens </a:t>
            </a:r>
            <a:r>
              <a:rPr lang="en-US" altLang="en-US" sz="1400" dirty="0">
                <a:latin typeface="Arial" charset="0"/>
                <a:cs typeface="Arial" charset="0"/>
              </a:rPr>
              <a:t>the influence of outliers, as compared to regular least squares estimation to provide a better fit </a:t>
            </a:r>
          </a:p>
          <a:p>
            <a:r>
              <a:rPr lang="en-US" altLang="en-US" sz="1400" dirty="0">
                <a:latin typeface="Arial" charset="0"/>
              </a:rPr>
              <a:t>It is an alternative to least square method when errors are non-normal</a:t>
            </a:r>
          </a:p>
          <a:p>
            <a:r>
              <a:rPr lang="en-US" altLang="en-US" sz="1400" b="1" dirty="0">
                <a:latin typeface="Arial" charset="0"/>
                <a:cs typeface="Times New Roman" pitchFamily="18" charset="0"/>
              </a:rPr>
              <a:t>Reasons for using robust regression</a:t>
            </a:r>
          </a:p>
          <a:p>
            <a:pPr lvl="1"/>
            <a:r>
              <a:rPr lang="en-US" altLang="en-US" sz="1400" dirty="0">
                <a:latin typeface="Arial" charset="0"/>
              </a:rPr>
              <a:t>Protect against influential outliers</a:t>
            </a:r>
          </a:p>
          <a:p>
            <a:pPr lvl="1"/>
            <a:r>
              <a:rPr lang="en-US" altLang="en-US" sz="1400" dirty="0">
                <a:latin typeface="Arial" charset="0"/>
              </a:rPr>
              <a:t>Useful for detecting outliers</a:t>
            </a:r>
          </a:p>
          <a:p>
            <a:pPr lvl="1"/>
            <a:r>
              <a:rPr lang="en-US" altLang="en-US" sz="1400" dirty="0">
                <a:latin typeface="Arial" charset="0"/>
              </a:rPr>
              <a:t>Check results against a least squares fit</a:t>
            </a:r>
          </a:p>
          <a:p>
            <a:r>
              <a:rPr lang="en-US" sz="1400" dirty="0"/>
              <a:t>In addition to robust regression there is an another </a:t>
            </a:r>
            <a:br>
              <a:rPr lang="en-US" sz="1400" dirty="0"/>
            </a:br>
            <a:r>
              <a:rPr lang="en-US" sz="1400" dirty="0"/>
              <a:t>alternative to OLS called Resistant regression</a:t>
            </a:r>
          </a:p>
          <a:p>
            <a:r>
              <a:rPr lang="en-US" altLang="en-US" sz="1400" dirty="0">
                <a:latin typeface="Arial" charset="0"/>
              </a:rPr>
              <a:t>Resistant regression rejects all possible outliers </a:t>
            </a:r>
            <a:br>
              <a:rPr lang="en-US" altLang="en-US" sz="1400" dirty="0">
                <a:latin typeface="Arial" charset="0"/>
              </a:rPr>
            </a:br>
            <a:r>
              <a:rPr lang="en-US" altLang="en-US" sz="1400" dirty="0">
                <a:latin typeface="Arial" charset="0"/>
              </a:rPr>
              <a:t>and is useful to detect outlier </a:t>
            </a:r>
          </a:p>
          <a:p>
            <a:r>
              <a:rPr lang="en-US" altLang="en-US" sz="1400" dirty="0">
                <a:latin typeface="Arial" charset="0"/>
              </a:rPr>
              <a:t>Requires much more computing than least squares</a:t>
            </a:r>
          </a:p>
          <a:p>
            <a:pPr marL="0" indent="0">
              <a:buNone/>
            </a:pPr>
            <a:endParaRPr lang="en-US" sz="1400" dirty="0"/>
          </a:p>
          <a:p>
            <a:endParaRPr lang="en-US" sz="1400" dirty="0"/>
          </a:p>
        </p:txBody>
      </p:sp>
      <p:sp>
        <p:nvSpPr>
          <p:cNvPr id="4" name="Slide Number Placeholder 3"/>
          <p:cNvSpPr>
            <a:spLocks noGrp="1"/>
          </p:cNvSpPr>
          <p:nvPr>
            <p:ph type="sldNum" sz="quarter" idx="12"/>
          </p:nvPr>
        </p:nvSpPr>
        <p:spPr/>
        <p:txBody>
          <a:bodyPr/>
          <a:lstStyle/>
          <a:p>
            <a:fld id="{5CBDBD4D-7B7B-4EC0-AB6E-424933B04FED}" type="slidenum">
              <a:rPr lang="en-US" smtClean="0"/>
              <a:pPr/>
              <a:t>55</a:t>
            </a:fld>
            <a:endParaRPr lang="en-US"/>
          </a:p>
        </p:txBody>
      </p:sp>
      <p:pic>
        <p:nvPicPr>
          <p:cNvPr id="5"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11935" y="1822200"/>
            <a:ext cx="4562367" cy="475163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914401" y="6172200"/>
            <a:ext cx="4230806" cy="276999"/>
          </a:xfrm>
          <a:prstGeom prst="rect">
            <a:avLst/>
          </a:prstGeom>
          <a:noFill/>
        </p:spPr>
        <p:txBody>
          <a:bodyPr wrap="square" rtlCol="0">
            <a:spAutoFit/>
          </a:bodyPr>
          <a:lstStyle/>
          <a:p>
            <a:pPr algn="l"/>
            <a:r>
              <a:rPr lang="en-US" sz="1200" b="1" i="1" baseline="30000" dirty="0"/>
              <a:t>*</a:t>
            </a:r>
            <a:r>
              <a:rPr lang="en-US" sz="1200" b="1" i="1" dirty="0"/>
              <a:t>OLS : Ordinary least squares</a:t>
            </a:r>
            <a:endParaRPr lang="en-US" sz="1200" b="1" i="1" baseline="30000" dirty="0"/>
          </a:p>
        </p:txBody>
      </p:sp>
    </p:spTree>
    <p:extLst>
      <p:ext uri="{BB962C8B-B14F-4D97-AF65-F5344CB8AC3E}">
        <p14:creationId xmlns:p14="http://schemas.microsoft.com/office/powerpoint/2010/main" val="251520774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Granularity</a:t>
            </a:r>
            <a:endParaRPr lang="en-US" dirty="0"/>
          </a:p>
        </p:txBody>
      </p:sp>
      <p:sp>
        <p:nvSpPr>
          <p:cNvPr id="3" name="Content Placeholder 2"/>
          <p:cNvSpPr>
            <a:spLocks noGrp="1"/>
          </p:cNvSpPr>
          <p:nvPr>
            <p:ph idx="1"/>
          </p:nvPr>
        </p:nvSpPr>
        <p:spPr/>
        <p:txBody>
          <a:bodyPr/>
          <a:lstStyle/>
          <a:p>
            <a:pPr marL="0" indent="0">
              <a:buNone/>
            </a:pPr>
            <a:r>
              <a:rPr lang="en-US" sz="1400" dirty="0" smtClean="0"/>
              <a:t>Understanding granularity of data is critical </a:t>
            </a:r>
            <a:r>
              <a:rPr lang="en-US" sz="1400" dirty="0" smtClean="0"/>
              <a:t>before performing any operation on the data.  </a:t>
            </a:r>
            <a:r>
              <a:rPr lang="en-US" sz="1400" dirty="0" smtClean="0"/>
              <a:t>Granularity </a:t>
            </a:r>
            <a:r>
              <a:rPr lang="en-US" sz="1400" dirty="0"/>
              <a:t>is the relative size, scale, level of detail, or depth of penetration that characterizes an object or </a:t>
            </a:r>
            <a:r>
              <a:rPr lang="en-US" sz="1400" dirty="0" smtClean="0"/>
              <a:t>activity.  </a:t>
            </a:r>
            <a:r>
              <a:rPr lang="en-US" sz="1400" i="1" dirty="0" smtClean="0"/>
              <a:t>Following </a:t>
            </a:r>
            <a:r>
              <a:rPr lang="en-US" sz="1400" i="1" dirty="0"/>
              <a:t>is an illustration of a data mart</a:t>
            </a:r>
            <a:r>
              <a:rPr lang="en-US" sz="1400" i="1" dirty="0" smtClean="0"/>
              <a:t>:</a:t>
            </a:r>
          </a:p>
          <a:p>
            <a:pPr marL="0" indent="0">
              <a:buNone/>
            </a:pPr>
            <a:endParaRPr lang="en-US" sz="1400" i="1" dirty="0" smtClean="0"/>
          </a:p>
          <a:p>
            <a:pPr marL="0" indent="0">
              <a:buNone/>
            </a:pPr>
            <a:endParaRPr lang="en-US" sz="1400" i="1" dirty="0"/>
          </a:p>
          <a:p>
            <a:pPr marL="0" indent="0">
              <a:buNone/>
            </a:pPr>
            <a:endParaRPr lang="en-US" sz="1400" i="1" dirty="0" smtClean="0"/>
          </a:p>
          <a:p>
            <a:pPr marL="0" indent="0">
              <a:buNone/>
            </a:pPr>
            <a:r>
              <a:rPr lang="en-US" sz="1400" dirty="0"/>
              <a:t>Data must be stored at some intersection of the dimensions:</a:t>
            </a:r>
          </a:p>
          <a:p>
            <a:pPr lvl="1"/>
            <a:r>
              <a:rPr lang="en-US" sz="1200" dirty="0"/>
              <a:t>Highest level of granularity for storing GEP is by </a:t>
            </a:r>
            <a:r>
              <a:rPr lang="en-US" sz="1200" u="sng" dirty="0"/>
              <a:t>Month/City/Coverage</a:t>
            </a:r>
            <a:r>
              <a:rPr lang="en-US" sz="1200" dirty="0"/>
              <a:t> i.e. lowest level in each </a:t>
            </a:r>
            <a:r>
              <a:rPr lang="en-US" sz="1200" dirty="0" smtClean="0"/>
              <a:t>dimension</a:t>
            </a:r>
          </a:p>
          <a:p>
            <a:pPr lvl="1"/>
            <a:r>
              <a:rPr lang="en-US" sz="1200" dirty="0" smtClean="0"/>
              <a:t>Conversely</a:t>
            </a:r>
            <a:r>
              <a:rPr lang="en-US" sz="1200" dirty="0"/>
              <a:t>, lowest level of granularity is by </a:t>
            </a:r>
            <a:r>
              <a:rPr lang="en-US" sz="1200" u="sng" dirty="0" smtClean="0"/>
              <a:t>Year/Region/Policy</a:t>
            </a:r>
            <a:r>
              <a:rPr lang="en-US" sz="1200" dirty="0" smtClean="0"/>
              <a:t> i.e</a:t>
            </a:r>
            <a:r>
              <a:rPr lang="en-US" sz="1200" dirty="0"/>
              <a:t>. highest level in each hierarchy</a:t>
            </a:r>
          </a:p>
          <a:p>
            <a:pPr marL="0" indent="0">
              <a:buNone/>
            </a:pPr>
            <a:endParaRPr lang="en-US" sz="1400" i="1" dirty="0" smtClean="0"/>
          </a:p>
          <a:p>
            <a:endParaRPr lang="en-US" sz="1400" dirty="0"/>
          </a:p>
        </p:txBody>
      </p:sp>
      <p:sp>
        <p:nvSpPr>
          <p:cNvPr id="4" name="Slide Number Placeholder 3"/>
          <p:cNvSpPr>
            <a:spLocks noGrp="1"/>
          </p:cNvSpPr>
          <p:nvPr>
            <p:ph type="sldNum" sz="quarter" idx="12"/>
          </p:nvPr>
        </p:nvSpPr>
        <p:spPr/>
        <p:txBody>
          <a:bodyPr/>
          <a:lstStyle/>
          <a:p>
            <a:fld id="{5CBDBD4D-7B7B-4EC0-AB6E-424933B04FED}" type="slidenum">
              <a:rPr lang="en-US" smtClean="0"/>
              <a:pPr/>
              <a:t>6</a:t>
            </a:fld>
            <a:endParaRPr lang="en-US"/>
          </a:p>
        </p:txBody>
      </p:sp>
      <p:sp>
        <p:nvSpPr>
          <p:cNvPr id="5" name="TextBox 4"/>
          <p:cNvSpPr txBox="1"/>
          <p:nvPr/>
        </p:nvSpPr>
        <p:spPr>
          <a:xfrm>
            <a:off x="5037609" y="2003462"/>
            <a:ext cx="1180532" cy="307777"/>
          </a:xfrm>
          <a:prstGeom prst="rect">
            <a:avLst/>
          </a:prstGeom>
          <a:solidFill>
            <a:srgbClr val="739283"/>
          </a:solidFill>
        </p:spPr>
        <p:txBody>
          <a:bodyPr wrap="square" rtlCol="0">
            <a:spAutoFit/>
          </a:bodyPr>
          <a:lstStyle/>
          <a:p>
            <a:r>
              <a:rPr lang="en-US" sz="1400" b="1" i="1" dirty="0">
                <a:solidFill>
                  <a:schemeClr val="bg1"/>
                </a:solidFill>
              </a:rPr>
              <a:t>Data mart</a:t>
            </a:r>
          </a:p>
        </p:txBody>
      </p:sp>
      <p:graphicFrame>
        <p:nvGraphicFramePr>
          <p:cNvPr id="6" name="Table 5"/>
          <p:cNvGraphicFramePr>
            <a:graphicFrameLocks noGrp="1"/>
          </p:cNvGraphicFramePr>
          <p:nvPr>
            <p:extLst>
              <p:ext uri="{D42A27DB-BD31-4B8C-83A1-F6EECF244321}">
                <p14:modId xmlns:p14="http://schemas.microsoft.com/office/powerpoint/2010/main" val="3197477477"/>
              </p:ext>
            </p:extLst>
          </p:nvPr>
        </p:nvGraphicFramePr>
        <p:xfrm>
          <a:off x="2342768" y="2495504"/>
          <a:ext cx="1804335" cy="518160"/>
        </p:xfrm>
        <a:graphic>
          <a:graphicData uri="http://schemas.openxmlformats.org/drawingml/2006/table">
            <a:tbl>
              <a:tblPr firstRow="1" bandRow="1">
                <a:tableStyleId>{5C22544A-7EE6-4342-B048-85BDC9FD1C3A}</a:tableStyleId>
              </a:tblPr>
              <a:tblGrid>
                <a:gridCol w="1804335">
                  <a:extLst>
                    <a:ext uri="{9D8B030D-6E8A-4147-A177-3AD203B41FA5}">
                      <a16:colId xmlns="" xmlns:a16="http://schemas.microsoft.com/office/drawing/2014/main" val="20000"/>
                    </a:ext>
                  </a:extLst>
                </a:gridCol>
              </a:tblGrid>
              <a:tr h="263481">
                <a:tc>
                  <a:txBody>
                    <a:bodyPr/>
                    <a:lstStyle/>
                    <a:p>
                      <a:pPr algn="ctr"/>
                      <a:r>
                        <a:rPr lang="en-US" sz="1400" dirty="0" smtClean="0"/>
                        <a:t>Gross</a:t>
                      </a:r>
                      <a:r>
                        <a:rPr lang="en-US" sz="1400" baseline="0" dirty="0" smtClean="0"/>
                        <a:t> Earned</a:t>
                      </a:r>
                      <a:br>
                        <a:rPr lang="en-US" sz="1400" baseline="0" dirty="0" smtClean="0"/>
                      </a:br>
                      <a:r>
                        <a:rPr lang="en-US" sz="1400" baseline="0" dirty="0" smtClean="0"/>
                        <a:t>Premium (GEP)</a:t>
                      </a:r>
                      <a:endParaRPr lang="en-US" sz="1400" dirty="0"/>
                    </a:p>
                  </a:txBody>
                  <a:tcPr/>
                </a:tc>
                <a:extLst>
                  <a:ext uri="{0D108BD9-81ED-4DB2-BD59-A6C34878D82A}">
                    <a16:rowId xmlns="" xmlns:a16="http://schemas.microsoft.com/office/drawing/2014/main" val="10000"/>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1914603613"/>
              </p:ext>
            </p:extLst>
          </p:nvPr>
        </p:nvGraphicFramePr>
        <p:xfrm>
          <a:off x="4408911" y="2495504"/>
          <a:ext cx="822960" cy="1219200"/>
        </p:xfrm>
        <a:graphic>
          <a:graphicData uri="http://schemas.openxmlformats.org/drawingml/2006/table">
            <a:tbl>
              <a:tblPr firstRow="1" bandRow="1">
                <a:tableStyleId>{5C22544A-7EE6-4342-B048-85BDC9FD1C3A}</a:tableStyleId>
              </a:tblPr>
              <a:tblGrid>
                <a:gridCol w="822960">
                  <a:extLst>
                    <a:ext uri="{9D8B030D-6E8A-4147-A177-3AD203B41FA5}">
                      <a16:colId xmlns="" xmlns:a16="http://schemas.microsoft.com/office/drawing/2014/main" val="20000"/>
                    </a:ext>
                  </a:extLst>
                </a:gridCol>
              </a:tblGrid>
              <a:tr h="297180">
                <a:tc>
                  <a:txBody>
                    <a:bodyPr/>
                    <a:lstStyle/>
                    <a:p>
                      <a:r>
                        <a:rPr lang="en-US" sz="1400" dirty="0" smtClean="0"/>
                        <a:t>Time</a:t>
                      </a:r>
                    </a:p>
                  </a:txBody>
                  <a:tcPr/>
                </a:tc>
                <a:extLst>
                  <a:ext uri="{0D108BD9-81ED-4DB2-BD59-A6C34878D82A}">
                    <a16:rowId xmlns="" xmlns:a16="http://schemas.microsoft.com/office/drawing/2014/main" val="10000"/>
                  </a:ext>
                </a:extLst>
              </a:tr>
              <a:tr h="297180">
                <a:tc>
                  <a:txBody>
                    <a:bodyPr/>
                    <a:lstStyle/>
                    <a:p>
                      <a:r>
                        <a:rPr lang="en-US" sz="1400" dirty="0" smtClean="0"/>
                        <a:t>Year</a:t>
                      </a:r>
                      <a:endParaRPr lang="en-US" sz="1400" dirty="0"/>
                    </a:p>
                  </a:txBody>
                  <a:tcPr/>
                </a:tc>
                <a:extLst>
                  <a:ext uri="{0D108BD9-81ED-4DB2-BD59-A6C34878D82A}">
                    <a16:rowId xmlns="" xmlns:a16="http://schemas.microsoft.com/office/drawing/2014/main" val="10001"/>
                  </a:ext>
                </a:extLst>
              </a:tr>
              <a:tr h="297180">
                <a:tc>
                  <a:txBody>
                    <a:bodyPr/>
                    <a:lstStyle/>
                    <a:p>
                      <a:r>
                        <a:rPr lang="en-US" sz="1400" dirty="0" smtClean="0"/>
                        <a:t>Quarter</a:t>
                      </a:r>
                      <a:endParaRPr lang="en-US" sz="1400" dirty="0"/>
                    </a:p>
                  </a:txBody>
                  <a:tcPr/>
                </a:tc>
                <a:extLst>
                  <a:ext uri="{0D108BD9-81ED-4DB2-BD59-A6C34878D82A}">
                    <a16:rowId xmlns="" xmlns:a16="http://schemas.microsoft.com/office/drawing/2014/main" val="10002"/>
                  </a:ext>
                </a:extLst>
              </a:tr>
              <a:tr h="297180">
                <a:tc>
                  <a:txBody>
                    <a:bodyPr/>
                    <a:lstStyle/>
                    <a:p>
                      <a:r>
                        <a:rPr lang="en-US" sz="1400" dirty="0" smtClean="0"/>
                        <a:t>Month</a:t>
                      </a:r>
                      <a:endParaRPr lang="en-US" sz="1400" dirty="0"/>
                    </a:p>
                  </a:txBody>
                  <a:tcPr/>
                </a:tc>
                <a:extLst>
                  <a:ext uri="{0D108BD9-81ED-4DB2-BD59-A6C34878D82A}">
                    <a16:rowId xmlns="" xmlns:a16="http://schemas.microsoft.com/office/drawing/2014/main" val="10003"/>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1637162801"/>
              </p:ext>
            </p:extLst>
          </p:nvPr>
        </p:nvGraphicFramePr>
        <p:xfrm>
          <a:off x="5719325" y="2495504"/>
          <a:ext cx="1280160" cy="1219200"/>
        </p:xfrm>
        <a:graphic>
          <a:graphicData uri="http://schemas.openxmlformats.org/drawingml/2006/table">
            <a:tbl>
              <a:tblPr firstRow="1" bandRow="1">
                <a:tableStyleId>{5C22544A-7EE6-4342-B048-85BDC9FD1C3A}</a:tableStyleId>
              </a:tblPr>
              <a:tblGrid>
                <a:gridCol w="1280160">
                  <a:extLst>
                    <a:ext uri="{9D8B030D-6E8A-4147-A177-3AD203B41FA5}">
                      <a16:colId xmlns="" xmlns:a16="http://schemas.microsoft.com/office/drawing/2014/main" val="20000"/>
                    </a:ext>
                  </a:extLst>
                </a:gridCol>
              </a:tblGrid>
              <a:tr h="297180">
                <a:tc>
                  <a:txBody>
                    <a:bodyPr/>
                    <a:lstStyle/>
                    <a:p>
                      <a:r>
                        <a:rPr lang="en-US" sz="1400" dirty="0" smtClean="0"/>
                        <a:t>Organization</a:t>
                      </a:r>
                    </a:p>
                  </a:txBody>
                  <a:tcPr/>
                </a:tc>
                <a:extLst>
                  <a:ext uri="{0D108BD9-81ED-4DB2-BD59-A6C34878D82A}">
                    <a16:rowId xmlns="" xmlns:a16="http://schemas.microsoft.com/office/drawing/2014/main" val="10000"/>
                  </a:ext>
                </a:extLst>
              </a:tr>
              <a:tr h="297180">
                <a:tc>
                  <a:txBody>
                    <a:bodyPr/>
                    <a:lstStyle/>
                    <a:p>
                      <a:r>
                        <a:rPr lang="en-US" sz="1400" dirty="0" smtClean="0"/>
                        <a:t>Region/Zone</a:t>
                      </a:r>
                      <a:endParaRPr lang="en-US" sz="1400" dirty="0"/>
                    </a:p>
                  </a:txBody>
                  <a:tcPr/>
                </a:tc>
                <a:extLst>
                  <a:ext uri="{0D108BD9-81ED-4DB2-BD59-A6C34878D82A}">
                    <a16:rowId xmlns="" xmlns:a16="http://schemas.microsoft.com/office/drawing/2014/main" val="10001"/>
                  </a:ext>
                </a:extLst>
              </a:tr>
              <a:tr h="297180">
                <a:tc>
                  <a:txBody>
                    <a:bodyPr/>
                    <a:lstStyle/>
                    <a:p>
                      <a:r>
                        <a:rPr lang="en-US" sz="1400" dirty="0" smtClean="0"/>
                        <a:t>State</a:t>
                      </a:r>
                      <a:endParaRPr lang="en-US" sz="1400" dirty="0"/>
                    </a:p>
                  </a:txBody>
                  <a:tcPr/>
                </a:tc>
                <a:extLst>
                  <a:ext uri="{0D108BD9-81ED-4DB2-BD59-A6C34878D82A}">
                    <a16:rowId xmlns="" xmlns:a16="http://schemas.microsoft.com/office/drawing/2014/main" val="10002"/>
                  </a:ext>
                </a:extLst>
              </a:tr>
              <a:tr h="297180">
                <a:tc>
                  <a:txBody>
                    <a:bodyPr/>
                    <a:lstStyle/>
                    <a:p>
                      <a:r>
                        <a:rPr lang="en-US" sz="1400" dirty="0" smtClean="0"/>
                        <a:t>City</a:t>
                      </a:r>
                      <a:endParaRPr lang="en-US" sz="1400" dirty="0"/>
                    </a:p>
                  </a:txBody>
                  <a:tcPr/>
                </a:tc>
                <a:extLst>
                  <a:ext uri="{0D108BD9-81ED-4DB2-BD59-A6C34878D82A}">
                    <a16:rowId xmlns="" xmlns:a16="http://schemas.microsoft.com/office/drawing/2014/main" val="10003"/>
                  </a:ext>
                </a:extLst>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1192234450"/>
              </p:ext>
            </p:extLst>
          </p:nvPr>
        </p:nvGraphicFramePr>
        <p:xfrm>
          <a:off x="7236501" y="2495504"/>
          <a:ext cx="1059521" cy="914400"/>
        </p:xfrm>
        <a:graphic>
          <a:graphicData uri="http://schemas.openxmlformats.org/drawingml/2006/table">
            <a:tbl>
              <a:tblPr firstRow="1" bandRow="1">
                <a:tableStyleId>{5C22544A-7EE6-4342-B048-85BDC9FD1C3A}</a:tableStyleId>
              </a:tblPr>
              <a:tblGrid>
                <a:gridCol w="1059521">
                  <a:extLst>
                    <a:ext uri="{9D8B030D-6E8A-4147-A177-3AD203B41FA5}">
                      <a16:colId xmlns="" xmlns:a16="http://schemas.microsoft.com/office/drawing/2014/main" val="20000"/>
                    </a:ext>
                  </a:extLst>
                </a:gridCol>
              </a:tblGrid>
              <a:tr h="297180">
                <a:tc>
                  <a:txBody>
                    <a:bodyPr/>
                    <a:lstStyle/>
                    <a:p>
                      <a:r>
                        <a:rPr lang="en-US" sz="1400" dirty="0" smtClean="0"/>
                        <a:t>Product</a:t>
                      </a:r>
                    </a:p>
                  </a:txBody>
                  <a:tcPr/>
                </a:tc>
                <a:extLst>
                  <a:ext uri="{0D108BD9-81ED-4DB2-BD59-A6C34878D82A}">
                    <a16:rowId xmlns="" xmlns:a16="http://schemas.microsoft.com/office/drawing/2014/main" val="10000"/>
                  </a:ext>
                </a:extLst>
              </a:tr>
              <a:tr h="297180">
                <a:tc>
                  <a:txBody>
                    <a:bodyPr/>
                    <a:lstStyle/>
                    <a:p>
                      <a:r>
                        <a:rPr lang="en-US" sz="1400" dirty="0" smtClean="0"/>
                        <a:t>Policy type</a:t>
                      </a:r>
                      <a:endParaRPr lang="en-US" sz="1400" dirty="0"/>
                    </a:p>
                  </a:txBody>
                  <a:tcPr/>
                </a:tc>
                <a:extLst>
                  <a:ext uri="{0D108BD9-81ED-4DB2-BD59-A6C34878D82A}">
                    <a16:rowId xmlns="" xmlns:a16="http://schemas.microsoft.com/office/drawing/2014/main" val="10001"/>
                  </a:ext>
                </a:extLst>
              </a:tr>
              <a:tr h="297180">
                <a:tc>
                  <a:txBody>
                    <a:bodyPr/>
                    <a:lstStyle/>
                    <a:p>
                      <a:r>
                        <a:rPr lang="en-US" sz="1400" dirty="0" smtClean="0"/>
                        <a:t>Coverage</a:t>
                      </a:r>
                      <a:endParaRPr lang="en-US" sz="1400" dirty="0"/>
                    </a:p>
                  </a:txBody>
                  <a:tcPr/>
                </a:tc>
                <a:extLst>
                  <a:ext uri="{0D108BD9-81ED-4DB2-BD59-A6C34878D82A}">
                    <a16:rowId xmlns="" xmlns:a16="http://schemas.microsoft.com/office/drawing/2014/main" val="10002"/>
                  </a:ext>
                </a:extLst>
              </a:tr>
            </a:tbl>
          </a:graphicData>
        </a:graphic>
      </p:graphicFrame>
      <p:cxnSp>
        <p:nvCxnSpPr>
          <p:cNvPr id="10" name="Elbow Connector 9"/>
          <p:cNvCxnSpPr/>
          <p:nvPr/>
        </p:nvCxnSpPr>
        <p:spPr bwMode="auto">
          <a:xfrm>
            <a:off x="5969076" y="2311239"/>
            <a:ext cx="1701649" cy="184266"/>
          </a:xfrm>
          <a:prstGeom prst="bentConnector2">
            <a:avLst/>
          </a:prstGeom>
          <a:pattFill prst="pct50">
            <a:fgClr>
              <a:schemeClr val="hlink"/>
            </a:fgClr>
            <a:bgClr>
              <a:srgbClr val="FFFFFF"/>
            </a:bgClr>
          </a:pattFill>
          <a:ln w="9525" cap="flat" cmpd="sng" algn="ctr">
            <a:solidFill>
              <a:schemeClr val="hlink"/>
            </a:solidFill>
            <a:prstDash val="solid"/>
            <a:round/>
            <a:headEnd type="none" w="med" len="med"/>
            <a:tailEnd type="arrow"/>
          </a:ln>
          <a:effectLst/>
        </p:spPr>
      </p:cxnSp>
      <p:cxnSp>
        <p:nvCxnSpPr>
          <p:cNvPr id="11" name="Elbow Connector 10"/>
          <p:cNvCxnSpPr/>
          <p:nvPr/>
        </p:nvCxnSpPr>
        <p:spPr bwMode="auto">
          <a:xfrm rot="5400000">
            <a:off x="4459623" y="986051"/>
            <a:ext cx="184266" cy="2834640"/>
          </a:xfrm>
          <a:prstGeom prst="bentConnector3">
            <a:avLst>
              <a:gd name="adj1" fmla="val -1847"/>
            </a:avLst>
          </a:prstGeom>
          <a:pattFill prst="pct50">
            <a:fgClr>
              <a:schemeClr val="hlink"/>
            </a:fgClr>
            <a:bgClr>
              <a:srgbClr val="FFFFFF"/>
            </a:bgClr>
          </a:pattFill>
          <a:ln w="9525" cap="flat" cmpd="sng" algn="ctr">
            <a:solidFill>
              <a:schemeClr val="hlink"/>
            </a:solidFill>
            <a:prstDash val="solid"/>
            <a:round/>
            <a:headEnd type="none" w="med" len="med"/>
            <a:tailEnd type="arrow"/>
          </a:ln>
          <a:effectLst/>
        </p:spPr>
      </p:cxnSp>
      <p:cxnSp>
        <p:nvCxnSpPr>
          <p:cNvPr id="12" name="Elbow Connector 11"/>
          <p:cNvCxnSpPr>
            <a:stCxn id="5" idx="2"/>
            <a:endCxn id="7" idx="0"/>
          </p:cNvCxnSpPr>
          <p:nvPr/>
        </p:nvCxnSpPr>
        <p:spPr bwMode="auto">
          <a:xfrm rot="5400000">
            <a:off x="5132000" y="1999629"/>
            <a:ext cx="184266" cy="807484"/>
          </a:xfrm>
          <a:prstGeom prst="bentConnector3">
            <a:avLst>
              <a:gd name="adj1" fmla="val 50000"/>
            </a:avLst>
          </a:prstGeom>
          <a:pattFill prst="pct50">
            <a:fgClr>
              <a:schemeClr val="hlink"/>
            </a:fgClr>
            <a:bgClr>
              <a:srgbClr val="FFFFFF"/>
            </a:bgClr>
          </a:pattFill>
          <a:ln w="9525" cap="flat" cmpd="sng" algn="ctr">
            <a:solidFill>
              <a:schemeClr val="hlink"/>
            </a:solidFill>
            <a:prstDash val="solid"/>
            <a:round/>
            <a:headEnd type="none" w="med" len="med"/>
            <a:tailEnd type="arrow"/>
          </a:ln>
          <a:effectLst/>
        </p:spPr>
      </p:cxnSp>
      <p:cxnSp>
        <p:nvCxnSpPr>
          <p:cNvPr id="13" name="Elbow Connector 12"/>
          <p:cNvCxnSpPr>
            <a:stCxn id="5" idx="2"/>
            <a:endCxn id="8" idx="0"/>
          </p:cNvCxnSpPr>
          <p:nvPr/>
        </p:nvCxnSpPr>
        <p:spPr bwMode="auto">
          <a:xfrm rot="16200000" flipH="1">
            <a:off x="5901507" y="2037606"/>
            <a:ext cx="184266" cy="731530"/>
          </a:xfrm>
          <a:prstGeom prst="bentConnector3">
            <a:avLst/>
          </a:prstGeom>
          <a:pattFill prst="pct50">
            <a:fgClr>
              <a:schemeClr val="hlink"/>
            </a:fgClr>
            <a:bgClr>
              <a:srgbClr val="FFFFFF"/>
            </a:bgClr>
          </a:pattFill>
          <a:ln w="9525" cap="flat" cmpd="sng" algn="ctr">
            <a:solidFill>
              <a:schemeClr val="hlink"/>
            </a:solidFill>
            <a:prstDash val="solid"/>
            <a:round/>
            <a:headEnd type="none" w="med" len="med"/>
            <a:tailEnd type="arrow"/>
          </a:ln>
          <a:effectLst/>
        </p:spPr>
      </p:cxnSp>
      <p:grpSp>
        <p:nvGrpSpPr>
          <p:cNvPr id="15" name="Group 14"/>
          <p:cNvGrpSpPr/>
          <p:nvPr/>
        </p:nvGrpSpPr>
        <p:grpSpPr>
          <a:xfrm>
            <a:off x="1684355" y="4852064"/>
            <a:ext cx="8545093" cy="1427294"/>
            <a:chOff x="539766" y="4920303"/>
            <a:chExt cx="8545093" cy="1427294"/>
          </a:xfrm>
        </p:grpSpPr>
        <p:sp>
          <p:nvSpPr>
            <p:cNvPr id="16" name="TextBox 15"/>
            <p:cNvSpPr txBox="1"/>
            <p:nvPr/>
          </p:nvSpPr>
          <p:spPr>
            <a:xfrm>
              <a:off x="3325958" y="4920303"/>
              <a:ext cx="2843545" cy="307777"/>
            </a:xfrm>
            <a:prstGeom prst="rect">
              <a:avLst/>
            </a:prstGeom>
            <a:noFill/>
          </p:spPr>
          <p:txBody>
            <a:bodyPr wrap="square" rtlCol="0">
              <a:spAutoFit/>
            </a:bodyPr>
            <a:lstStyle/>
            <a:p>
              <a:pPr algn="ctr"/>
              <a:r>
                <a:rPr lang="en-US" sz="1400" b="1" i="1" dirty="0"/>
                <a:t>Granularity makes a difference</a:t>
              </a:r>
            </a:p>
          </p:txBody>
        </p:sp>
        <p:sp>
          <p:nvSpPr>
            <p:cNvPr id="17" name="TextBox 16"/>
            <p:cNvSpPr txBox="1"/>
            <p:nvPr/>
          </p:nvSpPr>
          <p:spPr>
            <a:xfrm>
              <a:off x="676926" y="5464477"/>
              <a:ext cx="2011680" cy="276999"/>
            </a:xfrm>
            <a:prstGeom prst="rect">
              <a:avLst/>
            </a:prstGeom>
            <a:noFill/>
          </p:spPr>
          <p:txBody>
            <a:bodyPr wrap="square" rtlCol="0">
              <a:spAutoFit/>
            </a:bodyPr>
            <a:lstStyle/>
            <a:p>
              <a:pPr algn="ctr"/>
              <a:r>
                <a:rPr lang="en-US" sz="1200" b="1" i="1" dirty="0"/>
                <a:t>Visualizing the </a:t>
              </a:r>
              <a:r>
                <a:rPr lang="en-US" sz="1200" b="1" i="1" dirty="0" smtClean="0"/>
                <a:t>data</a:t>
              </a:r>
              <a:endParaRPr lang="en-US" sz="1200" b="1" i="1" dirty="0"/>
            </a:p>
          </p:txBody>
        </p:sp>
        <p:sp>
          <p:nvSpPr>
            <p:cNvPr id="18" name="TextBox 17"/>
            <p:cNvSpPr txBox="1"/>
            <p:nvPr/>
          </p:nvSpPr>
          <p:spPr>
            <a:xfrm>
              <a:off x="3741890" y="5436696"/>
              <a:ext cx="2011680" cy="457200"/>
            </a:xfrm>
            <a:prstGeom prst="rect">
              <a:avLst/>
            </a:prstGeom>
            <a:noFill/>
          </p:spPr>
          <p:txBody>
            <a:bodyPr wrap="square" rtlCol="0">
              <a:spAutoFit/>
            </a:bodyPr>
            <a:lstStyle/>
            <a:p>
              <a:pPr algn="ctr"/>
              <a:r>
                <a:rPr lang="en-US" sz="1200" b="1" i="1" dirty="0"/>
                <a:t>Identifying the underlying distribution</a:t>
              </a:r>
            </a:p>
          </p:txBody>
        </p:sp>
        <p:sp>
          <p:nvSpPr>
            <p:cNvPr id="19" name="TextBox 18"/>
            <p:cNvSpPr txBox="1"/>
            <p:nvPr/>
          </p:nvSpPr>
          <p:spPr>
            <a:xfrm>
              <a:off x="6798859" y="5464477"/>
              <a:ext cx="2011680" cy="457200"/>
            </a:xfrm>
            <a:prstGeom prst="rect">
              <a:avLst/>
            </a:prstGeom>
            <a:noFill/>
          </p:spPr>
          <p:txBody>
            <a:bodyPr wrap="square" rtlCol="0">
              <a:spAutoFit/>
            </a:bodyPr>
            <a:lstStyle/>
            <a:p>
              <a:pPr algn="ctr"/>
              <a:r>
                <a:rPr lang="en-US" sz="1200" b="1" i="1" dirty="0"/>
                <a:t>Testing the spread and central tendency</a:t>
              </a:r>
            </a:p>
          </p:txBody>
        </p:sp>
        <p:cxnSp>
          <p:nvCxnSpPr>
            <p:cNvPr id="20" name="Elbow Connector 19"/>
            <p:cNvCxnSpPr>
              <a:stCxn id="16" idx="2"/>
              <a:endCxn id="17" idx="0"/>
            </p:cNvCxnSpPr>
            <p:nvPr/>
          </p:nvCxnSpPr>
          <p:spPr bwMode="auto">
            <a:xfrm rot="5400000">
              <a:off x="3097051" y="3813796"/>
              <a:ext cx="236397" cy="3064965"/>
            </a:xfrm>
            <a:prstGeom prst="bentConnector3">
              <a:avLst/>
            </a:prstGeom>
            <a:pattFill prst="pct50">
              <a:fgClr>
                <a:schemeClr val="hlink"/>
              </a:fgClr>
              <a:bgClr>
                <a:srgbClr val="FFFFFF"/>
              </a:bgClr>
            </a:pattFill>
            <a:ln w="9525" cap="flat" cmpd="sng" algn="ctr">
              <a:solidFill>
                <a:schemeClr val="hlink"/>
              </a:solidFill>
              <a:prstDash val="solid"/>
              <a:round/>
              <a:headEnd type="none" w="med" len="med"/>
              <a:tailEnd type="arrow"/>
            </a:ln>
            <a:effectLst/>
          </p:spPr>
        </p:cxnSp>
        <p:cxnSp>
          <p:nvCxnSpPr>
            <p:cNvPr id="21" name="Elbow Connector 20"/>
            <p:cNvCxnSpPr>
              <a:stCxn id="16" idx="2"/>
              <a:endCxn id="19" idx="0"/>
            </p:cNvCxnSpPr>
            <p:nvPr/>
          </p:nvCxnSpPr>
          <p:spPr bwMode="auto">
            <a:xfrm rot="16200000" flipH="1">
              <a:off x="6158017" y="3817794"/>
              <a:ext cx="236397" cy="3056968"/>
            </a:xfrm>
            <a:prstGeom prst="bentConnector3">
              <a:avLst/>
            </a:prstGeom>
            <a:pattFill prst="pct50">
              <a:fgClr>
                <a:schemeClr val="hlink"/>
              </a:fgClr>
              <a:bgClr>
                <a:srgbClr val="FFFFFF"/>
              </a:bgClr>
            </a:pattFill>
            <a:ln w="9525" cap="flat" cmpd="sng" algn="ctr">
              <a:solidFill>
                <a:schemeClr val="hlink"/>
              </a:solidFill>
              <a:prstDash val="solid"/>
              <a:round/>
              <a:headEnd type="none" w="med" len="med"/>
              <a:tailEnd type="arrow"/>
            </a:ln>
            <a:effectLst/>
          </p:spPr>
        </p:cxnSp>
        <p:sp>
          <p:nvSpPr>
            <p:cNvPr id="22" name="TextBox 21"/>
            <p:cNvSpPr txBox="1"/>
            <p:nvPr/>
          </p:nvSpPr>
          <p:spPr>
            <a:xfrm>
              <a:off x="539766" y="5885931"/>
              <a:ext cx="2286000" cy="461665"/>
            </a:xfrm>
            <a:prstGeom prst="rect">
              <a:avLst/>
            </a:prstGeom>
            <a:noFill/>
            <a:ln>
              <a:solidFill>
                <a:schemeClr val="tx1"/>
              </a:solidFill>
              <a:prstDash val="lgDash"/>
            </a:ln>
          </p:spPr>
          <p:txBody>
            <a:bodyPr wrap="square" rtlCol="0">
              <a:spAutoFit/>
            </a:bodyPr>
            <a:lstStyle/>
            <a:p>
              <a:pPr marL="171450" indent="-171450">
                <a:buFont typeface="Webdings" panose="05030102010509060703" pitchFamily="18" charset="2"/>
                <a:buChar char="4"/>
              </a:pPr>
              <a:r>
                <a:rPr lang="en-US" sz="1200" dirty="0"/>
                <a:t>Histograms</a:t>
              </a:r>
            </a:p>
            <a:p>
              <a:pPr marL="171450" indent="-171450">
                <a:buFont typeface="Webdings" panose="05030102010509060703" pitchFamily="18" charset="2"/>
                <a:buChar char="4"/>
              </a:pPr>
              <a:r>
                <a:rPr lang="en-US" sz="1200" dirty="0"/>
                <a:t>Probability plots</a:t>
              </a:r>
            </a:p>
          </p:txBody>
        </p:sp>
        <p:sp>
          <p:nvSpPr>
            <p:cNvPr id="23" name="TextBox 22"/>
            <p:cNvSpPr txBox="1"/>
            <p:nvPr/>
          </p:nvSpPr>
          <p:spPr>
            <a:xfrm>
              <a:off x="3706051" y="5885931"/>
              <a:ext cx="2286000" cy="461665"/>
            </a:xfrm>
            <a:prstGeom prst="rect">
              <a:avLst/>
            </a:prstGeom>
            <a:noFill/>
            <a:ln>
              <a:solidFill>
                <a:schemeClr val="tx1"/>
              </a:solidFill>
              <a:prstDash val="lgDash"/>
            </a:ln>
          </p:spPr>
          <p:txBody>
            <a:bodyPr wrap="square" rtlCol="0">
              <a:spAutoFit/>
            </a:bodyPr>
            <a:lstStyle/>
            <a:p>
              <a:pPr marL="171450" indent="-171450">
                <a:buFont typeface="Webdings" panose="05030102010509060703" pitchFamily="18" charset="2"/>
                <a:buChar char="4"/>
              </a:pPr>
              <a:r>
                <a:rPr lang="en-US" sz="1200" dirty="0"/>
                <a:t>Goodness of fit test</a:t>
              </a:r>
            </a:p>
            <a:p>
              <a:pPr marL="171450" indent="-171450">
                <a:buFont typeface="Webdings" panose="05030102010509060703" pitchFamily="18" charset="2"/>
                <a:buChar char="4"/>
              </a:pPr>
              <a:r>
                <a:rPr lang="en-US" sz="1200" dirty="0"/>
                <a:t>Hypothesis </a:t>
              </a:r>
              <a:r>
                <a:rPr lang="en-US" sz="1200" dirty="0" smtClean="0"/>
                <a:t>testing</a:t>
              </a:r>
              <a:endParaRPr lang="en-US" sz="1200" dirty="0"/>
            </a:p>
          </p:txBody>
        </p:sp>
        <p:sp>
          <p:nvSpPr>
            <p:cNvPr id="24" name="TextBox 23"/>
            <p:cNvSpPr txBox="1"/>
            <p:nvPr/>
          </p:nvSpPr>
          <p:spPr>
            <a:xfrm>
              <a:off x="6798859" y="5885932"/>
              <a:ext cx="2286000" cy="461665"/>
            </a:xfrm>
            <a:prstGeom prst="rect">
              <a:avLst/>
            </a:prstGeom>
            <a:noFill/>
            <a:ln>
              <a:solidFill>
                <a:schemeClr val="tx1"/>
              </a:solidFill>
              <a:prstDash val="lgDash"/>
            </a:ln>
          </p:spPr>
          <p:txBody>
            <a:bodyPr wrap="square" rtlCol="0">
              <a:spAutoFit/>
            </a:bodyPr>
            <a:lstStyle/>
            <a:p>
              <a:pPr marL="171450" indent="-171450">
                <a:buFont typeface="Webdings" panose="05030102010509060703" pitchFamily="18" charset="2"/>
                <a:buChar char="4"/>
              </a:pPr>
              <a:r>
                <a:rPr lang="en-US" sz="1200" dirty="0"/>
                <a:t>Mean, Median</a:t>
              </a:r>
            </a:p>
            <a:p>
              <a:pPr marL="171450" indent="-171450">
                <a:buFont typeface="Webdings" panose="05030102010509060703" pitchFamily="18" charset="2"/>
                <a:buChar char="4"/>
              </a:pPr>
              <a:r>
                <a:rPr lang="en-US" sz="1200" dirty="0"/>
                <a:t>Percentile </a:t>
              </a:r>
              <a:r>
                <a:rPr lang="en-US" sz="1200" dirty="0" smtClean="0"/>
                <a:t>distribution</a:t>
              </a:r>
              <a:endParaRPr lang="en-US" sz="1200" dirty="0"/>
            </a:p>
          </p:txBody>
        </p:sp>
      </p:grpSp>
    </p:spTree>
    <p:extLst>
      <p:ext uri="{BB962C8B-B14F-4D97-AF65-F5344CB8AC3E}">
        <p14:creationId xmlns:p14="http://schemas.microsoft.com/office/powerpoint/2010/main" val="367035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Content Placeholder 2"/>
          <p:cNvSpPr>
            <a:spLocks noGrp="1"/>
          </p:cNvSpPr>
          <p:nvPr>
            <p:ph idx="1"/>
          </p:nvPr>
        </p:nvSpPr>
        <p:spPr>
          <a:xfrm>
            <a:off x="914401" y="1482726"/>
            <a:ext cx="10363200" cy="4689474"/>
          </a:xfrm>
        </p:spPr>
        <p:txBody>
          <a:bodyPr/>
          <a:lstStyle/>
          <a:p>
            <a:pPr marL="0" indent="0">
              <a:buNone/>
            </a:pPr>
            <a:r>
              <a:rPr lang="en-US" sz="1400" dirty="0"/>
              <a:t>Measures of central tendency describe the data series with a single value to represent the center of its distribution</a:t>
            </a:r>
          </a:p>
        </p:txBody>
      </p:sp>
      <p:sp>
        <p:nvSpPr>
          <p:cNvPr id="30" name="Rounded Rectangle 29"/>
          <p:cNvSpPr/>
          <p:nvPr/>
        </p:nvSpPr>
        <p:spPr bwMode="auto">
          <a:xfrm>
            <a:off x="8048138" y="5250236"/>
            <a:ext cx="731520" cy="365760"/>
          </a:xfrm>
          <a:prstGeom prst="roundRect">
            <a:avLst/>
          </a:prstGeom>
          <a:solidFill>
            <a:srgbClr val="FFC000"/>
          </a:solidFill>
          <a:ln>
            <a:solidFill>
              <a:srgbClr val="FFC000"/>
            </a:solid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L="234950" indent="-234950" fontAlgn="base">
              <a:spcBef>
                <a:spcPct val="100000"/>
              </a:spcBef>
              <a:spcAft>
                <a:spcPct val="0"/>
              </a:spcAft>
              <a:buFont typeface="Webdings" pitchFamily="18" charset="2"/>
              <a:buChar char="4"/>
            </a:pPr>
            <a:endParaRPr lang="en-US" sz="1600" dirty="0">
              <a:solidFill>
                <a:schemeClr val="tx1"/>
              </a:solidFill>
            </a:endParaRPr>
          </a:p>
        </p:txBody>
      </p:sp>
      <p:sp>
        <p:nvSpPr>
          <p:cNvPr id="31" name="Rounded Rectangle 30"/>
          <p:cNvSpPr/>
          <p:nvPr/>
        </p:nvSpPr>
        <p:spPr bwMode="auto">
          <a:xfrm>
            <a:off x="9128490" y="5250236"/>
            <a:ext cx="731520" cy="365760"/>
          </a:xfrm>
          <a:prstGeom prst="roundRect">
            <a:avLst/>
          </a:prstGeom>
          <a:solidFill>
            <a:srgbClr val="FFC000"/>
          </a:solidFill>
          <a:ln>
            <a:solidFill>
              <a:srgbClr val="FFC000"/>
            </a:solid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L="234950" indent="-234950" fontAlgn="base">
              <a:spcBef>
                <a:spcPct val="100000"/>
              </a:spcBef>
              <a:spcAft>
                <a:spcPct val="0"/>
              </a:spcAft>
              <a:buFont typeface="Webdings" pitchFamily="18" charset="2"/>
              <a:buChar char="4"/>
            </a:pPr>
            <a:endParaRPr lang="en-US" sz="1600" dirty="0">
              <a:solidFill>
                <a:schemeClr val="tx1"/>
              </a:solidFill>
            </a:endParaRPr>
          </a:p>
        </p:txBody>
      </p:sp>
      <p:sp>
        <p:nvSpPr>
          <p:cNvPr id="29" name="6-Point Star 28"/>
          <p:cNvSpPr/>
          <p:nvPr/>
        </p:nvSpPr>
        <p:spPr bwMode="auto">
          <a:xfrm>
            <a:off x="8762730" y="3757448"/>
            <a:ext cx="365760" cy="457200"/>
          </a:xfrm>
          <a:prstGeom prst="star6">
            <a:avLst/>
          </a:prstGeom>
          <a:solidFill>
            <a:srgbClr val="FFC000"/>
          </a:solidFill>
          <a:ln>
            <a:noFill/>
            <a:headEnd type="none" w="med" len="med"/>
            <a:tailEnd type="none" w="med" len="med"/>
          </a:ln>
          <a:effectLst>
            <a:outerShdw blurRad="50800" dist="38100" dir="2700000" algn="tl" rotWithShape="0">
              <a:prstClr val="black">
                <a:alpha val="40000"/>
              </a:prstClr>
            </a:outerShdw>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L="234950" indent="-234950" fontAlgn="base">
              <a:spcBef>
                <a:spcPct val="100000"/>
              </a:spcBef>
              <a:spcAft>
                <a:spcPct val="0"/>
              </a:spcAft>
              <a:buFont typeface="Webdings" pitchFamily="18" charset="2"/>
              <a:buChar char="4"/>
            </a:pPr>
            <a:endParaRPr lang="en-US" sz="1600" dirty="0">
              <a:solidFill>
                <a:schemeClr val="tx1"/>
              </a:solidFill>
            </a:endParaRPr>
          </a:p>
        </p:txBody>
      </p:sp>
      <p:sp>
        <p:nvSpPr>
          <p:cNvPr id="22" name="TextBox 21"/>
          <p:cNvSpPr txBox="1"/>
          <p:nvPr/>
        </p:nvSpPr>
        <p:spPr>
          <a:xfrm>
            <a:off x="7733862" y="3785993"/>
            <a:ext cx="2916621" cy="400110"/>
          </a:xfrm>
          <a:prstGeom prst="rect">
            <a:avLst/>
          </a:prstGeom>
          <a:noFill/>
        </p:spPr>
        <p:txBody>
          <a:bodyPr wrap="square" rtlCol="0">
            <a:spAutoFit/>
          </a:bodyPr>
          <a:lstStyle/>
          <a:p>
            <a:r>
              <a:rPr lang="en-US" sz="2000" b="1" dirty="0"/>
              <a:t>1,  2,  4,  5,  6,  8,  9</a:t>
            </a:r>
          </a:p>
        </p:txBody>
      </p:sp>
      <p:sp>
        <p:nvSpPr>
          <p:cNvPr id="2" name="Title 1"/>
          <p:cNvSpPr>
            <a:spLocks noGrp="1"/>
          </p:cNvSpPr>
          <p:nvPr>
            <p:ph type="title"/>
          </p:nvPr>
        </p:nvSpPr>
        <p:spPr/>
        <p:txBody>
          <a:bodyPr/>
          <a:lstStyle/>
          <a:p>
            <a:r>
              <a:rPr lang="en-US" dirty="0"/>
              <a:t>Measures of </a:t>
            </a:r>
            <a:r>
              <a:rPr lang="en-US" dirty="0" smtClean="0"/>
              <a:t>Central </a:t>
            </a:r>
            <a:r>
              <a:rPr lang="en-US" dirty="0"/>
              <a:t>T</a:t>
            </a:r>
            <a:r>
              <a:rPr lang="en-US" dirty="0" smtClean="0"/>
              <a:t>endency</a:t>
            </a:r>
            <a:endParaRPr lang="en-US" dirty="0"/>
          </a:p>
        </p:txBody>
      </p:sp>
      <p:sp>
        <p:nvSpPr>
          <p:cNvPr id="4" name="Slide Number Placeholder 3"/>
          <p:cNvSpPr>
            <a:spLocks noGrp="1"/>
          </p:cNvSpPr>
          <p:nvPr>
            <p:ph type="sldNum" sz="quarter" idx="12"/>
          </p:nvPr>
        </p:nvSpPr>
        <p:spPr/>
        <p:txBody>
          <a:bodyPr/>
          <a:lstStyle/>
          <a:p>
            <a:fld id="{5CBDBD4D-7B7B-4EC0-AB6E-424933B04FED}" type="slidenum">
              <a:rPr lang="en-US" smtClean="0"/>
              <a:pPr/>
              <a:t>7</a:t>
            </a:fld>
            <a:endParaRPr lang="en-US"/>
          </a:p>
        </p:txBody>
      </p:sp>
      <p:sp>
        <p:nvSpPr>
          <p:cNvPr id="5" name="Rectangle 4"/>
          <p:cNvSpPr/>
          <p:nvPr/>
        </p:nvSpPr>
        <p:spPr bwMode="auto">
          <a:xfrm>
            <a:off x="1005830" y="2150768"/>
            <a:ext cx="1504335" cy="872515"/>
          </a:xfrm>
          <a:prstGeom prst="rect">
            <a:avLst/>
          </a:prstGeom>
          <a:solidFill>
            <a:srgbClr val="739283"/>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fontAlgn="base">
              <a:spcBef>
                <a:spcPct val="100000"/>
              </a:spcBef>
              <a:spcAft>
                <a:spcPct val="0"/>
              </a:spcAft>
            </a:pPr>
            <a:r>
              <a:rPr lang="en-US" sz="1400" dirty="0">
                <a:solidFill>
                  <a:schemeClr val="bg1"/>
                </a:solidFill>
              </a:rPr>
              <a:t>Mean</a:t>
            </a:r>
          </a:p>
        </p:txBody>
      </p:sp>
      <p:sp>
        <p:nvSpPr>
          <p:cNvPr id="6" name="Rectangle 5"/>
          <p:cNvSpPr/>
          <p:nvPr/>
        </p:nvSpPr>
        <p:spPr bwMode="auto">
          <a:xfrm>
            <a:off x="1005830" y="3604392"/>
            <a:ext cx="1504335" cy="868680"/>
          </a:xfrm>
          <a:prstGeom prst="rect">
            <a:avLst/>
          </a:prstGeom>
          <a:solidFill>
            <a:srgbClr val="739283"/>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eaLnBrk="1" hangingPunct="1">
              <a:spcBef>
                <a:spcPct val="100000"/>
              </a:spcBef>
              <a:buClrTx/>
            </a:pPr>
            <a:r>
              <a:rPr lang="en-US" sz="1400" dirty="0">
                <a:solidFill>
                  <a:schemeClr val="bg1"/>
                </a:solidFill>
              </a:rPr>
              <a:t>Median</a:t>
            </a:r>
          </a:p>
        </p:txBody>
      </p:sp>
      <p:sp>
        <p:nvSpPr>
          <p:cNvPr id="7" name="Rectangle 6"/>
          <p:cNvSpPr/>
          <p:nvPr/>
        </p:nvSpPr>
        <p:spPr bwMode="auto">
          <a:xfrm>
            <a:off x="1005830" y="5054181"/>
            <a:ext cx="1504335" cy="868680"/>
          </a:xfrm>
          <a:prstGeom prst="rect">
            <a:avLst/>
          </a:prstGeom>
          <a:solidFill>
            <a:srgbClr val="739283"/>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eaLnBrk="1" hangingPunct="1">
              <a:spcBef>
                <a:spcPct val="100000"/>
              </a:spcBef>
              <a:buClrTx/>
            </a:pPr>
            <a:r>
              <a:rPr lang="en-US" sz="1400" dirty="0">
                <a:solidFill>
                  <a:schemeClr val="bg1"/>
                </a:solidFill>
              </a:rPr>
              <a:t>Mode</a:t>
            </a:r>
          </a:p>
        </p:txBody>
      </p:sp>
      <p:sp>
        <p:nvSpPr>
          <p:cNvPr id="8" name="Rectangle 7"/>
          <p:cNvSpPr/>
          <p:nvPr/>
        </p:nvSpPr>
        <p:spPr bwMode="auto">
          <a:xfrm>
            <a:off x="2598677" y="2150768"/>
            <a:ext cx="4454013" cy="872515"/>
          </a:xfrm>
          <a:prstGeom prst="rect">
            <a:avLst/>
          </a:prstGeom>
          <a:solidFill>
            <a:srgbClr val="E2E1C0"/>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square" lIns="45720" tIns="45720" rIns="45720" bIns="45720" numCol="1" rtlCol="0" anchor="ctr" anchorCtr="0" compatLnSpc="1">
            <a:prstTxWarp prst="textNoShape">
              <a:avLst/>
            </a:prstTxWarp>
          </a:bodyPr>
          <a:lstStyle/>
          <a:p>
            <a:pPr marL="234950" indent="-234950">
              <a:spcBef>
                <a:spcPts val="600"/>
              </a:spcBef>
              <a:buFont typeface="Webdings" pitchFamily="18" charset="2"/>
              <a:buChar char="4"/>
            </a:pPr>
            <a:r>
              <a:rPr lang="en-US" sz="1400" dirty="0">
                <a:solidFill>
                  <a:schemeClr val="tx1"/>
                </a:solidFill>
              </a:rPr>
              <a:t>Also known as average</a:t>
            </a:r>
          </a:p>
          <a:p>
            <a:pPr marL="234950" indent="-234950">
              <a:spcBef>
                <a:spcPts val="600"/>
              </a:spcBef>
              <a:buFont typeface="Webdings" pitchFamily="18" charset="2"/>
              <a:buChar char="4"/>
            </a:pPr>
            <a:r>
              <a:rPr lang="en-US" sz="1400" dirty="0">
                <a:solidFill>
                  <a:schemeClr val="tx1"/>
                </a:solidFill>
              </a:rPr>
              <a:t>Calculated by adding all the observations and dividing by the number of observations</a:t>
            </a:r>
          </a:p>
        </p:txBody>
      </p:sp>
      <p:sp>
        <p:nvSpPr>
          <p:cNvPr id="9" name="Rectangle 8"/>
          <p:cNvSpPr/>
          <p:nvPr/>
        </p:nvSpPr>
        <p:spPr bwMode="auto">
          <a:xfrm>
            <a:off x="2598677" y="3604392"/>
            <a:ext cx="4454013" cy="868680"/>
          </a:xfrm>
          <a:prstGeom prst="rect">
            <a:avLst/>
          </a:prstGeom>
          <a:solidFill>
            <a:srgbClr val="E2E1C0"/>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square" lIns="45720" tIns="45720" rIns="45720" bIns="45720" numCol="1" rtlCol="0" anchor="ctr" anchorCtr="0" compatLnSpc="1">
            <a:prstTxWarp prst="textNoShape">
              <a:avLst/>
            </a:prstTxWarp>
          </a:bodyPr>
          <a:lstStyle/>
          <a:p>
            <a:pPr marL="234950" indent="-234950">
              <a:spcBef>
                <a:spcPts val="600"/>
              </a:spcBef>
              <a:buFont typeface="Webdings" pitchFamily="18" charset="2"/>
              <a:buChar char="4"/>
            </a:pPr>
            <a:r>
              <a:rPr lang="en-US" sz="1400" dirty="0">
                <a:solidFill>
                  <a:schemeClr val="tx1"/>
                </a:solidFill>
              </a:rPr>
              <a:t>Arrange the data in ascending / descending order</a:t>
            </a:r>
          </a:p>
          <a:p>
            <a:pPr marL="234950" indent="-234950">
              <a:spcBef>
                <a:spcPts val="600"/>
              </a:spcBef>
              <a:buFont typeface="Webdings" pitchFamily="18" charset="2"/>
              <a:buChar char="4"/>
            </a:pPr>
            <a:r>
              <a:rPr lang="en-US" sz="1400" dirty="0">
                <a:solidFill>
                  <a:schemeClr val="tx1"/>
                </a:solidFill>
              </a:rPr>
              <a:t>Median splits the data into equal half</a:t>
            </a:r>
          </a:p>
        </p:txBody>
      </p:sp>
      <p:sp>
        <p:nvSpPr>
          <p:cNvPr id="10" name="Rectangle 9"/>
          <p:cNvSpPr/>
          <p:nvPr/>
        </p:nvSpPr>
        <p:spPr bwMode="auto">
          <a:xfrm>
            <a:off x="2598677" y="5054181"/>
            <a:ext cx="4454013" cy="868680"/>
          </a:xfrm>
          <a:prstGeom prst="rect">
            <a:avLst/>
          </a:prstGeom>
          <a:solidFill>
            <a:srgbClr val="E2E1C0"/>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square" lIns="45720" tIns="45720" rIns="45720" bIns="45720" numCol="1" rtlCol="0" anchor="ctr" anchorCtr="0" compatLnSpc="1">
            <a:prstTxWarp prst="textNoShape">
              <a:avLst/>
            </a:prstTxWarp>
          </a:bodyPr>
          <a:lstStyle/>
          <a:p>
            <a:pPr marL="234950" indent="-234950">
              <a:spcBef>
                <a:spcPts val="600"/>
              </a:spcBef>
              <a:buFont typeface="Webdings" pitchFamily="18" charset="2"/>
              <a:buChar char="4"/>
            </a:pPr>
            <a:r>
              <a:rPr lang="en-US" sz="1400" dirty="0">
                <a:solidFill>
                  <a:schemeClr val="tx1"/>
                </a:solidFill>
              </a:rPr>
              <a:t>The value which occurs with the greatest frequency</a:t>
            </a:r>
          </a:p>
          <a:p>
            <a:pPr marL="234950" indent="-234950">
              <a:spcBef>
                <a:spcPts val="600"/>
              </a:spcBef>
              <a:buFont typeface="Webdings" pitchFamily="18" charset="2"/>
              <a:buChar char="4"/>
            </a:pPr>
            <a:r>
              <a:rPr lang="en-US" sz="1400" dirty="0">
                <a:solidFill>
                  <a:schemeClr val="tx1"/>
                </a:solidFill>
              </a:rPr>
              <a:t>There can be more than one mode for a set of observations</a:t>
            </a:r>
          </a:p>
        </p:txBody>
      </p:sp>
      <p:sp>
        <p:nvSpPr>
          <p:cNvPr id="11" name="TextBox 10"/>
          <p:cNvSpPr txBox="1"/>
          <p:nvPr/>
        </p:nvSpPr>
        <p:spPr>
          <a:xfrm>
            <a:off x="7733862" y="2043527"/>
            <a:ext cx="2916621" cy="400110"/>
          </a:xfrm>
          <a:prstGeom prst="rect">
            <a:avLst/>
          </a:prstGeom>
          <a:noFill/>
        </p:spPr>
        <p:txBody>
          <a:bodyPr wrap="square" rtlCol="0">
            <a:spAutoFit/>
          </a:bodyPr>
          <a:lstStyle/>
          <a:p>
            <a:r>
              <a:rPr lang="en-US" sz="2000" b="1" dirty="0"/>
              <a:t>3 + 4 + 8 +7 + 5 +3 = 30</a:t>
            </a:r>
          </a:p>
        </p:txBody>
      </p:sp>
      <p:grpSp>
        <p:nvGrpSpPr>
          <p:cNvPr id="12" name="Group 11"/>
          <p:cNvGrpSpPr/>
          <p:nvPr/>
        </p:nvGrpSpPr>
        <p:grpSpPr>
          <a:xfrm>
            <a:off x="7894484" y="2349041"/>
            <a:ext cx="2062317" cy="414228"/>
            <a:chOff x="6876731" y="1984293"/>
            <a:chExt cx="2062317" cy="414228"/>
          </a:xfrm>
        </p:grpSpPr>
        <p:cxnSp>
          <p:nvCxnSpPr>
            <p:cNvPr id="13" name="Straight Connector 12"/>
            <p:cNvCxnSpPr/>
            <p:nvPr/>
          </p:nvCxnSpPr>
          <p:spPr bwMode="auto">
            <a:xfrm>
              <a:off x="6876731" y="1984293"/>
              <a:ext cx="0" cy="207114"/>
            </a:xfrm>
            <a:prstGeom prst="line">
              <a:avLst/>
            </a:prstGeom>
            <a:pattFill prst="pct50">
              <a:fgClr>
                <a:schemeClr val="hlink"/>
              </a:fgClr>
              <a:bgClr>
                <a:srgbClr val="FFFFFF"/>
              </a:bgClr>
            </a:pattFill>
            <a:ln w="28575" cap="flat" cmpd="sng" algn="ctr">
              <a:solidFill>
                <a:schemeClr val="hlink"/>
              </a:solidFill>
              <a:prstDash val="solid"/>
              <a:round/>
              <a:headEnd type="none" w="med" len="med"/>
              <a:tailEnd type="none" w="med" len="med"/>
            </a:ln>
            <a:effectLst/>
          </p:spPr>
        </p:cxnSp>
        <p:cxnSp>
          <p:nvCxnSpPr>
            <p:cNvPr id="14" name="Straight Connector 13"/>
            <p:cNvCxnSpPr/>
            <p:nvPr/>
          </p:nvCxnSpPr>
          <p:spPr bwMode="auto">
            <a:xfrm>
              <a:off x="6876731" y="2191407"/>
              <a:ext cx="2062317" cy="0"/>
            </a:xfrm>
            <a:prstGeom prst="line">
              <a:avLst/>
            </a:prstGeom>
            <a:pattFill prst="pct50">
              <a:fgClr>
                <a:schemeClr val="hlink"/>
              </a:fgClr>
              <a:bgClr>
                <a:srgbClr val="FFFFFF"/>
              </a:bgClr>
            </a:pattFill>
            <a:ln w="28575" cap="flat" cmpd="sng" algn="ctr">
              <a:solidFill>
                <a:schemeClr val="hlink"/>
              </a:solidFill>
              <a:prstDash val="solid"/>
              <a:round/>
              <a:headEnd type="none" w="med" len="med"/>
              <a:tailEnd type="none" w="med" len="med"/>
            </a:ln>
            <a:effectLst/>
          </p:spPr>
        </p:cxnSp>
        <p:cxnSp>
          <p:nvCxnSpPr>
            <p:cNvPr id="15" name="Straight Connector 14"/>
            <p:cNvCxnSpPr/>
            <p:nvPr/>
          </p:nvCxnSpPr>
          <p:spPr bwMode="auto">
            <a:xfrm>
              <a:off x="8939048" y="1984293"/>
              <a:ext cx="0" cy="207114"/>
            </a:xfrm>
            <a:prstGeom prst="line">
              <a:avLst/>
            </a:prstGeom>
            <a:pattFill prst="pct50">
              <a:fgClr>
                <a:schemeClr val="hlink"/>
              </a:fgClr>
              <a:bgClr>
                <a:srgbClr val="FFFFFF"/>
              </a:bgClr>
            </a:pattFill>
            <a:ln w="28575" cap="flat" cmpd="sng" algn="ctr">
              <a:solidFill>
                <a:schemeClr val="hlink"/>
              </a:solidFill>
              <a:prstDash val="solid"/>
              <a:round/>
              <a:headEnd type="none" w="med" len="med"/>
              <a:tailEnd type="none" w="med" len="med"/>
            </a:ln>
            <a:effectLst/>
          </p:spPr>
        </p:cxnSp>
        <p:cxnSp>
          <p:nvCxnSpPr>
            <p:cNvPr id="16" name="Straight Connector 15"/>
            <p:cNvCxnSpPr/>
            <p:nvPr/>
          </p:nvCxnSpPr>
          <p:spPr bwMode="auto">
            <a:xfrm>
              <a:off x="7312911" y="1984293"/>
              <a:ext cx="0" cy="207114"/>
            </a:xfrm>
            <a:prstGeom prst="line">
              <a:avLst/>
            </a:prstGeom>
            <a:pattFill prst="pct50">
              <a:fgClr>
                <a:schemeClr val="hlink"/>
              </a:fgClr>
              <a:bgClr>
                <a:srgbClr val="FFFFFF"/>
              </a:bgClr>
            </a:pattFill>
            <a:ln w="28575" cap="flat" cmpd="sng" algn="ctr">
              <a:solidFill>
                <a:schemeClr val="hlink"/>
              </a:solidFill>
              <a:prstDash val="solid"/>
              <a:round/>
              <a:headEnd type="none" w="med" len="med"/>
              <a:tailEnd type="none" w="med" len="med"/>
            </a:ln>
            <a:effectLst/>
          </p:spPr>
        </p:cxnSp>
        <p:cxnSp>
          <p:nvCxnSpPr>
            <p:cNvPr id="17" name="Straight Connector 16"/>
            <p:cNvCxnSpPr/>
            <p:nvPr/>
          </p:nvCxnSpPr>
          <p:spPr bwMode="auto">
            <a:xfrm>
              <a:off x="7722813" y="1984293"/>
              <a:ext cx="0" cy="207114"/>
            </a:xfrm>
            <a:prstGeom prst="line">
              <a:avLst/>
            </a:prstGeom>
            <a:pattFill prst="pct50">
              <a:fgClr>
                <a:schemeClr val="hlink"/>
              </a:fgClr>
              <a:bgClr>
                <a:srgbClr val="FFFFFF"/>
              </a:bgClr>
            </a:pattFill>
            <a:ln w="28575" cap="flat" cmpd="sng" algn="ctr">
              <a:solidFill>
                <a:schemeClr val="hlink"/>
              </a:solidFill>
              <a:prstDash val="solid"/>
              <a:round/>
              <a:headEnd type="none" w="med" len="med"/>
              <a:tailEnd type="none" w="med" len="med"/>
            </a:ln>
            <a:effectLst/>
          </p:spPr>
        </p:cxnSp>
        <p:cxnSp>
          <p:nvCxnSpPr>
            <p:cNvPr id="18" name="Straight Connector 17"/>
            <p:cNvCxnSpPr/>
            <p:nvPr/>
          </p:nvCxnSpPr>
          <p:spPr bwMode="auto">
            <a:xfrm>
              <a:off x="8074358" y="1984293"/>
              <a:ext cx="0" cy="207114"/>
            </a:xfrm>
            <a:prstGeom prst="line">
              <a:avLst/>
            </a:prstGeom>
            <a:pattFill prst="pct50">
              <a:fgClr>
                <a:schemeClr val="hlink"/>
              </a:fgClr>
              <a:bgClr>
                <a:srgbClr val="FFFFFF"/>
              </a:bgClr>
            </a:pattFill>
            <a:ln w="28575" cap="flat" cmpd="sng" algn="ctr">
              <a:solidFill>
                <a:schemeClr val="hlink"/>
              </a:solidFill>
              <a:prstDash val="solid"/>
              <a:round/>
              <a:headEnd type="none" w="med" len="med"/>
              <a:tailEnd type="none" w="med" len="med"/>
            </a:ln>
            <a:effectLst/>
          </p:spPr>
        </p:cxnSp>
        <p:cxnSp>
          <p:nvCxnSpPr>
            <p:cNvPr id="19" name="Straight Connector 18"/>
            <p:cNvCxnSpPr/>
            <p:nvPr/>
          </p:nvCxnSpPr>
          <p:spPr bwMode="auto">
            <a:xfrm>
              <a:off x="8530940" y="1984293"/>
              <a:ext cx="0" cy="207114"/>
            </a:xfrm>
            <a:prstGeom prst="line">
              <a:avLst/>
            </a:prstGeom>
            <a:pattFill prst="pct50">
              <a:fgClr>
                <a:schemeClr val="hlink"/>
              </a:fgClr>
              <a:bgClr>
                <a:srgbClr val="FFFFFF"/>
              </a:bgClr>
            </a:pattFill>
            <a:ln w="28575" cap="flat" cmpd="sng" algn="ctr">
              <a:solidFill>
                <a:schemeClr val="hlink"/>
              </a:solidFill>
              <a:prstDash val="solid"/>
              <a:round/>
              <a:headEnd type="none" w="med" len="med"/>
              <a:tailEnd type="none" w="med" len="med"/>
            </a:ln>
            <a:effectLst/>
          </p:spPr>
        </p:cxnSp>
        <p:cxnSp>
          <p:nvCxnSpPr>
            <p:cNvPr id="20" name="Straight Connector 19"/>
            <p:cNvCxnSpPr/>
            <p:nvPr/>
          </p:nvCxnSpPr>
          <p:spPr bwMode="auto">
            <a:xfrm>
              <a:off x="7905599" y="2191407"/>
              <a:ext cx="0" cy="207114"/>
            </a:xfrm>
            <a:prstGeom prst="line">
              <a:avLst/>
            </a:prstGeom>
            <a:pattFill prst="pct50">
              <a:fgClr>
                <a:schemeClr val="hlink"/>
              </a:fgClr>
              <a:bgClr>
                <a:srgbClr val="FFFFFF"/>
              </a:bgClr>
            </a:pattFill>
            <a:ln w="28575" cap="flat" cmpd="sng" algn="ctr">
              <a:solidFill>
                <a:schemeClr val="hlink"/>
              </a:solidFill>
              <a:prstDash val="solid"/>
              <a:round/>
              <a:headEnd type="none" w="med" len="med"/>
              <a:tailEnd type="none" w="med" len="med"/>
            </a:ln>
            <a:effectLst/>
          </p:spPr>
        </p:cxnSp>
      </p:grpSp>
      <p:sp>
        <p:nvSpPr>
          <p:cNvPr id="21" name="TextBox 20"/>
          <p:cNvSpPr txBox="1"/>
          <p:nvPr/>
        </p:nvSpPr>
        <p:spPr>
          <a:xfrm>
            <a:off x="8327030" y="2766040"/>
            <a:ext cx="1948031" cy="369332"/>
          </a:xfrm>
          <a:prstGeom prst="rect">
            <a:avLst/>
          </a:prstGeom>
          <a:noFill/>
        </p:spPr>
        <p:txBody>
          <a:bodyPr wrap="square" rtlCol="0">
            <a:spAutoFit/>
          </a:bodyPr>
          <a:lstStyle/>
          <a:p>
            <a:r>
              <a:rPr lang="en-US" b="1" dirty="0"/>
              <a:t>30/  6  </a:t>
            </a:r>
            <a:r>
              <a:rPr lang="en-US" b="1" dirty="0" smtClean="0"/>
              <a:t>= </a:t>
            </a:r>
            <a:r>
              <a:rPr lang="en-US" b="1" dirty="0"/>
              <a:t>5</a:t>
            </a:r>
          </a:p>
        </p:txBody>
      </p:sp>
      <p:sp>
        <p:nvSpPr>
          <p:cNvPr id="23" name="TextBox 22"/>
          <p:cNvSpPr txBox="1"/>
          <p:nvPr/>
        </p:nvSpPr>
        <p:spPr>
          <a:xfrm>
            <a:off x="7733862" y="5215885"/>
            <a:ext cx="2916621" cy="400110"/>
          </a:xfrm>
          <a:prstGeom prst="rect">
            <a:avLst/>
          </a:prstGeom>
          <a:noFill/>
        </p:spPr>
        <p:txBody>
          <a:bodyPr wrap="square" rtlCol="0">
            <a:spAutoFit/>
          </a:bodyPr>
          <a:lstStyle/>
          <a:p>
            <a:r>
              <a:rPr lang="en-US" sz="2000" b="1" dirty="0"/>
              <a:t>1,  2,  2,  5,  6,  6,  9</a:t>
            </a:r>
          </a:p>
        </p:txBody>
      </p:sp>
      <p:grpSp>
        <p:nvGrpSpPr>
          <p:cNvPr id="24" name="Group 23"/>
          <p:cNvGrpSpPr/>
          <p:nvPr/>
        </p:nvGrpSpPr>
        <p:grpSpPr>
          <a:xfrm>
            <a:off x="8389033" y="5655004"/>
            <a:ext cx="1080353" cy="414228"/>
            <a:chOff x="6876731" y="1984293"/>
            <a:chExt cx="2062317" cy="414228"/>
          </a:xfrm>
        </p:grpSpPr>
        <p:cxnSp>
          <p:nvCxnSpPr>
            <p:cNvPr id="25" name="Straight Connector 24"/>
            <p:cNvCxnSpPr/>
            <p:nvPr/>
          </p:nvCxnSpPr>
          <p:spPr bwMode="auto">
            <a:xfrm>
              <a:off x="6876731" y="1984293"/>
              <a:ext cx="0" cy="207114"/>
            </a:xfrm>
            <a:prstGeom prst="line">
              <a:avLst/>
            </a:prstGeom>
            <a:pattFill prst="pct50">
              <a:fgClr>
                <a:schemeClr val="hlink"/>
              </a:fgClr>
              <a:bgClr>
                <a:srgbClr val="FFFFFF"/>
              </a:bgClr>
            </a:pattFill>
            <a:ln w="28575" cap="flat" cmpd="sng" algn="ctr">
              <a:solidFill>
                <a:schemeClr val="hlink"/>
              </a:solidFill>
              <a:prstDash val="solid"/>
              <a:round/>
              <a:headEnd type="none" w="med" len="med"/>
              <a:tailEnd type="none" w="med" len="med"/>
            </a:ln>
            <a:effectLst/>
          </p:spPr>
        </p:cxnSp>
        <p:cxnSp>
          <p:nvCxnSpPr>
            <p:cNvPr id="26" name="Straight Connector 25"/>
            <p:cNvCxnSpPr/>
            <p:nvPr/>
          </p:nvCxnSpPr>
          <p:spPr bwMode="auto">
            <a:xfrm>
              <a:off x="6876731" y="2191407"/>
              <a:ext cx="2062317" cy="0"/>
            </a:xfrm>
            <a:prstGeom prst="line">
              <a:avLst/>
            </a:prstGeom>
            <a:pattFill prst="pct50">
              <a:fgClr>
                <a:schemeClr val="hlink"/>
              </a:fgClr>
              <a:bgClr>
                <a:srgbClr val="FFFFFF"/>
              </a:bgClr>
            </a:pattFill>
            <a:ln w="28575" cap="flat" cmpd="sng" algn="ctr">
              <a:solidFill>
                <a:schemeClr val="hlink"/>
              </a:solidFill>
              <a:prstDash val="solid"/>
              <a:round/>
              <a:headEnd type="none" w="med" len="med"/>
              <a:tailEnd type="none" w="med" len="med"/>
            </a:ln>
            <a:effectLst/>
          </p:spPr>
        </p:cxnSp>
        <p:cxnSp>
          <p:nvCxnSpPr>
            <p:cNvPr id="27" name="Straight Connector 26"/>
            <p:cNvCxnSpPr/>
            <p:nvPr/>
          </p:nvCxnSpPr>
          <p:spPr bwMode="auto">
            <a:xfrm>
              <a:off x="8939048" y="1984293"/>
              <a:ext cx="0" cy="207114"/>
            </a:xfrm>
            <a:prstGeom prst="line">
              <a:avLst/>
            </a:prstGeom>
            <a:pattFill prst="pct50">
              <a:fgClr>
                <a:schemeClr val="hlink"/>
              </a:fgClr>
              <a:bgClr>
                <a:srgbClr val="FFFFFF"/>
              </a:bgClr>
            </a:pattFill>
            <a:ln w="28575" cap="flat" cmpd="sng" algn="ctr">
              <a:solidFill>
                <a:schemeClr val="hlink"/>
              </a:solidFill>
              <a:prstDash val="solid"/>
              <a:round/>
              <a:headEnd type="none" w="med" len="med"/>
              <a:tailEnd type="none" w="med" len="med"/>
            </a:ln>
            <a:effectLst/>
          </p:spPr>
        </p:cxnSp>
        <p:cxnSp>
          <p:nvCxnSpPr>
            <p:cNvPr id="28" name="Straight Connector 27"/>
            <p:cNvCxnSpPr/>
            <p:nvPr/>
          </p:nvCxnSpPr>
          <p:spPr bwMode="auto">
            <a:xfrm>
              <a:off x="7905599" y="2191407"/>
              <a:ext cx="0" cy="207114"/>
            </a:xfrm>
            <a:prstGeom prst="line">
              <a:avLst/>
            </a:prstGeom>
            <a:pattFill prst="pct50">
              <a:fgClr>
                <a:schemeClr val="hlink"/>
              </a:fgClr>
              <a:bgClr>
                <a:srgbClr val="FFFFFF"/>
              </a:bgClr>
            </a:pattFill>
            <a:ln w="28575" cap="flat" cmpd="sng" algn="ctr">
              <a:solidFill>
                <a:schemeClr val="hlink"/>
              </a:solidFill>
              <a:prstDash val="solid"/>
              <a:round/>
              <a:headEnd type="none" w="med" len="med"/>
              <a:tailEnd type="none" w="med" len="med"/>
            </a:ln>
            <a:effectLst/>
          </p:spPr>
        </p:cxnSp>
      </p:grpSp>
    </p:spTree>
    <p:extLst>
      <p:ext uri="{BB962C8B-B14F-4D97-AF65-F5344CB8AC3E}">
        <p14:creationId xmlns:p14="http://schemas.microsoft.com/office/powerpoint/2010/main" val="21377412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Measures of D</a:t>
            </a:r>
            <a:r>
              <a:rPr lang="en-US" dirty="0"/>
              <a:t>ispersion</a:t>
            </a:r>
          </a:p>
        </p:txBody>
      </p:sp>
      <p:sp>
        <p:nvSpPr>
          <p:cNvPr id="4" name="Slide Number Placeholder 3"/>
          <p:cNvSpPr>
            <a:spLocks noGrp="1"/>
          </p:cNvSpPr>
          <p:nvPr>
            <p:ph type="sldNum" sz="quarter" idx="12"/>
          </p:nvPr>
        </p:nvSpPr>
        <p:spPr/>
        <p:txBody>
          <a:bodyPr/>
          <a:lstStyle/>
          <a:p>
            <a:fld id="{5CBDBD4D-7B7B-4EC0-AB6E-424933B04FED}" type="slidenum">
              <a:rPr lang="en-US" smtClean="0"/>
              <a:pPr/>
              <a:t>8</a:t>
            </a:fld>
            <a:endParaRPr lang="en-US"/>
          </a:p>
        </p:txBody>
      </p:sp>
      <p:sp>
        <p:nvSpPr>
          <p:cNvPr id="5" name="Rectangle 4"/>
          <p:cNvSpPr/>
          <p:nvPr/>
        </p:nvSpPr>
        <p:spPr bwMode="auto">
          <a:xfrm>
            <a:off x="1005830" y="2157971"/>
            <a:ext cx="1504335" cy="868680"/>
          </a:xfrm>
          <a:prstGeom prst="rect">
            <a:avLst/>
          </a:prstGeom>
          <a:solidFill>
            <a:srgbClr val="739283"/>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fontAlgn="base">
              <a:spcBef>
                <a:spcPct val="100000"/>
              </a:spcBef>
              <a:spcAft>
                <a:spcPct val="0"/>
              </a:spcAft>
            </a:pPr>
            <a:r>
              <a:rPr lang="en-US" sz="1400" dirty="0">
                <a:solidFill>
                  <a:schemeClr val="bg1"/>
                </a:solidFill>
              </a:rPr>
              <a:t>Range</a:t>
            </a:r>
          </a:p>
        </p:txBody>
      </p:sp>
      <p:sp>
        <p:nvSpPr>
          <p:cNvPr id="6" name="Rectangle 5"/>
          <p:cNvSpPr/>
          <p:nvPr/>
        </p:nvSpPr>
        <p:spPr bwMode="auto">
          <a:xfrm>
            <a:off x="1005830" y="3596854"/>
            <a:ext cx="1504335" cy="868680"/>
          </a:xfrm>
          <a:prstGeom prst="rect">
            <a:avLst/>
          </a:prstGeom>
          <a:solidFill>
            <a:srgbClr val="739283"/>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square" lIns="45720" tIns="45720" rIns="45720" bIns="45720" numCol="1" rtlCol="0" anchor="ctr" anchorCtr="0" compatLnSpc="1">
            <a:prstTxWarp prst="textNoShape">
              <a:avLst/>
            </a:prstTxWarp>
          </a:bodyPr>
          <a:lstStyle/>
          <a:p>
            <a:pPr eaLnBrk="1" hangingPunct="1">
              <a:spcBef>
                <a:spcPct val="100000"/>
              </a:spcBef>
              <a:buClrTx/>
            </a:pPr>
            <a:r>
              <a:rPr lang="en-US" sz="1400" dirty="0">
                <a:solidFill>
                  <a:schemeClr val="bg1"/>
                </a:solidFill>
              </a:rPr>
              <a:t>Standard deviation </a:t>
            </a:r>
          </a:p>
        </p:txBody>
      </p:sp>
      <p:sp>
        <p:nvSpPr>
          <p:cNvPr id="7" name="Rectangle 6"/>
          <p:cNvSpPr/>
          <p:nvPr/>
        </p:nvSpPr>
        <p:spPr bwMode="auto">
          <a:xfrm>
            <a:off x="1005830" y="5090820"/>
            <a:ext cx="1504335" cy="868680"/>
          </a:xfrm>
          <a:prstGeom prst="rect">
            <a:avLst/>
          </a:prstGeom>
          <a:solidFill>
            <a:srgbClr val="739283"/>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square" lIns="45720" tIns="45720" rIns="45720" bIns="45720" numCol="1" rtlCol="0" anchor="ctr" anchorCtr="0" compatLnSpc="1">
            <a:prstTxWarp prst="textNoShape">
              <a:avLst/>
            </a:prstTxWarp>
          </a:bodyPr>
          <a:lstStyle/>
          <a:p>
            <a:pPr eaLnBrk="1" hangingPunct="1">
              <a:spcBef>
                <a:spcPct val="100000"/>
              </a:spcBef>
              <a:buClrTx/>
            </a:pPr>
            <a:r>
              <a:rPr lang="en-US" sz="1400" dirty="0">
                <a:solidFill>
                  <a:schemeClr val="bg1"/>
                </a:solidFill>
              </a:rPr>
              <a:t>Variance</a:t>
            </a:r>
          </a:p>
        </p:txBody>
      </p:sp>
      <p:sp>
        <p:nvSpPr>
          <p:cNvPr id="8" name="Rectangle 7"/>
          <p:cNvSpPr/>
          <p:nvPr/>
        </p:nvSpPr>
        <p:spPr bwMode="auto">
          <a:xfrm>
            <a:off x="2598677" y="2157971"/>
            <a:ext cx="4454013" cy="868680"/>
          </a:xfrm>
          <a:prstGeom prst="rect">
            <a:avLst/>
          </a:prstGeom>
          <a:solidFill>
            <a:srgbClr val="E2E1C0"/>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square" lIns="45720" tIns="45720" rIns="45720" bIns="45720" numCol="1" rtlCol="0" anchor="ctr" anchorCtr="0" compatLnSpc="1">
            <a:prstTxWarp prst="textNoShape">
              <a:avLst/>
            </a:prstTxWarp>
          </a:bodyPr>
          <a:lstStyle/>
          <a:p>
            <a:pPr marL="234950" indent="-234950">
              <a:spcBef>
                <a:spcPts val="600"/>
              </a:spcBef>
              <a:buFont typeface="Webdings" pitchFamily="18" charset="2"/>
              <a:buChar char="4"/>
            </a:pPr>
            <a:r>
              <a:rPr lang="en-US" sz="1400" dirty="0">
                <a:solidFill>
                  <a:schemeClr val="tx1"/>
                </a:solidFill>
              </a:rPr>
              <a:t>Difference of maximum and minimum value </a:t>
            </a:r>
          </a:p>
        </p:txBody>
      </p:sp>
      <p:sp>
        <p:nvSpPr>
          <p:cNvPr id="9" name="Rectangle 8"/>
          <p:cNvSpPr/>
          <p:nvPr/>
        </p:nvSpPr>
        <p:spPr bwMode="auto">
          <a:xfrm>
            <a:off x="2598677" y="3596854"/>
            <a:ext cx="4454013" cy="868680"/>
          </a:xfrm>
          <a:prstGeom prst="rect">
            <a:avLst/>
          </a:prstGeom>
          <a:solidFill>
            <a:srgbClr val="E2E1C0"/>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square" lIns="45720" tIns="45720" rIns="45720" bIns="45720" numCol="1" rtlCol="0" anchor="ctr" anchorCtr="0" compatLnSpc="1">
            <a:prstTxWarp prst="textNoShape">
              <a:avLst/>
            </a:prstTxWarp>
          </a:bodyPr>
          <a:lstStyle/>
          <a:p>
            <a:pPr marL="234950" indent="-234950">
              <a:spcBef>
                <a:spcPts val="600"/>
              </a:spcBef>
              <a:buFont typeface="Webdings" pitchFamily="18" charset="2"/>
              <a:buChar char="4"/>
            </a:pPr>
            <a:r>
              <a:rPr lang="en-US" sz="1400" dirty="0">
                <a:solidFill>
                  <a:schemeClr val="tx1"/>
                </a:solidFill>
              </a:rPr>
              <a:t>Measure the spread in the data when mean is used as the measure of central tendency</a:t>
            </a:r>
          </a:p>
        </p:txBody>
      </p:sp>
      <p:sp>
        <p:nvSpPr>
          <p:cNvPr id="10" name="Rectangle 9"/>
          <p:cNvSpPr/>
          <p:nvPr/>
        </p:nvSpPr>
        <p:spPr bwMode="auto">
          <a:xfrm>
            <a:off x="2598677" y="5090820"/>
            <a:ext cx="4454013" cy="868680"/>
          </a:xfrm>
          <a:prstGeom prst="rect">
            <a:avLst/>
          </a:prstGeom>
          <a:solidFill>
            <a:srgbClr val="E2E1C0"/>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square" lIns="45720" tIns="45720" rIns="45720" bIns="45720" numCol="1" rtlCol="0" anchor="ctr" anchorCtr="0" compatLnSpc="1">
            <a:prstTxWarp prst="textNoShape">
              <a:avLst/>
            </a:prstTxWarp>
          </a:bodyPr>
          <a:lstStyle/>
          <a:p>
            <a:pPr marL="234950" indent="-234950">
              <a:spcBef>
                <a:spcPts val="600"/>
              </a:spcBef>
              <a:buFont typeface="Webdings" pitchFamily="18" charset="2"/>
              <a:buChar char="4"/>
            </a:pPr>
            <a:r>
              <a:rPr lang="en-US" sz="1400" dirty="0">
                <a:solidFill>
                  <a:schemeClr val="tx1"/>
                </a:solidFill>
              </a:rPr>
              <a:t>Variance is a measurement of the spread between the data set values. Variance measures the distance of each number in the data set from the mean</a:t>
            </a:r>
          </a:p>
        </p:txBody>
      </p:sp>
      <p:sp>
        <p:nvSpPr>
          <p:cNvPr id="12" name="Rounded Rectangle 11"/>
          <p:cNvSpPr/>
          <p:nvPr/>
        </p:nvSpPr>
        <p:spPr bwMode="auto">
          <a:xfrm>
            <a:off x="8427507" y="2684710"/>
            <a:ext cx="1231649" cy="365760"/>
          </a:xfrm>
          <a:prstGeom prst="roundRect">
            <a:avLst/>
          </a:prstGeom>
          <a:solidFill>
            <a:schemeClr val="bg1">
              <a:lumMod val="95000"/>
            </a:schemeClr>
          </a:solidFill>
          <a:ln>
            <a:solidFill>
              <a:schemeClr val="tx1"/>
            </a:solid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fontAlgn="base">
              <a:spcBef>
                <a:spcPct val="100000"/>
              </a:spcBef>
              <a:spcAft>
                <a:spcPct val="0"/>
              </a:spcAft>
            </a:pPr>
            <a:r>
              <a:rPr lang="en-US" sz="2000" b="1" dirty="0">
                <a:solidFill>
                  <a:schemeClr val="tx1"/>
                </a:solidFill>
              </a:rPr>
              <a:t> 9 – 1 = 8</a:t>
            </a:r>
          </a:p>
        </p:txBody>
      </p:sp>
      <p:sp>
        <p:nvSpPr>
          <p:cNvPr id="13" name="Rounded Rectangle 12"/>
          <p:cNvSpPr/>
          <p:nvPr/>
        </p:nvSpPr>
        <p:spPr bwMode="auto">
          <a:xfrm>
            <a:off x="7797609" y="2285463"/>
            <a:ext cx="274320" cy="365760"/>
          </a:xfrm>
          <a:prstGeom prst="roundRect">
            <a:avLst/>
          </a:prstGeom>
          <a:solidFill>
            <a:srgbClr val="FFC000"/>
          </a:solidFill>
          <a:ln>
            <a:solidFill>
              <a:srgbClr val="FFC000"/>
            </a:solid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L="234950" indent="-234950" fontAlgn="base">
              <a:spcBef>
                <a:spcPct val="100000"/>
              </a:spcBef>
              <a:spcAft>
                <a:spcPct val="0"/>
              </a:spcAft>
              <a:buFont typeface="Webdings" pitchFamily="18" charset="2"/>
              <a:buChar char="4"/>
            </a:pPr>
            <a:endParaRPr lang="en-US" sz="1600" dirty="0">
              <a:solidFill>
                <a:schemeClr val="tx1"/>
              </a:solidFill>
            </a:endParaRPr>
          </a:p>
        </p:txBody>
      </p:sp>
      <p:sp>
        <p:nvSpPr>
          <p:cNvPr id="14" name="Rounded Rectangle 13"/>
          <p:cNvSpPr/>
          <p:nvPr/>
        </p:nvSpPr>
        <p:spPr bwMode="auto">
          <a:xfrm>
            <a:off x="9900529" y="2276230"/>
            <a:ext cx="274320" cy="365760"/>
          </a:xfrm>
          <a:prstGeom prst="roundRect">
            <a:avLst/>
          </a:prstGeom>
          <a:solidFill>
            <a:srgbClr val="FFC000"/>
          </a:solidFill>
          <a:ln>
            <a:solidFill>
              <a:srgbClr val="FFC000"/>
            </a:solid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L="234950" indent="-234950" fontAlgn="base">
              <a:spcBef>
                <a:spcPct val="100000"/>
              </a:spcBef>
              <a:spcAft>
                <a:spcPct val="0"/>
              </a:spcAft>
              <a:buFont typeface="Webdings" pitchFamily="18" charset="2"/>
              <a:buChar char="4"/>
            </a:pPr>
            <a:endParaRPr lang="en-US" sz="1600" dirty="0">
              <a:solidFill>
                <a:schemeClr val="tx1"/>
              </a:solidFill>
            </a:endParaRPr>
          </a:p>
        </p:txBody>
      </p:sp>
      <p:sp>
        <p:nvSpPr>
          <p:cNvPr id="11" name="TextBox 10"/>
          <p:cNvSpPr txBox="1"/>
          <p:nvPr/>
        </p:nvSpPr>
        <p:spPr>
          <a:xfrm>
            <a:off x="7745786" y="2257322"/>
            <a:ext cx="2916621" cy="400110"/>
          </a:xfrm>
          <a:prstGeom prst="rect">
            <a:avLst/>
          </a:prstGeom>
          <a:noFill/>
        </p:spPr>
        <p:txBody>
          <a:bodyPr wrap="square" rtlCol="0">
            <a:spAutoFit/>
          </a:bodyPr>
          <a:lstStyle/>
          <a:p>
            <a:r>
              <a:rPr lang="en-US" sz="2000" b="1" dirty="0"/>
              <a:t>1,  2,  2,  5,  6,  6,  9</a:t>
            </a:r>
          </a:p>
        </p:txBody>
      </p:sp>
      <p:sp>
        <p:nvSpPr>
          <p:cNvPr id="15" name="Text Box 5"/>
          <p:cNvSpPr txBox="1">
            <a:spLocks noChangeArrowheads="1"/>
          </p:cNvSpPr>
          <p:nvPr/>
        </p:nvSpPr>
        <p:spPr bwMode="auto">
          <a:xfrm>
            <a:off x="7652841" y="3766558"/>
            <a:ext cx="38100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lgn="l" rtl="0" fontAlgn="base">
              <a:spcBef>
                <a:spcPct val="0"/>
              </a:spcBef>
              <a:spcAft>
                <a:spcPct val="0"/>
              </a:spcAft>
              <a:defRPr sz="2400" kern="1200">
                <a:solidFill>
                  <a:schemeClr val="tx1"/>
                </a:solidFill>
                <a:latin typeface="Times New Roman" pitchFamily="18" charset="0"/>
                <a:ea typeface="+mn-ea"/>
                <a:cs typeface="+mn-cs"/>
              </a:defRPr>
            </a:lvl1pPr>
            <a:lvl2pPr marL="457200" algn="l" rtl="0" fontAlgn="base">
              <a:spcBef>
                <a:spcPct val="0"/>
              </a:spcBef>
              <a:spcAft>
                <a:spcPct val="0"/>
              </a:spcAft>
              <a:defRPr sz="2400" kern="1200">
                <a:solidFill>
                  <a:schemeClr val="tx1"/>
                </a:solidFill>
                <a:latin typeface="Times New Roman" pitchFamily="18" charset="0"/>
                <a:ea typeface="+mn-ea"/>
                <a:cs typeface="+mn-cs"/>
              </a:defRPr>
            </a:lvl2pPr>
            <a:lvl3pPr marL="914400" algn="l" rtl="0" fontAlgn="base">
              <a:spcBef>
                <a:spcPct val="0"/>
              </a:spcBef>
              <a:spcAft>
                <a:spcPct val="0"/>
              </a:spcAft>
              <a:defRPr sz="2400" kern="1200">
                <a:solidFill>
                  <a:schemeClr val="tx1"/>
                </a:solidFill>
                <a:latin typeface="Times New Roman" pitchFamily="18" charset="0"/>
                <a:ea typeface="+mn-ea"/>
                <a:cs typeface="+mn-cs"/>
              </a:defRPr>
            </a:lvl3pPr>
            <a:lvl4pPr marL="1371600" algn="l" rtl="0" fontAlgn="base">
              <a:spcBef>
                <a:spcPct val="0"/>
              </a:spcBef>
              <a:spcAft>
                <a:spcPct val="0"/>
              </a:spcAft>
              <a:defRPr sz="2400" kern="1200">
                <a:solidFill>
                  <a:schemeClr val="tx1"/>
                </a:solidFill>
                <a:latin typeface="Times New Roman" pitchFamily="18" charset="0"/>
                <a:ea typeface="+mn-ea"/>
                <a:cs typeface="+mn-cs"/>
              </a:defRPr>
            </a:lvl4pPr>
            <a:lvl5pPr marL="1828800" algn="l" rtl="0" fontAlgn="base">
              <a:spcBef>
                <a:spcPct val="0"/>
              </a:spcBef>
              <a:spcAft>
                <a:spcPct val="0"/>
              </a:spcAft>
              <a:defRPr sz="2400" kern="1200">
                <a:solidFill>
                  <a:schemeClr val="tx1"/>
                </a:solidFill>
                <a:latin typeface="Times New Roman" pitchFamily="18" charset="0"/>
                <a:ea typeface="+mn-ea"/>
                <a:cs typeface="+mn-cs"/>
              </a:defRPr>
            </a:lvl5pPr>
            <a:lvl6pPr marL="2286000" algn="l" defTabSz="914400" rtl="0" eaLnBrk="1" latinLnBrk="0" hangingPunct="1">
              <a:defRPr sz="2400" kern="1200">
                <a:solidFill>
                  <a:schemeClr val="tx1"/>
                </a:solidFill>
                <a:latin typeface="Times New Roman" pitchFamily="18" charset="0"/>
                <a:ea typeface="+mn-ea"/>
                <a:cs typeface="+mn-cs"/>
              </a:defRPr>
            </a:lvl6pPr>
            <a:lvl7pPr marL="2743200" algn="l" defTabSz="914400" rtl="0" eaLnBrk="1" latinLnBrk="0" hangingPunct="1">
              <a:defRPr sz="2400" kern="1200">
                <a:solidFill>
                  <a:schemeClr val="tx1"/>
                </a:solidFill>
                <a:latin typeface="Times New Roman" pitchFamily="18" charset="0"/>
                <a:ea typeface="+mn-ea"/>
                <a:cs typeface="+mn-cs"/>
              </a:defRPr>
            </a:lvl7pPr>
            <a:lvl8pPr marL="3200400" algn="l" defTabSz="914400" rtl="0" eaLnBrk="1" latinLnBrk="0" hangingPunct="1">
              <a:defRPr sz="2400" kern="1200">
                <a:solidFill>
                  <a:schemeClr val="tx1"/>
                </a:solidFill>
                <a:latin typeface="Times New Roman" pitchFamily="18" charset="0"/>
                <a:ea typeface="+mn-ea"/>
                <a:cs typeface="+mn-cs"/>
              </a:defRPr>
            </a:lvl8pPr>
            <a:lvl9pPr marL="3657600" algn="l" defTabSz="914400" rtl="0" eaLnBrk="1" latinLnBrk="0" hangingPunct="1">
              <a:defRPr sz="2400" kern="1200">
                <a:solidFill>
                  <a:schemeClr val="tx1"/>
                </a:solidFill>
                <a:latin typeface="Times New Roman" pitchFamily="18" charset="0"/>
                <a:ea typeface="+mn-ea"/>
                <a:cs typeface="+mn-cs"/>
              </a:defRPr>
            </a:lvl9pPr>
          </a:lstStyle>
          <a:p>
            <a:pPr eaLnBrk="1" hangingPunct="1">
              <a:spcBef>
                <a:spcPct val="20000"/>
              </a:spcBef>
            </a:pPr>
            <a:r>
              <a:rPr lang="en-US" altLang="en-US" b="1" dirty="0">
                <a:sym typeface="Symbol" pitchFamily="18" charset="2"/>
              </a:rPr>
              <a:t> S =   (x- x</a:t>
            </a:r>
            <a:r>
              <a:rPr lang="en-US" altLang="en-US" b="1" baseline="-25000" dirty="0">
                <a:sym typeface="Symbol" pitchFamily="18" charset="2"/>
              </a:rPr>
              <a:t>i</a:t>
            </a:r>
            <a:r>
              <a:rPr lang="en-US" altLang="en-US" b="1" dirty="0">
                <a:sym typeface="Symbol" pitchFamily="18" charset="2"/>
              </a:rPr>
              <a:t>)</a:t>
            </a:r>
            <a:r>
              <a:rPr lang="en-US" altLang="en-US" b="1" baseline="30000" dirty="0">
                <a:sym typeface="Symbol" pitchFamily="18" charset="2"/>
              </a:rPr>
              <a:t>2</a:t>
            </a:r>
            <a:r>
              <a:rPr lang="en-US" altLang="en-US" b="1" dirty="0">
                <a:sym typeface="Symbol" pitchFamily="18" charset="2"/>
              </a:rPr>
              <a:t>/n</a:t>
            </a:r>
            <a:endParaRPr lang="en-US" altLang="en-US" b="1" dirty="0"/>
          </a:p>
        </p:txBody>
      </p:sp>
      <p:sp>
        <p:nvSpPr>
          <p:cNvPr id="16" name="Text Box 6"/>
          <p:cNvSpPr txBox="1">
            <a:spLocks noChangeArrowheads="1"/>
          </p:cNvSpPr>
          <p:nvPr/>
        </p:nvSpPr>
        <p:spPr bwMode="auto">
          <a:xfrm>
            <a:off x="8821241" y="3154813"/>
            <a:ext cx="5556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lgn="l" rtl="0" fontAlgn="base">
              <a:spcBef>
                <a:spcPct val="0"/>
              </a:spcBef>
              <a:spcAft>
                <a:spcPct val="0"/>
              </a:spcAft>
              <a:defRPr sz="2400" kern="1200">
                <a:solidFill>
                  <a:schemeClr val="tx1"/>
                </a:solidFill>
                <a:latin typeface="Times New Roman" pitchFamily="18" charset="0"/>
                <a:ea typeface="+mn-ea"/>
                <a:cs typeface="+mn-cs"/>
              </a:defRPr>
            </a:lvl1pPr>
            <a:lvl2pPr marL="457200" algn="l" rtl="0" fontAlgn="base">
              <a:spcBef>
                <a:spcPct val="0"/>
              </a:spcBef>
              <a:spcAft>
                <a:spcPct val="0"/>
              </a:spcAft>
              <a:defRPr sz="2400" kern="1200">
                <a:solidFill>
                  <a:schemeClr val="tx1"/>
                </a:solidFill>
                <a:latin typeface="Times New Roman" pitchFamily="18" charset="0"/>
                <a:ea typeface="+mn-ea"/>
                <a:cs typeface="+mn-cs"/>
              </a:defRPr>
            </a:lvl2pPr>
            <a:lvl3pPr marL="914400" algn="l" rtl="0" fontAlgn="base">
              <a:spcBef>
                <a:spcPct val="0"/>
              </a:spcBef>
              <a:spcAft>
                <a:spcPct val="0"/>
              </a:spcAft>
              <a:defRPr sz="2400" kern="1200">
                <a:solidFill>
                  <a:schemeClr val="tx1"/>
                </a:solidFill>
                <a:latin typeface="Times New Roman" pitchFamily="18" charset="0"/>
                <a:ea typeface="+mn-ea"/>
                <a:cs typeface="+mn-cs"/>
              </a:defRPr>
            </a:lvl3pPr>
            <a:lvl4pPr marL="1371600" algn="l" rtl="0" fontAlgn="base">
              <a:spcBef>
                <a:spcPct val="0"/>
              </a:spcBef>
              <a:spcAft>
                <a:spcPct val="0"/>
              </a:spcAft>
              <a:defRPr sz="2400" kern="1200">
                <a:solidFill>
                  <a:schemeClr val="tx1"/>
                </a:solidFill>
                <a:latin typeface="Times New Roman" pitchFamily="18" charset="0"/>
                <a:ea typeface="+mn-ea"/>
                <a:cs typeface="+mn-cs"/>
              </a:defRPr>
            </a:lvl4pPr>
            <a:lvl5pPr marL="1828800" algn="l" rtl="0" fontAlgn="base">
              <a:spcBef>
                <a:spcPct val="0"/>
              </a:spcBef>
              <a:spcAft>
                <a:spcPct val="0"/>
              </a:spcAft>
              <a:defRPr sz="2400" kern="1200">
                <a:solidFill>
                  <a:schemeClr val="tx1"/>
                </a:solidFill>
                <a:latin typeface="Times New Roman" pitchFamily="18" charset="0"/>
                <a:ea typeface="+mn-ea"/>
                <a:cs typeface="+mn-cs"/>
              </a:defRPr>
            </a:lvl5pPr>
            <a:lvl6pPr marL="2286000" algn="l" defTabSz="914400" rtl="0" eaLnBrk="1" latinLnBrk="0" hangingPunct="1">
              <a:defRPr sz="2400" kern="1200">
                <a:solidFill>
                  <a:schemeClr val="tx1"/>
                </a:solidFill>
                <a:latin typeface="Times New Roman" pitchFamily="18" charset="0"/>
                <a:ea typeface="+mn-ea"/>
                <a:cs typeface="+mn-cs"/>
              </a:defRPr>
            </a:lvl6pPr>
            <a:lvl7pPr marL="2743200" algn="l" defTabSz="914400" rtl="0" eaLnBrk="1" latinLnBrk="0" hangingPunct="1">
              <a:defRPr sz="2400" kern="1200">
                <a:solidFill>
                  <a:schemeClr val="tx1"/>
                </a:solidFill>
                <a:latin typeface="Times New Roman" pitchFamily="18" charset="0"/>
                <a:ea typeface="+mn-ea"/>
                <a:cs typeface="+mn-cs"/>
              </a:defRPr>
            </a:lvl7pPr>
            <a:lvl8pPr marL="3200400" algn="l" defTabSz="914400" rtl="0" eaLnBrk="1" latinLnBrk="0" hangingPunct="1">
              <a:defRPr sz="2400" kern="1200">
                <a:solidFill>
                  <a:schemeClr val="tx1"/>
                </a:solidFill>
                <a:latin typeface="Times New Roman" pitchFamily="18" charset="0"/>
                <a:ea typeface="+mn-ea"/>
                <a:cs typeface="+mn-cs"/>
              </a:defRPr>
            </a:lvl8pPr>
            <a:lvl9pPr marL="3657600" algn="l" defTabSz="914400" rtl="0" eaLnBrk="1" latinLnBrk="0" hangingPunct="1">
              <a:defRPr sz="2400" kern="1200">
                <a:solidFill>
                  <a:schemeClr val="tx1"/>
                </a:solidFill>
                <a:latin typeface="Times New Roman" pitchFamily="18" charset="0"/>
                <a:ea typeface="+mn-ea"/>
                <a:cs typeface="+mn-cs"/>
              </a:defRPr>
            </a:lvl9pPr>
          </a:lstStyle>
          <a:p>
            <a:pPr eaLnBrk="1" hangingPunct="1">
              <a:spcBef>
                <a:spcPct val="50000"/>
              </a:spcBef>
            </a:pPr>
            <a:r>
              <a:rPr lang="en-US" altLang="en-US" b="1" dirty="0">
                <a:cs typeface="Times New Roman" pitchFamily="18" charset="0"/>
              </a:rPr>
              <a:t>¯</a:t>
            </a:r>
            <a:endParaRPr lang="en-US" altLang="en-US" b="1" dirty="0"/>
          </a:p>
        </p:txBody>
      </p:sp>
      <p:sp>
        <p:nvSpPr>
          <p:cNvPr id="17" name="Text Box 5"/>
          <p:cNvSpPr txBox="1">
            <a:spLocks noChangeArrowheads="1"/>
          </p:cNvSpPr>
          <p:nvPr/>
        </p:nvSpPr>
        <p:spPr bwMode="auto">
          <a:xfrm>
            <a:off x="7745786" y="5245088"/>
            <a:ext cx="307232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lgn="l" rtl="0" fontAlgn="base">
              <a:spcBef>
                <a:spcPct val="0"/>
              </a:spcBef>
              <a:spcAft>
                <a:spcPct val="0"/>
              </a:spcAft>
              <a:defRPr sz="2400" kern="1200">
                <a:solidFill>
                  <a:schemeClr val="tx1"/>
                </a:solidFill>
                <a:latin typeface="Times New Roman" pitchFamily="18" charset="0"/>
                <a:ea typeface="+mn-ea"/>
                <a:cs typeface="+mn-cs"/>
              </a:defRPr>
            </a:lvl1pPr>
            <a:lvl2pPr marL="457200" algn="l" rtl="0" fontAlgn="base">
              <a:spcBef>
                <a:spcPct val="0"/>
              </a:spcBef>
              <a:spcAft>
                <a:spcPct val="0"/>
              </a:spcAft>
              <a:defRPr sz="2400" kern="1200">
                <a:solidFill>
                  <a:schemeClr val="tx1"/>
                </a:solidFill>
                <a:latin typeface="Times New Roman" pitchFamily="18" charset="0"/>
                <a:ea typeface="+mn-ea"/>
                <a:cs typeface="+mn-cs"/>
              </a:defRPr>
            </a:lvl2pPr>
            <a:lvl3pPr marL="914400" algn="l" rtl="0" fontAlgn="base">
              <a:spcBef>
                <a:spcPct val="0"/>
              </a:spcBef>
              <a:spcAft>
                <a:spcPct val="0"/>
              </a:spcAft>
              <a:defRPr sz="2400" kern="1200">
                <a:solidFill>
                  <a:schemeClr val="tx1"/>
                </a:solidFill>
                <a:latin typeface="Times New Roman" pitchFamily="18" charset="0"/>
                <a:ea typeface="+mn-ea"/>
                <a:cs typeface="+mn-cs"/>
              </a:defRPr>
            </a:lvl3pPr>
            <a:lvl4pPr marL="1371600" algn="l" rtl="0" fontAlgn="base">
              <a:spcBef>
                <a:spcPct val="0"/>
              </a:spcBef>
              <a:spcAft>
                <a:spcPct val="0"/>
              </a:spcAft>
              <a:defRPr sz="2400" kern="1200">
                <a:solidFill>
                  <a:schemeClr val="tx1"/>
                </a:solidFill>
                <a:latin typeface="Times New Roman" pitchFamily="18" charset="0"/>
                <a:ea typeface="+mn-ea"/>
                <a:cs typeface="+mn-cs"/>
              </a:defRPr>
            </a:lvl4pPr>
            <a:lvl5pPr marL="1828800" algn="l" rtl="0" fontAlgn="base">
              <a:spcBef>
                <a:spcPct val="0"/>
              </a:spcBef>
              <a:spcAft>
                <a:spcPct val="0"/>
              </a:spcAft>
              <a:defRPr sz="2400" kern="1200">
                <a:solidFill>
                  <a:schemeClr val="tx1"/>
                </a:solidFill>
                <a:latin typeface="Times New Roman" pitchFamily="18" charset="0"/>
                <a:ea typeface="+mn-ea"/>
                <a:cs typeface="+mn-cs"/>
              </a:defRPr>
            </a:lvl5pPr>
            <a:lvl6pPr marL="2286000" algn="l" defTabSz="914400" rtl="0" eaLnBrk="1" latinLnBrk="0" hangingPunct="1">
              <a:defRPr sz="2400" kern="1200">
                <a:solidFill>
                  <a:schemeClr val="tx1"/>
                </a:solidFill>
                <a:latin typeface="Times New Roman" pitchFamily="18" charset="0"/>
                <a:ea typeface="+mn-ea"/>
                <a:cs typeface="+mn-cs"/>
              </a:defRPr>
            </a:lvl6pPr>
            <a:lvl7pPr marL="2743200" algn="l" defTabSz="914400" rtl="0" eaLnBrk="1" latinLnBrk="0" hangingPunct="1">
              <a:defRPr sz="2400" kern="1200">
                <a:solidFill>
                  <a:schemeClr val="tx1"/>
                </a:solidFill>
                <a:latin typeface="Times New Roman" pitchFamily="18" charset="0"/>
                <a:ea typeface="+mn-ea"/>
                <a:cs typeface="+mn-cs"/>
              </a:defRPr>
            </a:lvl7pPr>
            <a:lvl8pPr marL="3200400" algn="l" defTabSz="914400" rtl="0" eaLnBrk="1" latinLnBrk="0" hangingPunct="1">
              <a:defRPr sz="2400" kern="1200">
                <a:solidFill>
                  <a:schemeClr val="tx1"/>
                </a:solidFill>
                <a:latin typeface="Times New Roman" pitchFamily="18" charset="0"/>
                <a:ea typeface="+mn-ea"/>
                <a:cs typeface="+mn-cs"/>
              </a:defRPr>
            </a:lvl8pPr>
            <a:lvl9pPr marL="3657600" algn="l" defTabSz="914400" rtl="0" eaLnBrk="1" latinLnBrk="0" hangingPunct="1">
              <a:defRPr sz="2400" kern="1200">
                <a:solidFill>
                  <a:schemeClr val="tx1"/>
                </a:solidFill>
                <a:latin typeface="Times New Roman" pitchFamily="18" charset="0"/>
                <a:ea typeface="+mn-ea"/>
                <a:cs typeface="+mn-cs"/>
              </a:defRPr>
            </a:lvl9pPr>
          </a:lstStyle>
          <a:p>
            <a:pPr eaLnBrk="1" hangingPunct="1">
              <a:spcBef>
                <a:spcPct val="20000"/>
              </a:spcBef>
            </a:pPr>
            <a:r>
              <a:rPr lang="en-US" altLang="en-US" b="1" dirty="0">
                <a:sym typeface="Symbol" pitchFamily="18" charset="2"/>
              </a:rPr>
              <a:t></a:t>
            </a:r>
            <a:r>
              <a:rPr lang="en-US" altLang="en-US" b="1" baseline="30000" dirty="0">
                <a:sym typeface="Symbol" pitchFamily="18" charset="2"/>
              </a:rPr>
              <a:t>2</a:t>
            </a:r>
            <a:r>
              <a:rPr lang="en-US" altLang="en-US" b="1" dirty="0">
                <a:sym typeface="Symbol" pitchFamily="18" charset="2"/>
              </a:rPr>
              <a:t> = (x- x</a:t>
            </a:r>
            <a:r>
              <a:rPr lang="en-US" altLang="en-US" b="1" baseline="-25000" dirty="0">
                <a:sym typeface="Symbol" pitchFamily="18" charset="2"/>
              </a:rPr>
              <a:t>i</a:t>
            </a:r>
            <a:r>
              <a:rPr lang="en-US" altLang="en-US" b="1" dirty="0">
                <a:sym typeface="Symbol" pitchFamily="18" charset="2"/>
              </a:rPr>
              <a:t>)</a:t>
            </a:r>
            <a:r>
              <a:rPr lang="en-US" altLang="en-US" b="1" baseline="30000" dirty="0">
                <a:sym typeface="Symbol" pitchFamily="18" charset="2"/>
              </a:rPr>
              <a:t>2</a:t>
            </a:r>
            <a:r>
              <a:rPr lang="en-US" altLang="en-US" b="1" dirty="0">
                <a:sym typeface="Symbol" pitchFamily="18" charset="2"/>
              </a:rPr>
              <a:t>/n</a:t>
            </a:r>
            <a:endParaRPr lang="en-US" altLang="en-US" b="1" dirty="0"/>
          </a:p>
        </p:txBody>
      </p:sp>
      <p:sp>
        <p:nvSpPr>
          <p:cNvPr id="18" name="Text Box 6"/>
          <p:cNvSpPr txBox="1">
            <a:spLocks noChangeArrowheads="1"/>
          </p:cNvSpPr>
          <p:nvPr/>
        </p:nvSpPr>
        <p:spPr bwMode="auto">
          <a:xfrm>
            <a:off x="8636190" y="4633343"/>
            <a:ext cx="49783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lgn="l" rtl="0" fontAlgn="base">
              <a:spcBef>
                <a:spcPct val="0"/>
              </a:spcBef>
              <a:spcAft>
                <a:spcPct val="0"/>
              </a:spcAft>
              <a:defRPr sz="2400" kern="1200">
                <a:solidFill>
                  <a:schemeClr val="tx1"/>
                </a:solidFill>
                <a:latin typeface="Times New Roman" pitchFamily="18" charset="0"/>
                <a:ea typeface="+mn-ea"/>
                <a:cs typeface="+mn-cs"/>
              </a:defRPr>
            </a:lvl1pPr>
            <a:lvl2pPr marL="457200" algn="l" rtl="0" fontAlgn="base">
              <a:spcBef>
                <a:spcPct val="0"/>
              </a:spcBef>
              <a:spcAft>
                <a:spcPct val="0"/>
              </a:spcAft>
              <a:defRPr sz="2400" kern="1200">
                <a:solidFill>
                  <a:schemeClr val="tx1"/>
                </a:solidFill>
                <a:latin typeface="Times New Roman" pitchFamily="18" charset="0"/>
                <a:ea typeface="+mn-ea"/>
                <a:cs typeface="+mn-cs"/>
              </a:defRPr>
            </a:lvl2pPr>
            <a:lvl3pPr marL="914400" algn="l" rtl="0" fontAlgn="base">
              <a:spcBef>
                <a:spcPct val="0"/>
              </a:spcBef>
              <a:spcAft>
                <a:spcPct val="0"/>
              </a:spcAft>
              <a:defRPr sz="2400" kern="1200">
                <a:solidFill>
                  <a:schemeClr val="tx1"/>
                </a:solidFill>
                <a:latin typeface="Times New Roman" pitchFamily="18" charset="0"/>
                <a:ea typeface="+mn-ea"/>
                <a:cs typeface="+mn-cs"/>
              </a:defRPr>
            </a:lvl3pPr>
            <a:lvl4pPr marL="1371600" algn="l" rtl="0" fontAlgn="base">
              <a:spcBef>
                <a:spcPct val="0"/>
              </a:spcBef>
              <a:spcAft>
                <a:spcPct val="0"/>
              </a:spcAft>
              <a:defRPr sz="2400" kern="1200">
                <a:solidFill>
                  <a:schemeClr val="tx1"/>
                </a:solidFill>
                <a:latin typeface="Times New Roman" pitchFamily="18" charset="0"/>
                <a:ea typeface="+mn-ea"/>
                <a:cs typeface="+mn-cs"/>
              </a:defRPr>
            </a:lvl4pPr>
            <a:lvl5pPr marL="1828800" algn="l" rtl="0" fontAlgn="base">
              <a:spcBef>
                <a:spcPct val="0"/>
              </a:spcBef>
              <a:spcAft>
                <a:spcPct val="0"/>
              </a:spcAft>
              <a:defRPr sz="2400" kern="1200">
                <a:solidFill>
                  <a:schemeClr val="tx1"/>
                </a:solidFill>
                <a:latin typeface="Times New Roman" pitchFamily="18" charset="0"/>
                <a:ea typeface="+mn-ea"/>
                <a:cs typeface="+mn-cs"/>
              </a:defRPr>
            </a:lvl5pPr>
            <a:lvl6pPr marL="2286000" algn="l" defTabSz="914400" rtl="0" eaLnBrk="1" latinLnBrk="0" hangingPunct="1">
              <a:defRPr sz="2400" kern="1200">
                <a:solidFill>
                  <a:schemeClr val="tx1"/>
                </a:solidFill>
                <a:latin typeface="Times New Roman" pitchFamily="18" charset="0"/>
                <a:ea typeface="+mn-ea"/>
                <a:cs typeface="+mn-cs"/>
              </a:defRPr>
            </a:lvl6pPr>
            <a:lvl7pPr marL="2743200" algn="l" defTabSz="914400" rtl="0" eaLnBrk="1" latinLnBrk="0" hangingPunct="1">
              <a:defRPr sz="2400" kern="1200">
                <a:solidFill>
                  <a:schemeClr val="tx1"/>
                </a:solidFill>
                <a:latin typeface="Times New Roman" pitchFamily="18" charset="0"/>
                <a:ea typeface="+mn-ea"/>
                <a:cs typeface="+mn-cs"/>
              </a:defRPr>
            </a:lvl7pPr>
            <a:lvl8pPr marL="3200400" algn="l" defTabSz="914400" rtl="0" eaLnBrk="1" latinLnBrk="0" hangingPunct="1">
              <a:defRPr sz="2400" kern="1200">
                <a:solidFill>
                  <a:schemeClr val="tx1"/>
                </a:solidFill>
                <a:latin typeface="Times New Roman" pitchFamily="18" charset="0"/>
                <a:ea typeface="+mn-ea"/>
                <a:cs typeface="+mn-cs"/>
              </a:defRPr>
            </a:lvl8pPr>
            <a:lvl9pPr marL="3657600" algn="l" defTabSz="914400" rtl="0" eaLnBrk="1" latinLnBrk="0" hangingPunct="1">
              <a:defRPr sz="2400" kern="1200">
                <a:solidFill>
                  <a:schemeClr val="tx1"/>
                </a:solidFill>
                <a:latin typeface="Times New Roman" pitchFamily="18" charset="0"/>
                <a:ea typeface="+mn-ea"/>
                <a:cs typeface="+mn-cs"/>
              </a:defRPr>
            </a:lvl9pPr>
          </a:lstStyle>
          <a:p>
            <a:pPr eaLnBrk="1" hangingPunct="1">
              <a:spcBef>
                <a:spcPct val="50000"/>
              </a:spcBef>
            </a:pPr>
            <a:r>
              <a:rPr lang="en-US" altLang="en-US" b="1" dirty="0">
                <a:cs typeface="Times New Roman" pitchFamily="18" charset="0"/>
              </a:rPr>
              <a:t>¯</a:t>
            </a:r>
            <a:endParaRPr lang="en-US" altLang="en-US" b="1" dirty="0"/>
          </a:p>
        </p:txBody>
      </p:sp>
      <p:sp>
        <p:nvSpPr>
          <p:cNvPr id="25" name="Content Placeholder 2"/>
          <p:cNvSpPr>
            <a:spLocks noGrp="1"/>
          </p:cNvSpPr>
          <p:nvPr>
            <p:ph idx="1"/>
          </p:nvPr>
        </p:nvSpPr>
        <p:spPr>
          <a:xfrm>
            <a:off x="914401" y="1482726"/>
            <a:ext cx="10363200" cy="4689474"/>
          </a:xfrm>
        </p:spPr>
        <p:txBody>
          <a:bodyPr/>
          <a:lstStyle/>
          <a:p>
            <a:pPr marL="0" indent="0">
              <a:buNone/>
            </a:pPr>
            <a:r>
              <a:rPr lang="en-US" sz="1400" dirty="0"/>
              <a:t>Measures of dispersion describe how scattered the values are and how much they differ from the mean value in a dataset</a:t>
            </a:r>
          </a:p>
        </p:txBody>
      </p:sp>
    </p:spTree>
    <p:extLst>
      <p:ext uri="{BB962C8B-B14F-4D97-AF65-F5344CB8AC3E}">
        <p14:creationId xmlns:p14="http://schemas.microsoft.com/office/powerpoint/2010/main" val="214738585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Univariate </a:t>
            </a:r>
            <a:r>
              <a:rPr lang="en-US" dirty="0" smtClean="0"/>
              <a:t>Analysis</a:t>
            </a:r>
            <a:endParaRPr lang="en-US" dirty="0"/>
          </a:p>
        </p:txBody>
      </p:sp>
      <p:sp>
        <p:nvSpPr>
          <p:cNvPr id="4" name="Slide Number Placeholder 3"/>
          <p:cNvSpPr>
            <a:spLocks noGrp="1"/>
          </p:cNvSpPr>
          <p:nvPr>
            <p:ph type="sldNum" sz="quarter" idx="12"/>
          </p:nvPr>
        </p:nvSpPr>
        <p:spPr/>
        <p:txBody>
          <a:bodyPr/>
          <a:lstStyle/>
          <a:p>
            <a:fld id="{5CBDBD4D-7B7B-4EC0-AB6E-424933B04FED}" type="slidenum">
              <a:rPr lang="en-US" smtClean="0"/>
              <a:pPr/>
              <a:t>9</a:t>
            </a:fld>
            <a:endParaRPr lang="en-US"/>
          </a:p>
        </p:txBody>
      </p:sp>
      <p:sp>
        <p:nvSpPr>
          <p:cNvPr id="5" name="Rectangle 4"/>
          <p:cNvSpPr/>
          <p:nvPr/>
        </p:nvSpPr>
        <p:spPr bwMode="auto">
          <a:xfrm>
            <a:off x="914401" y="2055185"/>
            <a:ext cx="1508760" cy="1828800"/>
          </a:xfrm>
          <a:prstGeom prst="rect">
            <a:avLst/>
          </a:prstGeom>
          <a:solidFill>
            <a:srgbClr val="739283"/>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square" lIns="45720" tIns="45720" rIns="45720" bIns="45720" numCol="1" rtlCol="0" anchor="ctr" anchorCtr="0" compatLnSpc="1">
            <a:prstTxWarp prst="textNoShape">
              <a:avLst/>
            </a:prstTxWarp>
          </a:bodyPr>
          <a:lstStyle/>
          <a:p>
            <a:pPr fontAlgn="base">
              <a:spcBef>
                <a:spcPct val="100000"/>
              </a:spcBef>
              <a:spcAft>
                <a:spcPct val="0"/>
              </a:spcAft>
            </a:pPr>
            <a:r>
              <a:rPr lang="en-US" sz="1400" dirty="0">
                <a:solidFill>
                  <a:schemeClr val="bg1"/>
                </a:solidFill>
              </a:rPr>
              <a:t>Continuous Variable </a:t>
            </a:r>
          </a:p>
        </p:txBody>
      </p:sp>
      <p:sp>
        <p:nvSpPr>
          <p:cNvPr id="6" name="Rectangle 5"/>
          <p:cNvSpPr/>
          <p:nvPr/>
        </p:nvSpPr>
        <p:spPr bwMode="auto">
          <a:xfrm>
            <a:off x="929936" y="4122896"/>
            <a:ext cx="1508760" cy="1828800"/>
          </a:xfrm>
          <a:prstGeom prst="rect">
            <a:avLst/>
          </a:prstGeom>
          <a:solidFill>
            <a:srgbClr val="739283"/>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square" lIns="45720" tIns="45720" rIns="45720" bIns="45720" numCol="1" rtlCol="0" anchor="ctr" anchorCtr="0" compatLnSpc="1">
            <a:prstTxWarp prst="textNoShape">
              <a:avLst/>
            </a:prstTxWarp>
          </a:bodyPr>
          <a:lstStyle/>
          <a:p>
            <a:pPr eaLnBrk="1" hangingPunct="1">
              <a:spcBef>
                <a:spcPct val="100000"/>
              </a:spcBef>
              <a:buClrTx/>
            </a:pPr>
            <a:r>
              <a:rPr lang="en-US" sz="1400" dirty="0">
                <a:solidFill>
                  <a:schemeClr val="bg1"/>
                </a:solidFill>
              </a:rPr>
              <a:t>Discrete Variable</a:t>
            </a:r>
          </a:p>
        </p:txBody>
      </p:sp>
      <p:sp>
        <p:nvSpPr>
          <p:cNvPr id="7" name="Rectangle 6"/>
          <p:cNvSpPr/>
          <p:nvPr/>
        </p:nvSpPr>
        <p:spPr bwMode="auto">
          <a:xfrm>
            <a:off x="2507250" y="2055185"/>
            <a:ext cx="3852941" cy="1828800"/>
          </a:xfrm>
          <a:prstGeom prst="rect">
            <a:avLst/>
          </a:prstGeom>
          <a:solidFill>
            <a:srgbClr val="E2E1C0"/>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square" lIns="45720" tIns="45720" rIns="45720" bIns="45720" numCol="1" rtlCol="0" anchor="ctr" anchorCtr="0" compatLnSpc="1">
            <a:prstTxWarp prst="textNoShape">
              <a:avLst/>
            </a:prstTxWarp>
          </a:bodyPr>
          <a:lstStyle/>
          <a:p>
            <a:pPr marL="234950" indent="-234950">
              <a:spcBef>
                <a:spcPts val="600"/>
              </a:spcBef>
              <a:buFont typeface="Webdings" pitchFamily="18" charset="2"/>
              <a:buChar char="4"/>
            </a:pPr>
            <a:r>
              <a:rPr lang="en-US" sz="1400" dirty="0">
                <a:solidFill>
                  <a:schemeClr val="tx1"/>
                </a:solidFill>
              </a:rPr>
              <a:t>Measures of central tendency</a:t>
            </a:r>
          </a:p>
          <a:p>
            <a:pPr marL="234950" indent="-234950">
              <a:spcBef>
                <a:spcPts val="600"/>
              </a:spcBef>
              <a:buFont typeface="Webdings" pitchFamily="18" charset="2"/>
              <a:buChar char="4"/>
            </a:pPr>
            <a:r>
              <a:rPr lang="en-US" sz="1400" dirty="0">
                <a:solidFill>
                  <a:schemeClr val="tx1"/>
                </a:solidFill>
              </a:rPr>
              <a:t>Measures of dispersion</a:t>
            </a:r>
          </a:p>
          <a:p>
            <a:pPr marL="234950" indent="-234950">
              <a:spcBef>
                <a:spcPts val="600"/>
              </a:spcBef>
              <a:buFont typeface="Webdings" pitchFamily="18" charset="2"/>
              <a:buChar char="4"/>
            </a:pPr>
            <a:r>
              <a:rPr lang="en-US" sz="1400" dirty="0">
                <a:solidFill>
                  <a:schemeClr val="tx1"/>
                </a:solidFill>
              </a:rPr>
              <a:t>Higher moments (Skewness, Kurtosis) </a:t>
            </a:r>
          </a:p>
          <a:p>
            <a:pPr marL="234950" indent="-234950">
              <a:spcBef>
                <a:spcPts val="600"/>
              </a:spcBef>
              <a:buFont typeface="Webdings" pitchFamily="18" charset="2"/>
              <a:buChar char="4"/>
            </a:pPr>
            <a:r>
              <a:rPr lang="en-US" sz="1400" dirty="0">
                <a:solidFill>
                  <a:schemeClr val="tx1"/>
                </a:solidFill>
              </a:rPr>
              <a:t>Percentile values</a:t>
            </a:r>
          </a:p>
        </p:txBody>
      </p:sp>
      <p:sp>
        <p:nvSpPr>
          <p:cNvPr id="8" name="Rectangle 7"/>
          <p:cNvSpPr/>
          <p:nvPr/>
        </p:nvSpPr>
        <p:spPr bwMode="auto">
          <a:xfrm>
            <a:off x="2522785" y="4122896"/>
            <a:ext cx="3852941" cy="1828800"/>
          </a:xfrm>
          <a:prstGeom prst="rect">
            <a:avLst/>
          </a:prstGeom>
          <a:solidFill>
            <a:srgbClr val="E2E1C0"/>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square" lIns="45720" tIns="45720" rIns="45720" bIns="45720" numCol="1" rtlCol="0" anchor="ctr" anchorCtr="0" compatLnSpc="1">
            <a:prstTxWarp prst="textNoShape">
              <a:avLst/>
            </a:prstTxWarp>
          </a:bodyPr>
          <a:lstStyle/>
          <a:p>
            <a:pPr marL="285750" indent="-285750" fontAlgn="t">
              <a:buFont typeface="Webdings" panose="05030102010509060703" pitchFamily="18" charset="2"/>
              <a:buChar char="4"/>
            </a:pPr>
            <a:r>
              <a:rPr lang="en-US" sz="1400" dirty="0">
                <a:solidFill>
                  <a:schemeClr val="tx1"/>
                </a:solidFill>
              </a:rPr>
              <a:t>Frequency of a level</a:t>
            </a:r>
          </a:p>
          <a:p>
            <a:pPr marL="285750" indent="-285750" fontAlgn="t">
              <a:buFont typeface="Webdings" panose="05030102010509060703" pitchFamily="18" charset="2"/>
              <a:buChar char="4"/>
            </a:pPr>
            <a:r>
              <a:rPr lang="en-US" sz="1400" dirty="0">
                <a:solidFill>
                  <a:schemeClr val="tx1"/>
                </a:solidFill>
              </a:rPr>
              <a:t>Percentage distribution</a:t>
            </a:r>
          </a:p>
          <a:p>
            <a:pPr marL="285750" indent="-285750" fontAlgn="t">
              <a:buFont typeface="Webdings" panose="05030102010509060703" pitchFamily="18" charset="2"/>
              <a:buChar char="4"/>
            </a:pPr>
            <a:r>
              <a:rPr lang="en-US" sz="1400" dirty="0">
                <a:solidFill>
                  <a:schemeClr val="tx1"/>
                </a:solidFill>
              </a:rPr>
              <a:t>Levels in data</a:t>
            </a:r>
          </a:p>
        </p:txBody>
      </p:sp>
      <p:pic>
        <p:nvPicPr>
          <p:cNvPr id="9" name="Picture 4" descr="http://upload.wikimedia.org/wikipedia/en/5/5c/PR_and_NCE.gi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499263" y="2055185"/>
            <a:ext cx="3697048" cy="178171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C:\Users\pankaj.soni1\Desktop\AIG training\EDA deck\Data snapshot\freq_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38711" y="4161189"/>
            <a:ext cx="3657600" cy="1686716"/>
          </a:xfrm>
          <a:prstGeom prst="rect">
            <a:avLst/>
          </a:prstGeom>
          <a:noFill/>
          <a:extLst>
            <a:ext uri="{909E8E84-426E-40DD-AFC4-6F175D3DCCD1}">
              <a14:hiddenFill xmlns:a14="http://schemas.microsoft.com/office/drawing/2010/main">
                <a:solidFill>
                  <a:srgbClr val="FFFFFF"/>
                </a:solidFill>
              </a14:hiddenFill>
            </a:ext>
          </a:extLst>
        </p:spPr>
      </p:pic>
      <p:sp>
        <p:nvSpPr>
          <p:cNvPr id="11" name="Content Placeholder 2"/>
          <p:cNvSpPr>
            <a:spLocks noGrp="1"/>
          </p:cNvSpPr>
          <p:nvPr>
            <p:ph idx="1"/>
          </p:nvPr>
        </p:nvSpPr>
        <p:spPr>
          <a:xfrm>
            <a:off x="914401" y="1482726"/>
            <a:ext cx="10363200" cy="4689474"/>
          </a:xfrm>
        </p:spPr>
        <p:txBody>
          <a:bodyPr/>
          <a:lstStyle/>
          <a:p>
            <a:pPr marL="0" indent="0">
              <a:buNone/>
            </a:pPr>
            <a:r>
              <a:rPr lang="en-US" sz="1400" dirty="0" smtClean="0"/>
              <a:t>Univariate analysis provides basic descriptive statistics about a single variable</a:t>
            </a:r>
            <a:endParaRPr lang="en-US" sz="1400" dirty="0"/>
          </a:p>
        </p:txBody>
      </p:sp>
    </p:spTree>
    <p:extLst>
      <p:ext uri="{BB962C8B-B14F-4D97-AF65-F5344CB8AC3E}">
        <p14:creationId xmlns:p14="http://schemas.microsoft.com/office/powerpoint/2010/main" val="3780134207"/>
      </p:ext>
    </p:extLst>
  </p:cSld>
  <p:clrMapOvr>
    <a:masterClrMapping/>
  </p:clrMapOvr>
  <p:timing>
    <p:tnLst>
      <p:par>
        <p:cTn id="1" dur="indefinite" restart="never" nodeType="tmRoot"/>
      </p:par>
    </p:tnLst>
  </p:timing>
</p:sld>
</file>

<file path=ppt/theme/theme1.xml><?xml version="1.0" encoding="utf-8"?>
<a:theme xmlns:a="http://schemas.openxmlformats.org/drawingml/2006/main" name="TD_Puzzle_US">
  <a:themeElements>
    <a:clrScheme name="TDI">
      <a:dk1>
        <a:srgbClr val="6A737B"/>
      </a:dk1>
      <a:lt1>
        <a:sysClr val="window" lastClr="FFFFFF"/>
      </a:lt1>
      <a:dk2>
        <a:srgbClr val="000000"/>
      </a:dk2>
      <a:lt2>
        <a:srgbClr val="00B624"/>
      </a:lt2>
      <a:accent1>
        <a:srgbClr val="808083"/>
      </a:accent1>
      <a:accent2>
        <a:srgbClr val="E8B400"/>
      </a:accent2>
      <a:accent3>
        <a:srgbClr val="8CC63F"/>
      </a:accent3>
      <a:accent4>
        <a:srgbClr val="619ABC"/>
      </a:accent4>
      <a:accent5>
        <a:srgbClr val="9D9DA1"/>
      </a:accent5>
      <a:accent6>
        <a:srgbClr val="EDC45F"/>
      </a:accent6>
      <a:hlink>
        <a:srgbClr val="00B624"/>
      </a:hlink>
      <a:folHlink>
        <a:srgbClr val="86CA7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TDI">
      <a:fillStyleLst>
        <a:solidFill>
          <a:schemeClr val="phClr"/>
        </a:solidFill>
        <a:solidFill>
          <a:schemeClr val="phClr"/>
        </a:solidFill>
        <a:solidFill>
          <a:schemeClr val="phClr"/>
        </a:solidFill>
      </a:fillStyleLst>
      <a:lnStyleLst>
        <a:ln w="12700" cap="flat" cmpd="sng" algn="ctr">
          <a:solidFill>
            <a:schemeClr val="phClr"/>
          </a:solidFill>
          <a:prstDash val="solid"/>
        </a:ln>
        <a:ln w="12700" cap="flat" cmpd="sng" algn="ctr">
          <a:solidFill>
            <a:schemeClr val="phClr"/>
          </a:solidFill>
          <a:prstDash val="solid"/>
        </a:ln>
        <a:ln w="127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objectDefaults>
    <a:spDef>
      <a:spPr>
        <a:solidFill>
          <a:schemeClr val="bg2"/>
        </a:solidFill>
        <a:ln>
          <a:noFill/>
        </a:ln>
      </a:spPr>
      <a:bodyPr rtlCol="0" anchor="ctr"/>
      <a:lstStyle>
        <a:defPPr algn="ctr">
          <a:defRPr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miter lim="800000"/>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nSpc>
            <a:spcPct val="95000"/>
          </a:lnSpc>
          <a:defRPr/>
        </a:defPPr>
      </a:lstStyle>
    </a:txDef>
  </a:objectDefaults>
  <a:extraClrSchemeLst/>
  <a:custClrLst>
    <a:custClr name="Grey 100%">
      <a:srgbClr val="808083"/>
    </a:custClr>
    <a:custClr name="Orange 100%">
      <a:srgbClr val="E8B400"/>
    </a:custClr>
    <a:custClr name="Fresh Green 100%">
      <a:srgbClr val="8CC63F"/>
    </a:custClr>
    <a:custClr name="Blue 100%">
      <a:srgbClr val="619ABC"/>
    </a:custClr>
    <a:custClr name="blank">
      <a:srgbClr val="FFFFFF"/>
    </a:custClr>
    <a:custClr name="Logo Green 100%">
      <a:srgbClr val="00B624"/>
    </a:custClr>
    <a:custClr name="Dark Green 100%">
      <a:srgbClr val="163D22"/>
    </a:custClr>
    <a:custClr name="blank">
      <a:srgbClr val="FFFFFF"/>
    </a:custClr>
    <a:custClr name="blank">
      <a:srgbClr val="FFFFFF"/>
    </a:custClr>
    <a:custClr name="blank">
      <a:srgbClr val="FFFFFF"/>
    </a:custClr>
    <a:custClr name="Grey 75%">
      <a:srgbClr val="9D9DA1"/>
    </a:custClr>
    <a:custClr name="Orange 75%">
      <a:srgbClr val="EDC45F"/>
    </a:custClr>
    <a:custClr name="Fresh Green 75%">
      <a:srgbClr val="AAD572"/>
    </a:custClr>
    <a:custClr name="Blue 75%">
      <a:srgbClr val="83AECB"/>
    </a:custClr>
    <a:custClr name="blank">
      <a:srgbClr val="FFFFFF"/>
    </a:custClr>
    <a:custClr name="Logo Green 75%">
      <a:srgbClr val="86CA72"/>
    </a:custClr>
    <a:custClr name="Dark Green 75%">
      <a:srgbClr val="3E6856"/>
    </a:custClr>
    <a:custClr name="blank">
      <a:srgbClr val="FFFFFF"/>
    </a:custClr>
    <a:custClr name="blank">
      <a:srgbClr val="FFFFFF"/>
    </a:custClr>
    <a:custClr name="blank">
      <a:srgbClr val="FFFFFF"/>
    </a:custClr>
    <a:custClr name="Grey 50%">
      <a:srgbClr val="BCBBBF"/>
    </a:custClr>
    <a:custClr name="Orange 50%">
      <a:srgbClr val="F2D58F"/>
    </a:custClr>
    <a:custClr name="Fresh Green 50%">
      <a:srgbClr val="C5E19D"/>
    </a:custClr>
    <a:custClr name="Blue 50%">
      <a:srgbClr val="A7C4DA"/>
    </a:custClr>
    <a:custClr name="blank">
      <a:srgbClr val="FFFFFF"/>
    </a:custClr>
    <a:custClr name="Logo Green 50%">
      <a:srgbClr val="AED99E"/>
    </a:custClr>
    <a:custClr name="Dark Green 50%">
      <a:srgbClr val="739283"/>
    </a:custClr>
    <a:custClr name="blank">
      <a:srgbClr val="FFFFFF"/>
    </a:custClr>
    <a:custClr name="blank">
      <a:srgbClr val="FFFFFF"/>
    </a:custClr>
    <a:custClr name="blank">
      <a:srgbClr val="FFFFFF"/>
    </a:custClr>
    <a:custClr name="Grey 25%">
      <a:srgbClr val="DCDCDE"/>
    </a:custClr>
    <a:custClr name="Orange 25%">
      <a:srgbClr val="F8E7C2"/>
    </a:custClr>
    <a:custClr name="Fresh Green 20%">
      <a:srgbClr val="EDF5E0"/>
    </a:custClr>
    <a:custClr name="Blue 25%">
      <a:srgbClr val="CEDDEA"/>
    </a:custClr>
    <a:custClr name="blank">
      <a:srgbClr val="FFFFFF"/>
    </a:custClr>
    <a:custClr name="Logo Green 20%">
      <a:srgbClr val="E6F1E0"/>
    </a:custClr>
    <a:custClr name="Dark Green 10%">
      <a:srgbClr val="E0EBE7"/>
    </a:custClr>
    <a:custClr name="blank">
      <a:srgbClr val="FFFFFF"/>
    </a:custClr>
    <a:custClr name="blank">
      <a:srgbClr val="FFFFFF"/>
    </a:custClr>
    <a:custClr name="blank">
      <a:srgbClr val="FFFFFF"/>
    </a:custClr>
    <a:custClr name="Font">
      <a:srgbClr val="6A737B"/>
    </a:custClr>
    <a:custClr name="Lines (Black)">
      <a:srgbClr val="000000"/>
    </a:custClr>
    <a:custClr name="Background (White)">
      <a:srgbClr val="FFFFFF"/>
    </a:custClr>
  </a:custClr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862</TotalTime>
  <Words>4632</Words>
  <Application>Microsoft Office PowerPoint</Application>
  <PresentationFormat>Widescreen</PresentationFormat>
  <Paragraphs>859</Paragraphs>
  <Slides>55</Slides>
  <Notes>19</Notes>
  <HiddenSlides>0</HiddenSlides>
  <MMClips>0</MMClips>
  <ScaleCrop>false</ScaleCrop>
  <HeadingPairs>
    <vt:vector size="8" baseType="variant">
      <vt:variant>
        <vt:lpstr>Fonts Used</vt:lpstr>
      </vt:variant>
      <vt:variant>
        <vt:i4>10</vt:i4>
      </vt:variant>
      <vt:variant>
        <vt:lpstr>Theme</vt:lpstr>
      </vt:variant>
      <vt:variant>
        <vt:i4>1</vt:i4>
      </vt:variant>
      <vt:variant>
        <vt:lpstr>Embedded OLE Servers</vt:lpstr>
      </vt:variant>
      <vt:variant>
        <vt:i4>0</vt:i4>
      </vt:variant>
      <vt:variant>
        <vt:lpstr>Slide Titles</vt:lpstr>
      </vt:variant>
      <vt:variant>
        <vt:i4>55</vt:i4>
      </vt:variant>
    </vt:vector>
  </HeadingPairs>
  <TitlesOfParts>
    <vt:vector size="66" baseType="lpstr">
      <vt:lpstr>ＭＳ Ｐゴシック</vt:lpstr>
      <vt:lpstr>Arial</vt:lpstr>
      <vt:lpstr>Calibri</vt:lpstr>
      <vt:lpstr>Cambria Math</vt:lpstr>
      <vt:lpstr>Comic Sans MS</vt:lpstr>
      <vt:lpstr>Symbol</vt:lpstr>
      <vt:lpstr>Tahoma</vt:lpstr>
      <vt:lpstr>Times New Roman</vt:lpstr>
      <vt:lpstr>Webdings</vt:lpstr>
      <vt:lpstr>Wingdings</vt:lpstr>
      <vt:lpstr>TD_Puzzle_US</vt:lpstr>
      <vt:lpstr>Introduction to Statistics</vt:lpstr>
      <vt:lpstr>Course Contents</vt:lpstr>
      <vt:lpstr>Data Understanding &amp; Diagnostics</vt:lpstr>
      <vt:lpstr>Important Questions to Ask</vt:lpstr>
      <vt:lpstr>Types of Data</vt:lpstr>
      <vt:lpstr>Data Granularity</vt:lpstr>
      <vt:lpstr>Measures of Central Tendency</vt:lpstr>
      <vt:lpstr>Measures of Dispersion</vt:lpstr>
      <vt:lpstr>Univariate Analysis</vt:lpstr>
      <vt:lpstr>Bivariate Analysis – Graphical Study</vt:lpstr>
      <vt:lpstr>Bivariate Analysis – Quantitative Study</vt:lpstr>
      <vt:lpstr>Introduction and Normal Distribution</vt:lpstr>
      <vt:lpstr>Skewness and Kurtosis</vt:lpstr>
      <vt:lpstr>Male Modeling</vt:lpstr>
      <vt:lpstr>Gamma Distribution</vt:lpstr>
      <vt:lpstr>Binomial Distribution</vt:lpstr>
      <vt:lpstr>Poisson Distribution</vt:lpstr>
      <vt:lpstr>Tweedie Distribution</vt:lpstr>
      <vt:lpstr>Introduction to Machine Learning</vt:lpstr>
      <vt:lpstr>What is Machine Learning?</vt:lpstr>
      <vt:lpstr>Components and Build </vt:lpstr>
      <vt:lpstr>How Many Ways Can You Recognize an Apple?</vt:lpstr>
      <vt:lpstr>Machine Learning vs. Statistics Debate</vt:lpstr>
      <vt:lpstr>Machine Learning vs. Statistics Debate</vt:lpstr>
      <vt:lpstr>Real World Use Cases</vt:lpstr>
      <vt:lpstr>Tech 2015: Deep Learning And Machine Intelligence Will Eat The World</vt:lpstr>
      <vt:lpstr>Types of Machine Learning Techniques</vt:lpstr>
      <vt:lpstr>Types of Machine Learning Techniques</vt:lpstr>
      <vt:lpstr>ML Techniques – Classification</vt:lpstr>
      <vt:lpstr>Example of a Classifier: Naïve Bayes</vt:lpstr>
      <vt:lpstr>Example of Naïve Bayes</vt:lpstr>
      <vt:lpstr>ML Techniques – Regression</vt:lpstr>
      <vt:lpstr>ML Techniques – Dimensionality Reduction</vt:lpstr>
      <vt:lpstr>Example of Dimensionality Reduction: Principal Component Analysis</vt:lpstr>
      <vt:lpstr>Example of Principal Component Analysis:  Facial Recognition</vt:lpstr>
      <vt:lpstr>ML Techniques – Cluster Analysis</vt:lpstr>
      <vt:lpstr>Cluster Analysis Example: Find Related Pages on Google</vt:lpstr>
      <vt:lpstr>ML Techniques – Recommender Systems</vt:lpstr>
      <vt:lpstr>Problems Businesses Ask</vt:lpstr>
      <vt:lpstr>Knowing the Limits</vt:lpstr>
      <vt:lpstr>Knowing the Limits</vt:lpstr>
      <vt:lpstr>Pros and Cons of Machine Learning</vt:lpstr>
      <vt:lpstr>The Good, Bad and Ugly</vt:lpstr>
      <vt:lpstr>Which Technique Should I Use?</vt:lpstr>
      <vt:lpstr>Basic Statistical Concepts</vt:lpstr>
      <vt:lpstr>Standard Deviation – Closer Look</vt:lpstr>
      <vt:lpstr>Spearman’s Rho</vt:lpstr>
      <vt:lpstr>Cramer’s V</vt:lpstr>
      <vt:lpstr>Missing Value Treatment</vt:lpstr>
      <vt:lpstr>Missing Value Treatment – Imputation</vt:lpstr>
      <vt:lpstr>Outliers</vt:lpstr>
      <vt:lpstr>Outliers Treatments</vt:lpstr>
      <vt:lpstr>Outliers Treatments</vt:lpstr>
      <vt:lpstr>The Mahalanobis Distance</vt:lpstr>
      <vt:lpstr>Robust Regression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Drawbacks of Logistic Regression</dc:title>
  <dc:creator>Vishnu Madhavan Pillai</dc:creator>
  <cp:lastModifiedBy>Margaret McGrath</cp:lastModifiedBy>
  <cp:revision>76</cp:revision>
  <dcterms:created xsi:type="dcterms:W3CDTF">2017-09-20T13:04:26Z</dcterms:created>
  <dcterms:modified xsi:type="dcterms:W3CDTF">2017-09-22T21:52:33Z</dcterms:modified>
</cp:coreProperties>
</file>